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78" r:id="rId3"/>
    <p:sldId id="264" r:id="rId4"/>
    <p:sldId id="265" r:id="rId5"/>
    <p:sldId id="275" r:id="rId6"/>
    <p:sldId id="276" r:id="rId7"/>
    <p:sldId id="277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3A6F0-016B-4BD5-A0B5-76A791BC6379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2A172-2E15-4F96-9817-A1E3DCFFB2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5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Rejstříky se týkají pouze žadatelů o</a:t>
            </a:r>
            <a:r>
              <a:rPr lang="cs-CZ" baseline="0" dirty="0" smtClean="0"/>
              <a:t> dotace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9C7C1-A12B-4B30-8959-7D4B3B187B4C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7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436176-748F-4275-B67A-67D6E70B755E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E43249-D9B8-4B90-966B-74A4991ED0F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1772816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Tvorba sportovních politik jako nástroje pro transparentní systém dotací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368752" cy="12736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PhDr. Karel Kovář, Ph.D.</a:t>
            </a:r>
          </a:p>
          <a:p>
            <a:r>
              <a:rPr lang="cs-CZ" dirty="0" smtClean="0"/>
              <a:t>Vrchní ministerský rada</a:t>
            </a:r>
          </a:p>
          <a:p>
            <a:r>
              <a:rPr lang="cs-CZ" dirty="0" smtClean="0"/>
              <a:t>Odbor sportu MŠMT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05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Kognitivní (odborné) bariéry podpory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/>
              <a:t>nedostatečné </a:t>
            </a:r>
            <a:r>
              <a:rPr lang="cs-CZ" i="1" dirty="0" smtClean="0"/>
              <a:t>znalosti (sport nemá samostatný odbor (oddělení), široký obor multidisciplinární znalosti, chybí odborníci na řízení sportu ve veřejné sféře)</a:t>
            </a:r>
            <a:endParaRPr lang="cs-CZ" dirty="0" smtClean="0"/>
          </a:p>
          <a:p>
            <a:r>
              <a:rPr lang="cs-CZ" i="1" dirty="0" smtClean="0"/>
              <a:t>nízká informovanost (úředníci i politici neznají reálné prostředí a problémy sportu, malý osobní kontakt se sportovním prostředím)</a:t>
            </a:r>
            <a:endParaRPr lang="cs-CZ" dirty="0" smtClean="0"/>
          </a:p>
          <a:p>
            <a:r>
              <a:rPr lang="cs-CZ" i="1" dirty="0" smtClean="0"/>
              <a:t>nedocenění </a:t>
            </a:r>
            <a:r>
              <a:rPr lang="cs-CZ" i="1" dirty="0"/>
              <a:t>sportu jako zájmu veřejné </a:t>
            </a:r>
            <a:r>
              <a:rPr lang="cs-CZ" i="1" dirty="0" smtClean="0"/>
              <a:t>politiky (sport jako základní komunitní prostředí obcí a měst, nízké dotace do činnosti, malá preference vícegeneračních klubů)</a:t>
            </a:r>
            <a:endParaRPr lang="cs-CZ" dirty="0" smtClean="0"/>
          </a:p>
          <a:p>
            <a:r>
              <a:rPr lang="cs-CZ" i="1" dirty="0" err="1" smtClean="0"/>
              <a:t>stereotypizovaný</a:t>
            </a:r>
            <a:r>
              <a:rPr lang="cs-CZ" i="1" dirty="0" smtClean="0"/>
              <a:t> </a:t>
            </a:r>
            <a:r>
              <a:rPr lang="cs-CZ" i="1" dirty="0"/>
              <a:t>a negativní obraz </a:t>
            </a:r>
            <a:r>
              <a:rPr lang="cs-CZ" i="1" dirty="0" smtClean="0"/>
              <a:t>sportu u veřejné </a:t>
            </a:r>
            <a:r>
              <a:rPr lang="cs-CZ" i="1" dirty="0"/>
              <a:t>správy a jejích </a:t>
            </a:r>
            <a:r>
              <a:rPr lang="cs-CZ" i="1" dirty="0" smtClean="0"/>
              <a:t>představitelů</a:t>
            </a:r>
            <a:r>
              <a:rPr lang="cs-CZ" dirty="0" smtClean="0"/>
              <a:t> </a:t>
            </a:r>
            <a:r>
              <a:rPr lang="cs-CZ" i="1" dirty="0" smtClean="0"/>
              <a:t>(sportovci jsou přeplácení, sport je soukromý zájem, sport je pod vlivem korupce, dopingu,…)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448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Nástroje na snížení či odstranění kognitivních bariér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2197950"/>
              </p:ext>
            </p:extLst>
          </p:nvPr>
        </p:nvGraphicFramePr>
        <p:xfrm>
          <a:off x="457200" y="1916832"/>
          <a:ext cx="8229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Bariéry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Nástroje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/>
                        <a:t>nedostatečné znalosti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Výběr pracovníků, vzdělávání pracovníků, metodická</a:t>
                      </a:r>
                      <a:r>
                        <a:rPr lang="cs-CZ" i="1" baseline="0" dirty="0" smtClean="0"/>
                        <a:t> podpora MŠMT, konference, inovace studijních programů VŠ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/>
                        <a:t>nízká informovanost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Průzkumy, sběr dat, terénní</a:t>
                      </a:r>
                      <a:r>
                        <a:rPr lang="cs-CZ" i="1" baseline="0" dirty="0" smtClean="0"/>
                        <a:t> šetření, vzájemná setkání s veřejností, kluby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/>
                        <a:t>nedocenění sportu jako zájmu veřejné politiky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Ekonomika, zdraví, cestovní ruch, aktivita obyvatel, ….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err="1" smtClean="0"/>
                        <a:t>stereotypizovaný</a:t>
                      </a:r>
                      <a:r>
                        <a:rPr lang="cs-CZ" i="1" dirty="0" smtClean="0"/>
                        <a:t> a negativní obraz sportu u veřejné správy a jejích představitelů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Důraz na společenské a zdravotní</a:t>
                      </a:r>
                      <a:r>
                        <a:rPr lang="cs-CZ" i="1" baseline="0" dirty="0" smtClean="0"/>
                        <a:t> aspekty sportu, podpora zdatnosti, patriotismu, 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9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 -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Evidence – rejstříky, otevřenost informací</a:t>
            </a:r>
          </a:p>
          <a:p>
            <a:r>
              <a:rPr lang="cs-CZ" dirty="0" smtClean="0"/>
              <a:t>Plány rozvoje sportu</a:t>
            </a:r>
          </a:p>
          <a:p>
            <a:r>
              <a:rPr lang="cs-CZ" dirty="0" smtClean="0"/>
              <a:t>Metodiky</a:t>
            </a:r>
          </a:p>
          <a:p>
            <a:r>
              <a:rPr lang="cs-CZ" dirty="0" smtClean="0"/>
              <a:t>Kofinancování státní správa a samosprávy</a:t>
            </a:r>
          </a:p>
          <a:p>
            <a:r>
              <a:rPr lang="cs-CZ" dirty="0" smtClean="0"/>
              <a:t>Vyšší pravomoci a autonomie odboru sportu MŠMT, stejný princip v krajích i městech je žádoucí - </a:t>
            </a:r>
            <a:r>
              <a:rPr lang="cs-CZ" dirty="0" smtClean="0"/>
              <a:t>oddělení </a:t>
            </a:r>
            <a:r>
              <a:rPr lang="cs-CZ" dirty="0" smtClean="0"/>
              <a:t>sportu</a:t>
            </a:r>
          </a:p>
          <a:p>
            <a:r>
              <a:rPr lang="cs-CZ" dirty="0" smtClean="0"/>
              <a:t>Všesportovní kolegia a komise</a:t>
            </a:r>
          </a:p>
          <a:p>
            <a:r>
              <a:rPr lang="cs-CZ" smtClean="0"/>
              <a:t>Zachovat </a:t>
            </a:r>
            <a:r>
              <a:rPr lang="cs-CZ" dirty="0" smtClean="0"/>
              <a:t>servisní centra sportu jako základní podporu dobrovolných klubů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28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Peníze a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Kolik sport potřebuje veřejných peněz?</a:t>
            </a:r>
          </a:p>
          <a:p>
            <a:r>
              <a:rPr lang="cs-CZ" dirty="0" smtClean="0"/>
              <a:t>Jaký má být podíl veřejných peněz, komerčních příjmů a podílu domácností na financování sportu?</a:t>
            </a:r>
          </a:p>
          <a:p>
            <a:r>
              <a:rPr lang="cs-CZ" dirty="0" smtClean="0"/>
              <a:t>Jaký je podíl veřejných peněz MŠMT, krajů a obcí? Jaké stanovit rámce a kompetence?</a:t>
            </a:r>
          </a:p>
          <a:p>
            <a:r>
              <a:rPr lang="cs-CZ" dirty="0" smtClean="0"/>
              <a:t>Co přinese navýšení dotací do sportu? Medaile, zdatné děti, aktivní občany?</a:t>
            </a:r>
          </a:p>
          <a:p>
            <a:r>
              <a:rPr lang="cs-CZ" dirty="0" smtClean="0"/>
              <a:t>Jsou dotace vynaloženy efektivně? Lze je přímo doručit nejpotřebnějším?</a:t>
            </a:r>
          </a:p>
          <a:p>
            <a:r>
              <a:rPr lang="cs-CZ" dirty="0" smtClean="0"/>
              <a:t>Jaké potřebujeme mezičlánky na úrovni veřejné správy a administrativního aparátu sportovních organizací?</a:t>
            </a:r>
          </a:p>
          <a:p>
            <a:r>
              <a:rPr lang="cs-CZ" dirty="0" smtClean="0"/>
              <a:t>Lze transparentně rozdělovat dotace bez byrokratického a kontrolního aparátu?</a:t>
            </a:r>
          </a:p>
          <a:p>
            <a:r>
              <a:rPr lang="cs-CZ" dirty="0" smtClean="0"/>
              <a:t>Lze tak různorodý svět sportu kategorizovat a porovnávat?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00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Koncepce, legislativa a změny ve financování sportu 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Nová koncepce Sport 2025 – strategický dokument (27.6.2016) – 10 let</a:t>
            </a:r>
          </a:p>
          <a:p>
            <a:r>
              <a:rPr lang="cs-CZ" dirty="0" smtClean="0"/>
              <a:t>Novela zákona o podpoře sportu (28.6.2016)</a:t>
            </a:r>
          </a:p>
          <a:p>
            <a:r>
              <a:rPr lang="cs-CZ" dirty="0" smtClean="0"/>
              <a:t>Systém, transparentnost a spravedlnost je předpokladem navyšování dotací do sportu</a:t>
            </a:r>
          </a:p>
          <a:p>
            <a:r>
              <a:rPr lang="cs-CZ" dirty="0"/>
              <a:t>Příprava nových investičních programů 2017-2023 (7 let)</a:t>
            </a:r>
          </a:p>
          <a:p>
            <a:r>
              <a:rPr lang="cs-CZ" dirty="0" smtClean="0"/>
              <a:t>Úprava metodik dotačních programů 2017 dle nových směrů vytyčených koncepcí</a:t>
            </a:r>
          </a:p>
          <a:p>
            <a:r>
              <a:rPr lang="cs-CZ" dirty="0" smtClean="0"/>
              <a:t>Příprava nového zákona o podpoře sportu (2017)</a:t>
            </a:r>
          </a:p>
          <a:p>
            <a:r>
              <a:rPr lang="cs-CZ" dirty="0" smtClean="0"/>
              <a:t>Akční plány v jednotlivých oblastech rozpracují krátkodobé cíle v jednotlivých oblastech koncepce Sport 2025</a:t>
            </a:r>
          </a:p>
          <a:p>
            <a:r>
              <a:rPr lang="cs-CZ" dirty="0" smtClean="0"/>
              <a:t>Zásadní navýšení rozpočtu sportu na MŠMT</a:t>
            </a:r>
          </a:p>
          <a:p>
            <a:r>
              <a:rPr lang="cs-CZ" dirty="0" smtClean="0"/>
              <a:t>Financování nutno měnit evolučně, nepreferujeme změny velkých poklesů či navýšení</a:t>
            </a:r>
          </a:p>
          <a:p>
            <a:r>
              <a:rPr lang="cs-CZ" dirty="0" smtClean="0"/>
              <a:t>Otevřená možnost přizpůsobit činnost směrům vytyčeným v koncepci</a:t>
            </a:r>
          </a:p>
          <a:p>
            <a:r>
              <a:rPr lang="cs-CZ" dirty="0" smtClean="0"/>
              <a:t>Problém, kdo může být žadatel</a:t>
            </a:r>
          </a:p>
          <a:p>
            <a:r>
              <a:rPr lang="cs-CZ" dirty="0" smtClean="0"/>
              <a:t>Převládá výklad co je sport dle registrů – hranice sportu a volného času</a:t>
            </a:r>
          </a:p>
          <a:p>
            <a:r>
              <a:rPr lang="cs-CZ" dirty="0" smtClean="0"/>
              <a:t>Snaha otevřít diskusi společenské prospěšnosti jako hlavního důvodu veřejné podpory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5770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dotačních programů 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Činnost svazů původně hrazena z výnosů Sazky (pouze akcionáři, dnes program V)</a:t>
            </a:r>
          </a:p>
          <a:p>
            <a:r>
              <a:rPr lang="cs-CZ" dirty="0" smtClean="0"/>
              <a:t>Dotační programy byly nastaveny na podporu talentované mládeže a reprezentaci – směřují ke svazům, ne konečným uživatelům</a:t>
            </a:r>
          </a:p>
          <a:p>
            <a:r>
              <a:rPr lang="cs-CZ" dirty="0" smtClean="0"/>
              <a:t>Koncepční dokumenty MŠMT orientované novým směrem</a:t>
            </a:r>
          </a:p>
          <a:p>
            <a:r>
              <a:rPr lang="cs-CZ" dirty="0" smtClean="0"/>
              <a:t>Snaha nastavit komplexní sportovní politiku – reprezentace, </a:t>
            </a:r>
            <a:r>
              <a:rPr lang="cs-CZ" dirty="0" smtClean="0"/>
              <a:t>talentovaní, </a:t>
            </a:r>
            <a:r>
              <a:rPr lang="cs-CZ" dirty="0" smtClean="0"/>
              <a:t>postižení, školní a univerzitní sport, sport pro všechny, sportovní události,..</a:t>
            </a:r>
          </a:p>
          <a:p>
            <a:r>
              <a:rPr lang="cs-CZ" dirty="0" smtClean="0"/>
              <a:t>Rozšíření programů na 10</a:t>
            </a:r>
          </a:p>
          <a:p>
            <a:r>
              <a:rPr lang="cs-CZ" dirty="0" smtClean="0"/>
              <a:t>IS Sport MŠMT – přechod do elektronické evidence</a:t>
            </a:r>
          </a:p>
          <a:p>
            <a:r>
              <a:rPr lang="cs-CZ" dirty="0" smtClean="0"/>
              <a:t>Stabilita financování a dynamika systému – rovnováha institucionální podpory a projektové podpory, víceleté financování</a:t>
            </a:r>
          </a:p>
          <a:p>
            <a:r>
              <a:rPr lang="cs-CZ" dirty="0" smtClean="0"/>
              <a:t>Nutno věnovat zvýšenou pozornost sběru dat ze sportovního prostředí (evidence)</a:t>
            </a:r>
          </a:p>
          <a:p>
            <a:r>
              <a:rPr lang="cs-CZ" dirty="0" smtClean="0"/>
              <a:t>Potřeba personálně posilovat odbory (oddělení sportu)</a:t>
            </a:r>
          </a:p>
        </p:txBody>
      </p:sp>
    </p:spTree>
    <p:extLst>
      <p:ext uri="{BB962C8B-B14F-4D97-AF65-F5344CB8AC3E}">
        <p14:creationId xmlns:p14="http://schemas.microsoft.com/office/powerpoint/2010/main" val="4122780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podpoře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Cíl: Vyšší transparentnost a spravedlivější umístění dotací do sportu</a:t>
            </a:r>
          </a:p>
          <a:p>
            <a:endParaRPr lang="cs-CZ" dirty="0"/>
          </a:p>
          <a:p>
            <a:r>
              <a:rPr lang="cs-CZ" dirty="0" smtClean="0"/>
              <a:t>Nástroje: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Rejstřík sportovců (kluby, svazy, střední sportovní organizace)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Rejstřík sportovních organizací (svazy, střešní sportovní organizace)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Rejstřík sportovních zařízení (pasportizace) – (sportovní organizace, města a obce, kraje)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Plány rozvoje sportu krajů, měst a obcí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622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rozvoje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7492" y="1828800"/>
            <a:ext cx="8065294" cy="48405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 </a:t>
            </a:r>
            <a:r>
              <a:rPr lang="cs-CZ" u="sng" dirty="0"/>
              <a:t>Cíl:</a:t>
            </a:r>
            <a:r>
              <a:rPr lang="cs-CZ" dirty="0"/>
              <a:t>   Žádosti o dotace 2018 již budou podloženy informacemi z rejstříků a budou vycházet z plánů krajů, měst a obcí = budou </a:t>
            </a:r>
            <a:r>
              <a:rPr lang="cs-CZ" dirty="0" smtClean="0"/>
              <a:t>spravedlivější a </a:t>
            </a:r>
            <a:r>
              <a:rPr lang="cs-CZ" dirty="0"/>
              <a:t>transparentněji </a:t>
            </a:r>
            <a:r>
              <a:rPr lang="cs-CZ" dirty="0" smtClean="0"/>
              <a:t>rozdělené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  </a:t>
            </a:r>
            <a:r>
              <a:rPr lang="cs-CZ" u="sng" dirty="0" smtClean="0"/>
              <a:t>Východiska: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Nové programy  MŠMT – víceleté financování, </a:t>
            </a:r>
            <a:r>
              <a:rPr lang="cs-CZ" b="1" dirty="0" smtClean="0"/>
              <a:t>výrazné navýšení prostředků a silný přesah do krajů, měst, obcí, sportovních klubů a školního sportu, snaha o kofinancování a přímou podporu základních článků sportu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  Zvýšená </a:t>
            </a:r>
            <a:r>
              <a:rPr lang="cs-CZ" b="1" dirty="0" smtClean="0"/>
              <a:t>potřeba vzájemné informovanosti </a:t>
            </a:r>
            <a:r>
              <a:rPr lang="cs-CZ" dirty="0" smtClean="0"/>
              <a:t>o dotačních programech i dotovaných subjektech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  </a:t>
            </a:r>
            <a:r>
              <a:rPr lang="cs-CZ" u="sng" dirty="0" smtClean="0"/>
              <a:t>Nástroje: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Centrální rejstříky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Metodická podpora krajů, měst a obcí  v tvorbě plánů</a:t>
            </a:r>
          </a:p>
        </p:txBody>
      </p:sp>
    </p:spTree>
    <p:extLst>
      <p:ext uri="{BB962C8B-B14F-4D97-AF65-F5344CB8AC3E}">
        <p14:creationId xmlns:p14="http://schemas.microsoft.com/office/powerpoint/2010/main" val="159101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Záměry MŠMT - metodická podpora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7492" y="2011680"/>
            <a:ext cx="8065294" cy="454152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  </a:t>
            </a:r>
            <a:r>
              <a:rPr lang="cs-CZ" b="1" dirty="0" smtClean="0"/>
              <a:t>Tvorba centrálních rejstříků </a:t>
            </a:r>
            <a:r>
              <a:rPr lang="cs-CZ" dirty="0" smtClean="0"/>
              <a:t>– MŠMT připraví rejstříky v průběhu roku 2017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b="1" dirty="0" smtClean="0"/>
              <a:t>Základní osa tvorby plánů rozvoje sportu </a:t>
            </a:r>
            <a:r>
              <a:rPr lang="cs-CZ" dirty="0" smtClean="0"/>
              <a:t>- </a:t>
            </a:r>
            <a:r>
              <a:rPr lang="cs-CZ" dirty="0"/>
              <a:t>MŠMT připraví </a:t>
            </a:r>
            <a:r>
              <a:rPr lang="cs-CZ" dirty="0" smtClean="0"/>
              <a:t>začátkem roku 2017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Východiska (stav) – sportovní zařízení včetně městských a školních (rejstřík), členská základna (rejstřík), sportovní organizace (rejstřík), demografie, sportovní tradice – kluby, sporty, soutěže; geografické podmínky pro sport;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Priority – důležitost jednotlivých oblastí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Cíle v jednotlivých oblastech (horizont 10 let) – rozvoj sportovních zařízení, vrcholový sport, výkonnostní sport, sport pro všechny, školní sport, sport zdravotně postižených, sportovní akce, pohybová rekreace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Nástroje pro naplnění cílů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Alokace zdrojů pro naplnění cílů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Kontrolní mechanismy, efektivita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561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Strukturální bariéry podpory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politický-klientelismus (často rozhodují vztahy ne potřeby obyvatel)</a:t>
            </a:r>
            <a:endParaRPr lang="cs-CZ" dirty="0" smtClean="0"/>
          </a:p>
          <a:p>
            <a:r>
              <a:rPr lang="cs-CZ" i="1" dirty="0" smtClean="0"/>
              <a:t>byrokratizace (limituje ryze dobrovolná sdružení)</a:t>
            </a:r>
            <a:r>
              <a:rPr lang="cs-CZ" dirty="0" smtClean="0"/>
              <a:t> </a:t>
            </a:r>
          </a:p>
          <a:p>
            <a:r>
              <a:rPr lang="cs-CZ" i="1" dirty="0"/>
              <a:t>n</a:t>
            </a:r>
            <a:r>
              <a:rPr lang="cs-CZ" i="1" dirty="0" smtClean="0"/>
              <a:t>eochota používat </a:t>
            </a:r>
            <a:r>
              <a:rPr lang="cs-CZ" i="1" dirty="0"/>
              <a:t>evidenci</a:t>
            </a:r>
            <a:r>
              <a:rPr lang="cs-CZ" dirty="0"/>
              <a:t> </a:t>
            </a:r>
            <a:r>
              <a:rPr lang="cs-CZ" i="1" dirty="0" smtClean="0"/>
              <a:t>(zkušenostní rozhodnutí, obnova starého, neprosazují se nové trendy a sporty)</a:t>
            </a:r>
          </a:p>
          <a:p>
            <a:r>
              <a:rPr lang="cs-CZ" i="1" dirty="0" smtClean="0"/>
              <a:t>nedostatečná interakce (sportovní prostředí – úřad)</a:t>
            </a:r>
            <a:r>
              <a:rPr lang="cs-CZ" dirty="0" smtClean="0"/>
              <a:t>. </a:t>
            </a:r>
          </a:p>
          <a:p>
            <a:r>
              <a:rPr lang="cs-CZ" dirty="0" smtClean="0"/>
              <a:t>bariéry </a:t>
            </a:r>
            <a:r>
              <a:rPr lang="cs-CZ" dirty="0"/>
              <a:t>nejsou všudypřítomné, ale ovlivňují </a:t>
            </a:r>
            <a:r>
              <a:rPr lang="cs-CZ" dirty="0" smtClean="0"/>
              <a:t>podporu </a:t>
            </a:r>
            <a:r>
              <a:rPr lang="cs-CZ" dirty="0"/>
              <a:t>sportu v jednotlivých krajích </a:t>
            </a:r>
            <a:r>
              <a:rPr lang="cs-CZ" dirty="0" smtClean="0"/>
              <a:t> a obcích s</a:t>
            </a:r>
            <a:r>
              <a:rPr lang="cs-CZ" dirty="0"/>
              <a:t> různou frekvencí a intenzitou.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18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Nástroje na snížení či odstranění strukturálních bariér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639079"/>
              </p:ext>
            </p:extLst>
          </p:nvPr>
        </p:nvGraphicFramePr>
        <p:xfrm>
          <a:off x="467544" y="2060848"/>
          <a:ext cx="820891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Bariéra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Nástroj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i="1" dirty="0" smtClean="0"/>
                        <a:t>politický-klientelismus</a:t>
                      </a:r>
                      <a:endParaRPr lang="cs-CZ" dirty="0" smtClean="0"/>
                    </a:p>
                    <a:p>
                      <a:pPr marL="0" indent="0">
                        <a:buNone/>
                      </a:pP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Všesportovní kolegium, dlouhodobý</a:t>
                      </a:r>
                      <a:r>
                        <a:rPr lang="cs-CZ" baseline="0" dirty="0" smtClean="0"/>
                        <a:t> plán (10 let) rozvoje sportu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/>
                        <a:t>byrokratizace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Servisní centra sportu</a:t>
                      </a:r>
                      <a:r>
                        <a:rPr lang="cs-CZ" baseline="0" dirty="0" smtClean="0"/>
                        <a:t> ČUS, Okresní rady AŠSK, okresní a krajské rady svazů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neochota používat evidenci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Evidenční systémy měst</a:t>
                      </a:r>
                      <a:r>
                        <a:rPr lang="cs-CZ" baseline="0" dirty="0" smtClean="0"/>
                        <a:t> a obcí různé kvality, evidenční systém ČUS, ČOS a svazů</a:t>
                      </a:r>
                    </a:p>
                    <a:p>
                      <a:r>
                        <a:rPr lang="cs-CZ" baseline="0" dirty="0" smtClean="0"/>
                        <a:t>Zavedení centrálních rejstříků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nedostatečná interakce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Často považována za lobismus, projektové poradenství, hodnotitelé projektů nezávislí experti mimo úřad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132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160</TotalTime>
  <Words>1031</Words>
  <Application>Microsoft Office PowerPoint</Application>
  <PresentationFormat>Předvádění na obrazovce (4:3)</PresentationFormat>
  <Paragraphs>106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Medián</vt:lpstr>
      <vt:lpstr>Tvorba sportovních politik jako nástroje pro transparentní systém dotací</vt:lpstr>
      <vt:lpstr>Peníze a sport</vt:lpstr>
      <vt:lpstr>Koncepce, legislativa a změny ve financování sportu MŠMT</vt:lpstr>
      <vt:lpstr>Vývoj dotačních programů MŠMT</vt:lpstr>
      <vt:lpstr>Novela Zákona o podpoře sportu</vt:lpstr>
      <vt:lpstr>Plány rozvoje sportu</vt:lpstr>
      <vt:lpstr>Záměry MŠMT - metodická podpora </vt:lpstr>
      <vt:lpstr>Strukturální bariéry podpory sportu</vt:lpstr>
      <vt:lpstr>Nástroje na snížení či odstranění strukturálních bariér</vt:lpstr>
      <vt:lpstr>Kognitivní (odborné) bariéry podpory sportu</vt:lpstr>
      <vt:lpstr>Nástroje na snížení či odstranění kognitivních bariér</vt:lpstr>
      <vt:lpstr>Závěry - opatření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a rozhodovací procesy na úrovni krajů, měst a obcí</dc:title>
  <dc:creator>Karel Kovář</dc:creator>
  <cp:lastModifiedBy>Kovář Karel</cp:lastModifiedBy>
  <cp:revision>18</cp:revision>
  <dcterms:created xsi:type="dcterms:W3CDTF">2016-11-26T15:41:06Z</dcterms:created>
  <dcterms:modified xsi:type="dcterms:W3CDTF">2016-12-12T09:42:30Z</dcterms:modified>
</cp:coreProperties>
</file>