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62" r:id="rId5"/>
    <p:sldId id="270" r:id="rId6"/>
    <p:sldId id="263" r:id="rId7"/>
    <p:sldId id="265" r:id="rId8"/>
    <p:sldId id="269" r:id="rId9"/>
    <p:sldId id="264" r:id="rId10"/>
    <p:sldId id="266" r:id="rId11"/>
    <p:sldId id="268" r:id="rId12"/>
    <p:sldId id="267" r:id="rId13"/>
    <p:sldId id="276" r:id="rId14"/>
    <p:sldId id="274" r:id="rId15"/>
    <p:sldId id="275" r:id="rId16"/>
    <p:sldId id="272" r:id="rId17"/>
    <p:sldId id="25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2922" autoAdjust="0"/>
  </p:normalViewPr>
  <p:slideViewPr>
    <p:cSldViewPr>
      <p:cViewPr>
        <p:scale>
          <a:sx n="63" d="100"/>
          <a:sy n="63" d="100"/>
        </p:scale>
        <p:origin x="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  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cat>
            <c:strRef>
              <c:f>List1!$A$2:$A$3</c:f>
              <c:strCache>
                <c:ptCount val="2"/>
                <c:pt idx="0">
                  <c:v>20 případů aktivní korupce</c:v>
                </c:pt>
                <c:pt idx="1">
                  <c:v>4 případy pasivní korupce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20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038118499076502"/>
          <c:y val="0.39296920468970353"/>
          <c:w val="0.35035955574997568"/>
          <c:h val="0.33298716787047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    </c:v>
                </c:pt>
              </c:strCache>
            </c:strRef>
          </c:tx>
          <c:explosion val="25"/>
          <c:cat>
            <c:strRef>
              <c:f>List1!$A$2:$A$4</c:f>
              <c:strCache>
                <c:ptCount val="3"/>
                <c:pt idx="0">
                  <c:v>29 bez doznání</c:v>
                </c:pt>
                <c:pt idx="1">
                  <c:v>3 doznání</c:v>
                </c:pt>
                <c:pt idx="2">
                  <c:v>8 trestních příkazů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29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967386021191799E-2"/>
          <c:y val="4.4861391929187228E-2"/>
          <c:w val="0.62523342568290075"/>
          <c:h val="0.722513860586133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25 prvopachatelek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47 pachatelek celkem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6724736"/>
        <c:axId val="36726272"/>
        <c:axId val="0"/>
      </c:bar3DChart>
      <c:catAx>
        <c:axId val="36724736"/>
        <c:scaling>
          <c:orientation val="minMax"/>
        </c:scaling>
        <c:delete val="0"/>
        <c:axPos val="b"/>
        <c:majorTickMark val="out"/>
        <c:minorTickMark val="none"/>
        <c:tickLblPos val="nextTo"/>
        <c:crossAx val="36726272"/>
        <c:crosses val="autoZero"/>
        <c:auto val="1"/>
        <c:lblAlgn val="ctr"/>
        <c:lblOffset val="100"/>
        <c:noMultiLvlLbl val="0"/>
      </c:catAx>
      <c:valAx>
        <c:axId val="36726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724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muži</c:v>
                </c:pt>
              </c:strCache>
            </c:strRef>
          </c:tx>
          <c:invertIfNegative val="0"/>
          <c:cat>
            <c:strRef>
              <c:f>List1!$A$2:$A$4</c:f>
              <c:strCache>
                <c:ptCount val="3"/>
                <c:pt idx="0">
                  <c:v>referentské pozice</c:v>
                </c:pt>
                <c:pt idx="1">
                  <c:v>vedoucí oddělení</c:v>
                </c:pt>
                <c:pt idx="2">
                  <c:v>ředitelské a ministerské pozice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40</c:v>
                </c:pt>
                <c:pt idx="1">
                  <c:v>60</c:v>
                </c:pt>
                <c:pt idx="2">
                  <c:v>70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ženy</c:v>
                </c:pt>
              </c:strCache>
            </c:strRef>
          </c:tx>
          <c:invertIfNegative val="0"/>
          <c:cat>
            <c:strRef>
              <c:f>List1!$A$2:$A$4</c:f>
              <c:strCache>
                <c:ptCount val="3"/>
                <c:pt idx="0">
                  <c:v>referentské pozice</c:v>
                </c:pt>
                <c:pt idx="1">
                  <c:v>vedoucí oddělení</c:v>
                </c:pt>
                <c:pt idx="2">
                  <c:v>ředitelské a ministerské pozice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6764288"/>
        <c:axId val="36843904"/>
        <c:axId val="0"/>
      </c:bar3DChart>
      <c:catAx>
        <c:axId val="36764288"/>
        <c:scaling>
          <c:orientation val="minMax"/>
        </c:scaling>
        <c:delete val="0"/>
        <c:axPos val="b"/>
        <c:majorTickMark val="out"/>
        <c:minorTickMark val="none"/>
        <c:tickLblPos val="nextTo"/>
        <c:crossAx val="36843904"/>
        <c:crosses val="autoZero"/>
        <c:auto val="1"/>
        <c:lblAlgn val="ctr"/>
        <c:lblOffset val="100"/>
        <c:noMultiLvlLbl val="0"/>
      </c:catAx>
      <c:valAx>
        <c:axId val="368439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6764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image" Target="../media/image12.jpg"/><Relationship Id="rId4" Type="http://schemas.openxmlformats.org/officeDocument/2006/relationships/image" Target="../media/image15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Relationship Id="rId4" Type="http://schemas.openxmlformats.org/officeDocument/2006/relationships/image" Target="../media/image1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image" Target="../media/image12.jpg"/><Relationship Id="rId4" Type="http://schemas.openxmlformats.org/officeDocument/2006/relationships/image" Target="../media/image15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Relationship Id="rId4" Type="http://schemas.openxmlformats.org/officeDocument/2006/relationships/image" Target="../media/image1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F7E6F6-B14C-48F4-A934-E90E4FD7F36A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2649971-C848-4B09-9B44-DEA4FB53B67D}">
      <dgm:prSet phldrT="[Text]"/>
      <dgm:spPr/>
      <dgm:t>
        <a:bodyPr/>
        <a:lstStyle/>
        <a:p>
          <a:r>
            <a:rPr lang="cs-CZ" dirty="0" smtClean="0"/>
            <a:t>Aktivní či pasivní korupce</a:t>
          </a:r>
          <a:endParaRPr lang="cs-CZ" dirty="0"/>
        </a:p>
      </dgm:t>
    </dgm:pt>
    <dgm:pt modelId="{1F67E03E-41C1-4F1B-8F91-A0C13502FD82}" type="parTrans" cxnId="{CEF1257B-D26D-4D23-9662-69BEF6AD97CF}">
      <dgm:prSet/>
      <dgm:spPr/>
      <dgm:t>
        <a:bodyPr/>
        <a:lstStyle/>
        <a:p>
          <a:endParaRPr lang="cs-CZ"/>
        </a:p>
      </dgm:t>
    </dgm:pt>
    <dgm:pt modelId="{3246B2AA-6F03-451A-ABEA-AFB3585B61DB}" type="sibTrans" cxnId="{CEF1257B-D26D-4D23-9662-69BEF6AD97CF}">
      <dgm:prSet/>
      <dgm:spPr/>
      <dgm:t>
        <a:bodyPr/>
        <a:lstStyle/>
        <a:p>
          <a:endParaRPr lang="cs-CZ"/>
        </a:p>
      </dgm:t>
    </dgm:pt>
    <dgm:pt modelId="{692C82FF-90D6-439E-A8AA-2F1707235077}">
      <dgm:prSet phldrT="[Text]"/>
      <dgm:spPr/>
      <dgm:t>
        <a:bodyPr/>
        <a:lstStyle/>
        <a:p>
          <a:r>
            <a:rPr lang="cs-CZ" dirty="0" smtClean="0"/>
            <a:t>Podíl velké korupce</a:t>
          </a:r>
          <a:endParaRPr lang="cs-CZ" dirty="0"/>
        </a:p>
      </dgm:t>
    </dgm:pt>
    <dgm:pt modelId="{8298EE69-2386-4425-8198-D9CB9F3BDD35}" type="parTrans" cxnId="{85F716F7-B33A-4FDB-920C-49623A4A94E1}">
      <dgm:prSet/>
      <dgm:spPr/>
      <dgm:t>
        <a:bodyPr/>
        <a:lstStyle/>
        <a:p>
          <a:endParaRPr lang="cs-CZ"/>
        </a:p>
      </dgm:t>
    </dgm:pt>
    <dgm:pt modelId="{BB470913-C637-426C-B600-D530870752FB}" type="sibTrans" cxnId="{85F716F7-B33A-4FDB-920C-49623A4A94E1}">
      <dgm:prSet/>
      <dgm:spPr/>
      <dgm:t>
        <a:bodyPr/>
        <a:lstStyle/>
        <a:p>
          <a:endParaRPr lang="cs-CZ"/>
        </a:p>
      </dgm:t>
    </dgm:pt>
    <dgm:pt modelId="{412B7F61-AC27-46A8-82FF-45A78B4A63CD}">
      <dgm:prSet phldrT="[Text]"/>
      <dgm:spPr/>
      <dgm:t>
        <a:bodyPr/>
        <a:lstStyle/>
        <a:p>
          <a:r>
            <a:rPr lang="cs-CZ" dirty="0" smtClean="0"/>
            <a:t>Postavení úřední osoby</a:t>
          </a:r>
          <a:endParaRPr lang="cs-CZ" dirty="0"/>
        </a:p>
      </dgm:t>
    </dgm:pt>
    <dgm:pt modelId="{2C582C9C-8D1B-49C0-BDE5-75087A9C368B}" type="parTrans" cxnId="{E8ABA000-7530-400C-B058-459613109DCE}">
      <dgm:prSet/>
      <dgm:spPr/>
      <dgm:t>
        <a:bodyPr/>
        <a:lstStyle/>
        <a:p>
          <a:endParaRPr lang="cs-CZ"/>
        </a:p>
      </dgm:t>
    </dgm:pt>
    <dgm:pt modelId="{E6C337A4-C375-4B82-A299-F6B10E358589}" type="sibTrans" cxnId="{E8ABA000-7530-400C-B058-459613109DCE}">
      <dgm:prSet/>
      <dgm:spPr/>
      <dgm:t>
        <a:bodyPr/>
        <a:lstStyle/>
        <a:p>
          <a:endParaRPr lang="cs-CZ"/>
        </a:p>
      </dgm:t>
    </dgm:pt>
    <dgm:pt modelId="{96C10DD1-A0F8-4A9B-906A-C89D8FC801D6}">
      <dgm:prSet phldrT="[Text]"/>
      <dgm:spPr/>
      <dgm:t>
        <a:bodyPr/>
        <a:lstStyle/>
        <a:p>
          <a:r>
            <a:rPr lang="cs-CZ" dirty="0" smtClean="0"/>
            <a:t>Doznání</a:t>
          </a:r>
          <a:endParaRPr lang="cs-CZ" dirty="0"/>
        </a:p>
      </dgm:t>
    </dgm:pt>
    <dgm:pt modelId="{522CDAED-7351-4766-8CF4-FB58BBABE4EF}" type="parTrans" cxnId="{31551F62-2332-4010-A884-83D10D96E144}">
      <dgm:prSet/>
      <dgm:spPr/>
      <dgm:t>
        <a:bodyPr/>
        <a:lstStyle/>
        <a:p>
          <a:endParaRPr lang="cs-CZ"/>
        </a:p>
      </dgm:t>
    </dgm:pt>
    <dgm:pt modelId="{0EDEA286-936D-4FBF-B869-465DC2F25013}" type="sibTrans" cxnId="{31551F62-2332-4010-A884-83D10D96E144}">
      <dgm:prSet/>
      <dgm:spPr/>
      <dgm:t>
        <a:bodyPr/>
        <a:lstStyle/>
        <a:p>
          <a:endParaRPr lang="cs-CZ"/>
        </a:p>
      </dgm:t>
    </dgm:pt>
    <dgm:pt modelId="{BD433930-A554-4904-AAD8-72B5FE102821}" type="pres">
      <dgm:prSet presAssocID="{0AF7E6F6-B14C-48F4-A934-E90E4FD7F36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05832A-AB4F-401F-B500-200FFEF8EDDF}" type="pres">
      <dgm:prSet presAssocID="{D2649971-C848-4B09-9B44-DEA4FB53B67D}" presName="compNode" presStyleCnt="0"/>
      <dgm:spPr/>
    </dgm:pt>
    <dgm:pt modelId="{62A44495-C35F-4DE5-A842-8B3663D815FD}" type="pres">
      <dgm:prSet presAssocID="{D2649971-C848-4B09-9B44-DEA4FB53B67D}" presName="pictRect" presStyleLbl="node1" presStyleIdx="0" presStyleCnt="4" custLinFactNeighborX="-37151" custLinFactNeighborY="201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cs-CZ"/>
        </a:p>
      </dgm:t>
    </dgm:pt>
    <dgm:pt modelId="{02ED15D8-2B4B-4402-9356-EF49B00B6AA7}" type="pres">
      <dgm:prSet presAssocID="{D2649971-C848-4B09-9B44-DEA4FB53B67D}" presName="textRect" presStyleLbl="revTx" presStyleIdx="0" presStyleCnt="4" custLinFactNeighborX="-36111" custLinFactNeighborY="-10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4F6CEF-91FF-4A26-8AD2-E9A713730CDE}" type="pres">
      <dgm:prSet presAssocID="{3246B2AA-6F03-451A-ABEA-AFB3585B61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8289EC6-2EDE-4347-A493-1E0B5327DCEC}" type="pres">
      <dgm:prSet presAssocID="{692C82FF-90D6-439E-A8AA-2F1707235077}" presName="compNode" presStyleCnt="0"/>
      <dgm:spPr/>
    </dgm:pt>
    <dgm:pt modelId="{35B083E1-E099-418E-BE07-12F50F5EE0CA}" type="pres">
      <dgm:prSet presAssocID="{692C82FF-90D6-439E-A8AA-2F1707235077}" presName="pictRect" presStyleLbl="node1" presStyleIdx="1" presStyleCnt="4" custLinFactY="9682" custLinFactNeighborX="-41844" custLinFactNeighborY="10000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46A69480-9D19-4FC2-9411-E61FFE863495}" type="pres">
      <dgm:prSet presAssocID="{692C82FF-90D6-439E-A8AA-2F1707235077}" presName="textRect" presStyleLbl="revTx" presStyleIdx="1" presStyleCnt="4" custLinFactY="100000" custLinFactNeighborX="-45377" custLinFactNeighborY="1015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9493EE-0D14-4D27-B4C1-49BBAB959668}" type="pres">
      <dgm:prSet presAssocID="{BB470913-C637-426C-B600-D530870752F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E03886-A2A8-46D3-B857-B6B058A7A9CB}" type="pres">
      <dgm:prSet presAssocID="{412B7F61-AC27-46A8-82FF-45A78B4A63CD}" presName="compNode" presStyleCnt="0"/>
      <dgm:spPr/>
    </dgm:pt>
    <dgm:pt modelId="{D9F89AB9-604C-4B05-9B67-CB51A9656055}" type="pres">
      <dgm:prSet presAssocID="{412B7F61-AC27-46A8-82FF-45A78B4A63CD}" presName="pictRect" presStyleLbl="node1" presStyleIdx="2" presStyleCnt="4" custLinFactY="4555" custLinFactNeighborX="38905" custLinFactNeighborY="10000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100C470C-B9EE-45AC-9662-F4E9C60E1D1D}" type="pres">
      <dgm:prSet presAssocID="{412B7F61-AC27-46A8-82FF-45A78B4A63CD}" presName="textRect" presStyleLbl="revTx" presStyleIdx="2" presStyleCnt="4" custLinFactY="100000" custLinFactNeighborX="35372" custLinFactNeighborY="1015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8D222D-AB27-4E32-ADF9-45AB4D6B430A}" type="pres">
      <dgm:prSet presAssocID="{E6C337A4-C375-4B82-A299-F6B10E35858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B888A8E-42A6-47D7-890F-040943D296AB}" type="pres">
      <dgm:prSet presAssocID="{96C10DD1-A0F8-4A9B-906A-C89D8FC801D6}" presName="compNode" presStyleCnt="0"/>
      <dgm:spPr/>
    </dgm:pt>
    <dgm:pt modelId="{6EC5F663-F0AE-4B6C-B90E-EDB06160A796}" type="pres">
      <dgm:prSet presAssocID="{96C10DD1-A0F8-4A9B-906A-C89D8FC801D6}" presName="pictRect" presStyleLbl="node1" presStyleIdx="3" presStyleCnt="4" custLinFactY="-66344" custLinFactNeighborX="48645" custLinFactNeighborY="-10000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7000" b="-47000"/>
          </a:stretch>
        </a:blipFill>
      </dgm:spPr>
    </dgm:pt>
    <dgm:pt modelId="{B62051C9-F5E7-4B6D-8195-5993BAA44240}" type="pres">
      <dgm:prSet presAssocID="{96C10DD1-A0F8-4A9B-906A-C89D8FC801D6}" presName="textRect" presStyleLbl="revTx" presStyleIdx="3" presStyleCnt="4" custLinFactY="-100000" custLinFactNeighborX="48645" custLinFactNeighborY="-1946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35A6E1-EF7E-4F63-B53E-9610B5D3A0C9}" type="presOf" srcId="{3246B2AA-6F03-451A-ABEA-AFB3585B61DB}" destId="{B24F6CEF-91FF-4A26-8AD2-E9A713730CDE}" srcOrd="0" destOrd="0" presId="urn:microsoft.com/office/officeart/2005/8/layout/pList1"/>
    <dgm:cxn modelId="{15EFEAF6-FB5C-4E5C-914E-05BFC94C2874}" type="presOf" srcId="{D2649971-C848-4B09-9B44-DEA4FB53B67D}" destId="{02ED15D8-2B4B-4402-9356-EF49B00B6AA7}" srcOrd="0" destOrd="0" presId="urn:microsoft.com/office/officeart/2005/8/layout/pList1"/>
    <dgm:cxn modelId="{CEF1257B-D26D-4D23-9662-69BEF6AD97CF}" srcId="{0AF7E6F6-B14C-48F4-A934-E90E4FD7F36A}" destId="{D2649971-C848-4B09-9B44-DEA4FB53B67D}" srcOrd="0" destOrd="0" parTransId="{1F67E03E-41C1-4F1B-8F91-A0C13502FD82}" sibTransId="{3246B2AA-6F03-451A-ABEA-AFB3585B61DB}"/>
    <dgm:cxn modelId="{E8ABA000-7530-400C-B058-459613109DCE}" srcId="{0AF7E6F6-B14C-48F4-A934-E90E4FD7F36A}" destId="{412B7F61-AC27-46A8-82FF-45A78B4A63CD}" srcOrd="2" destOrd="0" parTransId="{2C582C9C-8D1B-49C0-BDE5-75087A9C368B}" sibTransId="{E6C337A4-C375-4B82-A299-F6B10E358589}"/>
    <dgm:cxn modelId="{CFA66CED-312A-442D-AC61-58B984724CF5}" type="presOf" srcId="{0AF7E6F6-B14C-48F4-A934-E90E4FD7F36A}" destId="{BD433930-A554-4904-AAD8-72B5FE102821}" srcOrd="0" destOrd="0" presId="urn:microsoft.com/office/officeart/2005/8/layout/pList1"/>
    <dgm:cxn modelId="{31551F62-2332-4010-A884-83D10D96E144}" srcId="{0AF7E6F6-B14C-48F4-A934-E90E4FD7F36A}" destId="{96C10DD1-A0F8-4A9B-906A-C89D8FC801D6}" srcOrd="3" destOrd="0" parTransId="{522CDAED-7351-4766-8CF4-FB58BBABE4EF}" sibTransId="{0EDEA286-936D-4FBF-B869-465DC2F25013}"/>
    <dgm:cxn modelId="{FF1D6359-E822-4D59-A303-A32D1C5671A4}" type="presOf" srcId="{96C10DD1-A0F8-4A9B-906A-C89D8FC801D6}" destId="{B62051C9-F5E7-4B6D-8195-5993BAA44240}" srcOrd="0" destOrd="0" presId="urn:microsoft.com/office/officeart/2005/8/layout/pList1"/>
    <dgm:cxn modelId="{40CEE837-D8EF-4334-AC14-FDC0C2EAAFD2}" type="presOf" srcId="{BB470913-C637-426C-B600-D530870752FB}" destId="{7D9493EE-0D14-4D27-B4C1-49BBAB959668}" srcOrd="0" destOrd="0" presId="urn:microsoft.com/office/officeart/2005/8/layout/pList1"/>
    <dgm:cxn modelId="{36A93774-5994-469A-9965-8F5C23760A3B}" type="presOf" srcId="{E6C337A4-C375-4B82-A299-F6B10E358589}" destId="{C68D222D-AB27-4E32-ADF9-45AB4D6B430A}" srcOrd="0" destOrd="0" presId="urn:microsoft.com/office/officeart/2005/8/layout/pList1"/>
    <dgm:cxn modelId="{DD947548-3EEF-408D-8CB8-99095024AB28}" type="presOf" srcId="{692C82FF-90D6-439E-A8AA-2F1707235077}" destId="{46A69480-9D19-4FC2-9411-E61FFE863495}" srcOrd="0" destOrd="0" presId="urn:microsoft.com/office/officeart/2005/8/layout/pList1"/>
    <dgm:cxn modelId="{5111459B-08AB-4280-994A-D0FF4D952632}" type="presOf" srcId="{412B7F61-AC27-46A8-82FF-45A78B4A63CD}" destId="{100C470C-B9EE-45AC-9662-F4E9C60E1D1D}" srcOrd="0" destOrd="0" presId="urn:microsoft.com/office/officeart/2005/8/layout/pList1"/>
    <dgm:cxn modelId="{85F716F7-B33A-4FDB-920C-49623A4A94E1}" srcId="{0AF7E6F6-B14C-48F4-A934-E90E4FD7F36A}" destId="{692C82FF-90D6-439E-A8AA-2F1707235077}" srcOrd="1" destOrd="0" parTransId="{8298EE69-2386-4425-8198-D9CB9F3BDD35}" sibTransId="{BB470913-C637-426C-B600-D530870752FB}"/>
    <dgm:cxn modelId="{4EFAD45E-A2C3-4331-B82A-5DA479892466}" type="presParOf" srcId="{BD433930-A554-4904-AAD8-72B5FE102821}" destId="{9905832A-AB4F-401F-B500-200FFEF8EDDF}" srcOrd="0" destOrd="0" presId="urn:microsoft.com/office/officeart/2005/8/layout/pList1"/>
    <dgm:cxn modelId="{DE882A5E-3976-45AA-8920-FD1C5777FA9B}" type="presParOf" srcId="{9905832A-AB4F-401F-B500-200FFEF8EDDF}" destId="{62A44495-C35F-4DE5-A842-8B3663D815FD}" srcOrd="0" destOrd="0" presId="urn:microsoft.com/office/officeart/2005/8/layout/pList1"/>
    <dgm:cxn modelId="{202D4F23-41BA-4766-B8D1-839D261ADB6A}" type="presParOf" srcId="{9905832A-AB4F-401F-B500-200FFEF8EDDF}" destId="{02ED15D8-2B4B-4402-9356-EF49B00B6AA7}" srcOrd="1" destOrd="0" presId="urn:microsoft.com/office/officeart/2005/8/layout/pList1"/>
    <dgm:cxn modelId="{44A7A3FD-AFB9-49FE-92ED-F1D2DB7D95B2}" type="presParOf" srcId="{BD433930-A554-4904-AAD8-72B5FE102821}" destId="{B24F6CEF-91FF-4A26-8AD2-E9A713730CDE}" srcOrd="1" destOrd="0" presId="urn:microsoft.com/office/officeart/2005/8/layout/pList1"/>
    <dgm:cxn modelId="{900DD231-58F3-485D-90AC-9001A451411B}" type="presParOf" srcId="{BD433930-A554-4904-AAD8-72B5FE102821}" destId="{88289EC6-2EDE-4347-A493-1E0B5327DCEC}" srcOrd="2" destOrd="0" presId="urn:microsoft.com/office/officeart/2005/8/layout/pList1"/>
    <dgm:cxn modelId="{67BC9F89-9EBB-437E-996E-4F0D0D22EEC3}" type="presParOf" srcId="{88289EC6-2EDE-4347-A493-1E0B5327DCEC}" destId="{35B083E1-E099-418E-BE07-12F50F5EE0CA}" srcOrd="0" destOrd="0" presId="urn:microsoft.com/office/officeart/2005/8/layout/pList1"/>
    <dgm:cxn modelId="{9F56A9DE-E1BB-4F5E-BDB1-6F0A45A254D6}" type="presParOf" srcId="{88289EC6-2EDE-4347-A493-1E0B5327DCEC}" destId="{46A69480-9D19-4FC2-9411-E61FFE863495}" srcOrd="1" destOrd="0" presId="urn:microsoft.com/office/officeart/2005/8/layout/pList1"/>
    <dgm:cxn modelId="{CE4F722A-EE04-4080-BBFC-7BA10E92FA82}" type="presParOf" srcId="{BD433930-A554-4904-AAD8-72B5FE102821}" destId="{7D9493EE-0D14-4D27-B4C1-49BBAB959668}" srcOrd="3" destOrd="0" presId="urn:microsoft.com/office/officeart/2005/8/layout/pList1"/>
    <dgm:cxn modelId="{CCDFFCBF-A311-44C7-9B64-FB97D3A0EDF1}" type="presParOf" srcId="{BD433930-A554-4904-AAD8-72B5FE102821}" destId="{21E03886-A2A8-46D3-B857-B6B058A7A9CB}" srcOrd="4" destOrd="0" presId="urn:microsoft.com/office/officeart/2005/8/layout/pList1"/>
    <dgm:cxn modelId="{03DE63D2-9A31-468A-A447-7BEDD1994F8B}" type="presParOf" srcId="{21E03886-A2A8-46D3-B857-B6B058A7A9CB}" destId="{D9F89AB9-604C-4B05-9B67-CB51A9656055}" srcOrd="0" destOrd="0" presId="urn:microsoft.com/office/officeart/2005/8/layout/pList1"/>
    <dgm:cxn modelId="{DEBDA7F9-DD96-4D16-B1E3-32180C927D99}" type="presParOf" srcId="{21E03886-A2A8-46D3-B857-B6B058A7A9CB}" destId="{100C470C-B9EE-45AC-9662-F4E9C60E1D1D}" srcOrd="1" destOrd="0" presId="urn:microsoft.com/office/officeart/2005/8/layout/pList1"/>
    <dgm:cxn modelId="{AE21C696-4B99-4C79-9FC4-3EC9A6341E59}" type="presParOf" srcId="{BD433930-A554-4904-AAD8-72B5FE102821}" destId="{C68D222D-AB27-4E32-ADF9-45AB4D6B430A}" srcOrd="5" destOrd="0" presId="urn:microsoft.com/office/officeart/2005/8/layout/pList1"/>
    <dgm:cxn modelId="{937354EB-EBB4-4EFA-B306-C2D546D7A17F}" type="presParOf" srcId="{BD433930-A554-4904-AAD8-72B5FE102821}" destId="{0B888A8E-42A6-47D7-890F-040943D296AB}" srcOrd="6" destOrd="0" presId="urn:microsoft.com/office/officeart/2005/8/layout/pList1"/>
    <dgm:cxn modelId="{15086E25-C77D-47D8-8BF6-B6A98185383A}" type="presParOf" srcId="{0B888A8E-42A6-47D7-890F-040943D296AB}" destId="{6EC5F663-F0AE-4B6C-B90E-EDB06160A796}" srcOrd="0" destOrd="0" presId="urn:microsoft.com/office/officeart/2005/8/layout/pList1"/>
    <dgm:cxn modelId="{D3F1E138-D4FF-4D6D-A3F8-79620850AEED}" type="presParOf" srcId="{0B888A8E-42A6-47D7-890F-040943D296AB}" destId="{B62051C9-F5E7-4B6D-8195-5993BAA44240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F7E6F6-B14C-48F4-A934-E90E4FD7F36A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2649971-C848-4B09-9B44-DEA4FB53B67D}">
      <dgm:prSet phldrT="[Text]" custT="1"/>
      <dgm:spPr/>
      <dgm:t>
        <a:bodyPr/>
        <a:lstStyle/>
        <a:p>
          <a:r>
            <a:rPr lang="cs-CZ" sz="2100" dirty="0" smtClean="0"/>
            <a:t>Organizovaná forma</a:t>
          </a:r>
          <a:endParaRPr lang="cs-CZ" sz="2100" dirty="0"/>
        </a:p>
      </dgm:t>
    </dgm:pt>
    <dgm:pt modelId="{1F67E03E-41C1-4F1B-8F91-A0C13502FD82}" type="parTrans" cxnId="{CEF1257B-D26D-4D23-9662-69BEF6AD97CF}">
      <dgm:prSet/>
      <dgm:spPr/>
      <dgm:t>
        <a:bodyPr/>
        <a:lstStyle/>
        <a:p>
          <a:endParaRPr lang="cs-CZ"/>
        </a:p>
      </dgm:t>
    </dgm:pt>
    <dgm:pt modelId="{3246B2AA-6F03-451A-ABEA-AFB3585B61DB}" type="sibTrans" cxnId="{CEF1257B-D26D-4D23-9662-69BEF6AD97CF}">
      <dgm:prSet/>
      <dgm:spPr/>
      <dgm:t>
        <a:bodyPr/>
        <a:lstStyle/>
        <a:p>
          <a:endParaRPr lang="cs-CZ"/>
        </a:p>
      </dgm:t>
    </dgm:pt>
    <dgm:pt modelId="{692C82FF-90D6-439E-A8AA-2F1707235077}">
      <dgm:prSet phldrT="[Text]" custT="1"/>
      <dgm:spPr/>
      <dgm:t>
        <a:bodyPr/>
        <a:lstStyle/>
        <a:p>
          <a:r>
            <a:rPr lang="cs-CZ" sz="2100" dirty="0" smtClean="0"/>
            <a:t>Motivace</a:t>
          </a:r>
          <a:endParaRPr lang="cs-CZ" sz="2100" dirty="0"/>
        </a:p>
      </dgm:t>
    </dgm:pt>
    <dgm:pt modelId="{8298EE69-2386-4425-8198-D9CB9F3BDD35}" type="parTrans" cxnId="{85F716F7-B33A-4FDB-920C-49623A4A94E1}">
      <dgm:prSet/>
      <dgm:spPr/>
      <dgm:t>
        <a:bodyPr/>
        <a:lstStyle/>
        <a:p>
          <a:endParaRPr lang="cs-CZ"/>
        </a:p>
      </dgm:t>
    </dgm:pt>
    <dgm:pt modelId="{BB470913-C637-426C-B600-D530870752FB}" type="sibTrans" cxnId="{85F716F7-B33A-4FDB-920C-49623A4A94E1}">
      <dgm:prSet/>
      <dgm:spPr/>
      <dgm:t>
        <a:bodyPr/>
        <a:lstStyle/>
        <a:p>
          <a:endParaRPr lang="cs-CZ"/>
        </a:p>
      </dgm:t>
    </dgm:pt>
    <dgm:pt modelId="{412B7F61-AC27-46A8-82FF-45A78B4A63CD}">
      <dgm:prSet phldrT="[Text]"/>
      <dgm:spPr/>
      <dgm:t>
        <a:bodyPr/>
        <a:lstStyle/>
        <a:p>
          <a:r>
            <a:rPr lang="cs-CZ" dirty="0" err="1" smtClean="0"/>
            <a:t>Prvopachatelky</a:t>
          </a:r>
          <a:endParaRPr lang="cs-CZ" dirty="0"/>
        </a:p>
      </dgm:t>
    </dgm:pt>
    <dgm:pt modelId="{2C582C9C-8D1B-49C0-BDE5-75087A9C368B}" type="parTrans" cxnId="{E8ABA000-7530-400C-B058-459613109DCE}">
      <dgm:prSet/>
      <dgm:spPr/>
      <dgm:t>
        <a:bodyPr/>
        <a:lstStyle/>
        <a:p>
          <a:endParaRPr lang="cs-CZ"/>
        </a:p>
      </dgm:t>
    </dgm:pt>
    <dgm:pt modelId="{E6C337A4-C375-4B82-A299-F6B10E358589}" type="sibTrans" cxnId="{E8ABA000-7530-400C-B058-459613109DCE}">
      <dgm:prSet/>
      <dgm:spPr/>
      <dgm:t>
        <a:bodyPr/>
        <a:lstStyle/>
        <a:p>
          <a:endParaRPr lang="cs-CZ"/>
        </a:p>
      </dgm:t>
    </dgm:pt>
    <dgm:pt modelId="{96C10DD1-A0F8-4A9B-906A-C89D8FC801D6}">
      <dgm:prSet phldrT="[Text]" custT="1"/>
      <dgm:spPr/>
      <dgm:t>
        <a:bodyPr/>
        <a:lstStyle/>
        <a:p>
          <a:r>
            <a:rPr lang="cs-CZ" sz="1800" dirty="0" smtClean="0"/>
            <a:t>Rozdíly mezi pachateli a pachatelkami</a:t>
          </a:r>
          <a:endParaRPr lang="cs-CZ" sz="1800" dirty="0"/>
        </a:p>
      </dgm:t>
    </dgm:pt>
    <dgm:pt modelId="{522CDAED-7351-4766-8CF4-FB58BBABE4EF}" type="parTrans" cxnId="{31551F62-2332-4010-A884-83D10D96E144}">
      <dgm:prSet/>
      <dgm:spPr/>
      <dgm:t>
        <a:bodyPr/>
        <a:lstStyle/>
        <a:p>
          <a:endParaRPr lang="cs-CZ"/>
        </a:p>
      </dgm:t>
    </dgm:pt>
    <dgm:pt modelId="{0EDEA286-936D-4FBF-B869-465DC2F25013}" type="sibTrans" cxnId="{31551F62-2332-4010-A884-83D10D96E144}">
      <dgm:prSet/>
      <dgm:spPr/>
      <dgm:t>
        <a:bodyPr/>
        <a:lstStyle/>
        <a:p>
          <a:endParaRPr lang="cs-CZ"/>
        </a:p>
      </dgm:t>
    </dgm:pt>
    <dgm:pt modelId="{BD433930-A554-4904-AAD8-72B5FE102821}" type="pres">
      <dgm:prSet presAssocID="{0AF7E6F6-B14C-48F4-A934-E90E4FD7F36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05832A-AB4F-401F-B500-200FFEF8EDDF}" type="pres">
      <dgm:prSet presAssocID="{D2649971-C848-4B09-9B44-DEA4FB53B67D}" presName="compNode" presStyleCnt="0"/>
      <dgm:spPr/>
    </dgm:pt>
    <dgm:pt modelId="{62A44495-C35F-4DE5-A842-8B3663D815FD}" type="pres">
      <dgm:prSet presAssocID="{D2649971-C848-4B09-9B44-DEA4FB53B67D}" presName="pictRect" presStyleLbl="node1" presStyleIdx="0" presStyleCnt="4" custLinFactNeighborX="-37151" custLinFactNeighborY="20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cs-CZ"/>
        </a:p>
      </dgm:t>
    </dgm:pt>
    <dgm:pt modelId="{02ED15D8-2B4B-4402-9356-EF49B00B6AA7}" type="pres">
      <dgm:prSet presAssocID="{D2649971-C848-4B09-9B44-DEA4FB53B67D}" presName="textRect" presStyleLbl="revTx" presStyleIdx="0" presStyleCnt="4" custLinFactNeighborX="-36111" custLinFactNeighborY="-10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4F6CEF-91FF-4A26-8AD2-E9A713730CDE}" type="pres">
      <dgm:prSet presAssocID="{3246B2AA-6F03-451A-ABEA-AFB3585B61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8289EC6-2EDE-4347-A493-1E0B5327DCEC}" type="pres">
      <dgm:prSet presAssocID="{692C82FF-90D6-439E-A8AA-2F1707235077}" presName="compNode" presStyleCnt="0"/>
      <dgm:spPr/>
    </dgm:pt>
    <dgm:pt modelId="{35B083E1-E099-418E-BE07-12F50F5EE0CA}" type="pres">
      <dgm:prSet presAssocID="{692C82FF-90D6-439E-A8AA-2F1707235077}" presName="pictRect" presStyleLbl="node1" presStyleIdx="1" presStyleCnt="4" custLinFactY="25063" custLinFactNeighborX="-45377" custLinFactNeighborY="10000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cs-CZ"/>
        </a:p>
      </dgm:t>
    </dgm:pt>
    <dgm:pt modelId="{46A69480-9D19-4FC2-9411-E61FFE863495}" type="pres">
      <dgm:prSet presAssocID="{692C82FF-90D6-439E-A8AA-2F1707235077}" presName="textRect" presStyleLbl="revTx" presStyleIdx="1" presStyleCnt="4" custLinFactY="100000" custLinFactNeighborX="-45377" custLinFactNeighborY="1369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9493EE-0D14-4D27-B4C1-49BBAB959668}" type="pres">
      <dgm:prSet presAssocID="{BB470913-C637-426C-B600-D530870752F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E03886-A2A8-46D3-B857-B6B058A7A9CB}" type="pres">
      <dgm:prSet presAssocID="{412B7F61-AC27-46A8-82FF-45A78B4A63CD}" presName="compNode" presStyleCnt="0"/>
      <dgm:spPr/>
    </dgm:pt>
    <dgm:pt modelId="{D9F89AB9-604C-4B05-9B67-CB51A9656055}" type="pres">
      <dgm:prSet presAssocID="{412B7F61-AC27-46A8-82FF-45A78B4A63CD}" presName="pictRect" presStyleLbl="node1" presStyleIdx="2" presStyleCnt="4" custLinFactY="4555" custLinFactNeighborX="38905" custLinFactNeighborY="10000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cs-CZ"/>
        </a:p>
      </dgm:t>
    </dgm:pt>
    <dgm:pt modelId="{100C470C-B9EE-45AC-9662-F4E9C60E1D1D}" type="pres">
      <dgm:prSet presAssocID="{412B7F61-AC27-46A8-82FF-45A78B4A63CD}" presName="textRect" presStyleLbl="revTx" presStyleIdx="2" presStyleCnt="4" custLinFactY="100000" custLinFactNeighborX="35372" custLinFactNeighborY="1015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8D222D-AB27-4E32-ADF9-45AB4D6B430A}" type="pres">
      <dgm:prSet presAssocID="{E6C337A4-C375-4B82-A299-F6B10E35858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B888A8E-42A6-47D7-890F-040943D296AB}" type="pres">
      <dgm:prSet presAssocID="{96C10DD1-A0F8-4A9B-906A-C89D8FC801D6}" presName="compNode" presStyleCnt="0"/>
      <dgm:spPr/>
    </dgm:pt>
    <dgm:pt modelId="{6EC5F663-F0AE-4B6C-B90E-EDB06160A796}" type="pres">
      <dgm:prSet presAssocID="{96C10DD1-A0F8-4A9B-906A-C89D8FC801D6}" presName="pictRect" presStyleLbl="node1" presStyleIdx="3" presStyleCnt="4" custLinFactY="-66344" custLinFactNeighborX="48645" custLinFactNeighborY="-10000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cs-CZ"/>
        </a:p>
      </dgm:t>
    </dgm:pt>
    <dgm:pt modelId="{B62051C9-F5E7-4B6D-8195-5993BAA44240}" type="pres">
      <dgm:prSet presAssocID="{96C10DD1-A0F8-4A9B-906A-C89D8FC801D6}" presName="textRect" presStyleLbl="revTx" presStyleIdx="3" presStyleCnt="4" custLinFactY="-100000" custLinFactNeighborX="48645" custLinFactNeighborY="-1946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DC030F-640A-44A4-A1D6-EEDC62B3D684}" type="presOf" srcId="{3246B2AA-6F03-451A-ABEA-AFB3585B61DB}" destId="{B24F6CEF-91FF-4A26-8AD2-E9A713730CDE}" srcOrd="0" destOrd="0" presId="urn:microsoft.com/office/officeart/2005/8/layout/pList1"/>
    <dgm:cxn modelId="{2438067A-8398-4081-9366-0588A47C2D57}" type="presOf" srcId="{E6C337A4-C375-4B82-A299-F6B10E358589}" destId="{C68D222D-AB27-4E32-ADF9-45AB4D6B430A}" srcOrd="0" destOrd="0" presId="urn:microsoft.com/office/officeart/2005/8/layout/pList1"/>
    <dgm:cxn modelId="{CEF1257B-D26D-4D23-9662-69BEF6AD97CF}" srcId="{0AF7E6F6-B14C-48F4-A934-E90E4FD7F36A}" destId="{D2649971-C848-4B09-9B44-DEA4FB53B67D}" srcOrd="0" destOrd="0" parTransId="{1F67E03E-41C1-4F1B-8F91-A0C13502FD82}" sibTransId="{3246B2AA-6F03-451A-ABEA-AFB3585B61DB}"/>
    <dgm:cxn modelId="{40406B09-8988-4479-9EAA-DFE8E634EB0E}" type="presOf" srcId="{96C10DD1-A0F8-4A9B-906A-C89D8FC801D6}" destId="{B62051C9-F5E7-4B6D-8195-5993BAA44240}" srcOrd="0" destOrd="0" presId="urn:microsoft.com/office/officeart/2005/8/layout/pList1"/>
    <dgm:cxn modelId="{E8ABA000-7530-400C-B058-459613109DCE}" srcId="{0AF7E6F6-B14C-48F4-A934-E90E4FD7F36A}" destId="{412B7F61-AC27-46A8-82FF-45A78B4A63CD}" srcOrd="2" destOrd="0" parTransId="{2C582C9C-8D1B-49C0-BDE5-75087A9C368B}" sibTransId="{E6C337A4-C375-4B82-A299-F6B10E358589}"/>
    <dgm:cxn modelId="{D8DA227D-D9D5-457D-BB1E-F9AB8709E45C}" type="presOf" srcId="{412B7F61-AC27-46A8-82FF-45A78B4A63CD}" destId="{100C470C-B9EE-45AC-9662-F4E9C60E1D1D}" srcOrd="0" destOrd="0" presId="urn:microsoft.com/office/officeart/2005/8/layout/pList1"/>
    <dgm:cxn modelId="{E1BDBB3F-2788-4B00-8DF4-A4ABB969772E}" type="presOf" srcId="{0AF7E6F6-B14C-48F4-A934-E90E4FD7F36A}" destId="{BD433930-A554-4904-AAD8-72B5FE102821}" srcOrd="0" destOrd="0" presId="urn:microsoft.com/office/officeart/2005/8/layout/pList1"/>
    <dgm:cxn modelId="{37DCECBA-322A-47A7-810B-2A5D4423EA48}" type="presOf" srcId="{692C82FF-90D6-439E-A8AA-2F1707235077}" destId="{46A69480-9D19-4FC2-9411-E61FFE863495}" srcOrd="0" destOrd="0" presId="urn:microsoft.com/office/officeart/2005/8/layout/pList1"/>
    <dgm:cxn modelId="{2AD242FF-3D88-4575-86A9-93A35D2FFA18}" type="presOf" srcId="{BB470913-C637-426C-B600-D530870752FB}" destId="{7D9493EE-0D14-4D27-B4C1-49BBAB959668}" srcOrd="0" destOrd="0" presId="urn:microsoft.com/office/officeart/2005/8/layout/pList1"/>
    <dgm:cxn modelId="{31551F62-2332-4010-A884-83D10D96E144}" srcId="{0AF7E6F6-B14C-48F4-A934-E90E4FD7F36A}" destId="{96C10DD1-A0F8-4A9B-906A-C89D8FC801D6}" srcOrd="3" destOrd="0" parTransId="{522CDAED-7351-4766-8CF4-FB58BBABE4EF}" sibTransId="{0EDEA286-936D-4FBF-B869-465DC2F25013}"/>
    <dgm:cxn modelId="{2FF443A9-93FA-46B8-B78A-EF1DD1E0FA5B}" type="presOf" srcId="{D2649971-C848-4B09-9B44-DEA4FB53B67D}" destId="{02ED15D8-2B4B-4402-9356-EF49B00B6AA7}" srcOrd="0" destOrd="0" presId="urn:microsoft.com/office/officeart/2005/8/layout/pList1"/>
    <dgm:cxn modelId="{85F716F7-B33A-4FDB-920C-49623A4A94E1}" srcId="{0AF7E6F6-B14C-48F4-A934-E90E4FD7F36A}" destId="{692C82FF-90D6-439E-A8AA-2F1707235077}" srcOrd="1" destOrd="0" parTransId="{8298EE69-2386-4425-8198-D9CB9F3BDD35}" sibTransId="{BB470913-C637-426C-B600-D530870752FB}"/>
    <dgm:cxn modelId="{FB29BBEB-2B64-4A6E-ACE8-6260868A8B32}" type="presParOf" srcId="{BD433930-A554-4904-AAD8-72B5FE102821}" destId="{9905832A-AB4F-401F-B500-200FFEF8EDDF}" srcOrd="0" destOrd="0" presId="urn:microsoft.com/office/officeart/2005/8/layout/pList1"/>
    <dgm:cxn modelId="{90FDDA54-1B8B-4281-AF46-93D3338951D3}" type="presParOf" srcId="{9905832A-AB4F-401F-B500-200FFEF8EDDF}" destId="{62A44495-C35F-4DE5-A842-8B3663D815FD}" srcOrd="0" destOrd="0" presId="urn:microsoft.com/office/officeart/2005/8/layout/pList1"/>
    <dgm:cxn modelId="{89DB6627-B7C8-49C0-BE9D-D8870C80487B}" type="presParOf" srcId="{9905832A-AB4F-401F-B500-200FFEF8EDDF}" destId="{02ED15D8-2B4B-4402-9356-EF49B00B6AA7}" srcOrd="1" destOrd="0" presId="urn:microsoft.com/office/officeart/2005/8/layout/pList1"/>
    <dgm:cxn modelId="{0A5605F0-C556-4EAA-9865-0FEFD517C27D}" type="presParOf" srcId="{BD433930-A554-4904-AAD8-72B5FE102821}" destId="{B24F6CEF-91FF-4A26-8AD2-E9A713730CDE}" srcOrd="1" destOrd="0" presId="urn:microsoft.com/office/officeart/2005/8/layout/pList1"/>
    <dgm:cxn modelId="{CC3AA1AB-928C-4EA0-A52F-29D60388AB70}" type="presParOf" srcId="{BD433930-A554-4904-AAD8-72B5FE102821}" destId="{88289EC6-2EDE-4347-A493-1E0B5327DCEC}" srcOrd="2" destOrd="0" presId="urn:microsoft.com/office/officeart/2005/8/layout/pList1"/>
    <dgm:cxn modelId="{B92D23E5-ECF4-448D-B4CA-E538EFA29CE5}" type="presParOf" srcId="{88289EC6-2EDE-4347-A493-1E0B5327DCEC}" destId="{35B083E1-E099-418E-BE07-12F50F5EE0CA}" srcOrd="0" destOrd="0" presId="urn:microsoft.com/office/officeart/2005/8/layout/pList1"/>
    <dgm:cxn modelId="{1EEA0041-E872-44C4-998E-3219697C698B}" type="presParOf" srcId="{88289EC6-2EDE-4347-A493-1E0B5327DCEC}" destId="{46A69480-9D19-4FC2-9411-E61FFE863495}" srcOrd="1" destOrd="0" presId="urn:microsoft.com/office/officeart/2005/8/layout/pList1"/>
    <dgm:cxn modelId="{1D4E1762-1ACE-4795-92CB-4296C7F8E939}" type="presParOf" srcId="{BD433930-A554-4904-AAD8-72B5FE102821}" destId="{7D9493EE-0D14-4D27-B4C1-49BBAB959668}" srcOrd="3" destOrd="0" presId="urn:microsoft.com/office/officeart/2005/8/layout/pList1"/>
    <dgm:cxn modelId="{3BC98D87-3C24-46F6-8F27-712784745546}" type="presParOf" srcId="{BD433930-A554-4904-AAD8-72B5FE102821}" destId="{21E03886-A2A8-46D3-B857-B6B058A7A9CB}" srcOrd="4" destOrd="0" presId="urn:microsoft.com/office/officeart/2005/8/layout/pList1"/>
    <dgm:cxn modelId="{390EE74D-A644-4FC6-9FFC-09CD15DB60FD}" type="presParOf" srcId="{21E03886-A2A8-46D3-B857-B6B058A7A9CB}" destId="{D9F89AB9-604C-4B05-9B67-CB51A9656055}" srcOrd="0" destOrd="0" presId="urn:microsoft.com/office/officeart/2005/8/layout/pList1"/>
    <dgm:cxn modelId="{15E4088A-E987-40A2-B260-181888AD9E3C}" type="presParOf" srcId="{21E03886-A2A8-46D3-B857-B6B058A7A9CB}" destId="{100C470C-B9EE-45AC-9662-F4E9C60E1D1D}" srcOrd="1" destOrd="0" presId="urn:microsoft.com/office/officeart/2005/8/layout/pList1"/>
    <dgm:cxn modelId="{4CB8D3BC-1BA7-4440-8CC9-908F61CDDF7C}" type="presParOf" srcId="{BD433930-A554-4904-AAD8-72B5FE102821}" destId="{C68D222D-AB27-4E32-ADF9-45AB4D6B430A}" srcOrd="5" destOrd="0" presId="urn:microsoft.com/office/officeart/2005/8/layout/pList1"/>
    <dgm:cxn modelId="{2C3D63D7-4D66-4AEF-ACBB-EE212F14A88C}" type="presParOf" srcId="{BD433930-A554-4904-AAD8-72B5FE102821}" destId="{0B888A8E-42A6-47D7-890F-040943D296AB}" srcOrd="6" destOrd="0" presId="urn:microsoft.com/office/officeart/2005/8/layout/pList1"/>
    <dgm:cxn modelId="{262BBE0B-B757-4C35-9F83-9CA43A420A79}" type="presParOf" srcId="{0B888A8E-42A6-47D7-890F-040943D296AB}" destId="{6EC5F663-F0AE-4B6C-B90E-EDB06160A796}" srcOrd="0" destOrd="0" presId="urn:microsoft.com/office/officeart/2005/8/layout/pList1"/>
    <dgm:cxn modelId="{C8FEFE19-B02A-4347-8A25-B2E4B9A61F17}" type="presParOf" srcId="{0B888A8E-42A6-47D7-890F-040943D296AB}" destId="{B62051C9-F5E7-4B6D-8195-5993BAA44240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A70CB0-59DC-4AB9-AF60-E0C96073D07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059D3F-11D4-4D66-AC97-343554F7FED1}">
      <dgm:prSet phldrT="[Text]" custT="1"/>
      <dgm:spPr/>
      <dgm:t>
        <a:bodyPr/>
        <a:lstStyle/>
        <a:p>
          <a:r>
            <a:rPr lang="cs-CZ" sz="2800" b="1" dirty="0" smtClean="0"/>
            <a:t>47 odsouzených žen</a:t>
          </a:r>
          <a:endParaRPr lang="cs-CZ" sz="2800" b="1" dirty="0"/>
        </a:p>
      </dgm:t>
    </dgm:pt>
    <dgm:pt modelId="{3E02A91A-2B42-4ABB-A3AC-388AA86D9CF4}" type="parTrans" cxnId="{F6B94F70-22D2-445E-B233-15B5627F0232}">
      <dgm:prSet/>
      <dgm:spPr/>
      <dgm:t>
        <a:bodyPr/>
        <a:lstStyle/>
        <a:p>
          <a:endParaRPr lang="cs-CZ"/>
        </a:p>
      </dgm:t>
    </dgm:pt>
    <dgm:pt modelId="{1601B584-FFC9-4969-8849-A91571875448}" type="sibTrans" cxnId="{F6B94F70-22D2-445E-B233-15B5627F0232}">
      <dgm:prSet/>
      <dgm:spPr/>
      <dgm:t>
        <a:bodyPr/>
        <a:lstStyle/>
        <a:p>
          <a:endParaRPr lang="cs-CZ"/>
        </a:p>
      </dgm:t>
    </dgm:pt>
    <dgm:pt modelId="{24E2753F-46DF-4939-B7C4-5037292BBF5A}">
      <dgm:prSet phldrT="[Text]" custT="1"/>
      <dgm:spPr/>
      <dgm:t>
        <a:bodyPr/>
        <a:lstStyle/>
        <a:p>
          <a:r>
            <a:rPr lang="cs-CZ" sz="2800" b="1" dirty="0" smtClean="0"/>
            <a:t>25 úředních osob</a:t>
          </a:r>
          <a:endParaRPr lang="cs-CZ" sz="2800" b="1" dirty="0"/>
        </a:p>
      </dgm:t>
    </dgm:pt>
    <dgm:pt modelId="{90F0EECD-A7DD-44B5-9389-BBE1B3DBE43D}" type="parTrans" cxnId="{76A915CB-E6AB-4111-B04E-0E1AE79D9112}">
      <dgm:prSet/>
      <dgm:spPr/>
      <dgm:t>
        <a:bodyPr/>
        <a:lstStyle/>
        <a:p>
          <a:endParaRPr lang="cs-CZ"/>
        </a:p>
      </dgm:t>
    </dgm:pt>
    <dgm:pt modelId="{7DE59EFE-E536-47FA-9C35-DDD7AFEB348B}" type="sibTrans" cxnId="{76A915CB-E6AB-4111-B04E-0E1AE79D9112}">
      <dgm:prSet/>
      <dgm:spPr/>
      <dgm:t>
        <a:bodyPr/>
        <a:lstStyle/>
        <a:p>
          <a:endParaRPr lang="cs-CZ"/>
        </a:p>
      </dgm:t>
    </dgm:pt>
    <dgm:pt modelId="{51955065-EDAB-4B0B-BECC-CE375A2E79C1}" type="pres">
      <dgm:prSet presAssocID="{78A70CB0-59DC-4AB9-AF60-E0C96073D07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C90924-63E2-40E2-88DA-32DF41244B5F}" type="pres">
      <dgm:prSet presAssocID="{78A70CB0-59DC-4AB9-AF60-E0C96073D073}" presName="divider" presStyleLbl="fgShp" presStyleIdx="0" presStyleCnt="1"/>
      <dgm:spPr/>
    </dgm:pt>
    <dgm:pt modelId="{8651F41E-235E-44C1-BC2E-A05375201B92}" type="pres">
      <dgm:prSet presAssocID="{75059D3F-11D4-4D66-AC97-343554F7FED1}" presName="downArrow" presStyleLbl="node1" presStyleIdx="0" presStyleCnt="2"/>
      <dgm:spPr/>
    </dgm:pt>
    <dgm:pt modelId="{BFB3D170-1960-4705-B6FF-ECA4AE86CFC4}" type="pres">
      <dgm:prSet presAssocID="{75059D3F-11D4-4D66-AC97-343554F7FED1}" presName="downArrowText" presStyleLbl="revTx" presStyleIdx="0" presStyleCnt="2" custScaleX="149215" custScaleY="66686" custLinFactNeighborX="-6324" custLinFactNeighborY="303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5F6EB9-9871-4E38-9331-5F0F13573049}" type="pres">
      <dgm:prSet presAssocID="{24E2753F-46DF-4939-B7C4-5037292BBF5A}" presName="upArrow" presStyleLbl="node1" presStyleIdx="1" presStyleCnt="2"/>
      <dgm:spPr/>
    </dgm:pt>
    <dgm:pt modelId="{4EEA80D6-D91A-43B4-8E0C-ABE6806FB142}" type="pres">
      <dgm:prSet presAssocID="{24E2753F-46DF-4939-B7C4-5037292BBF5A}" presName="upArrowText" presStyleLbl="revTx" presStyleIdx="1" presStyleCnt="2" custScaleX="116652" custScaleY="49859" custLinFactNeighborX="0" custLinFactNeighborY="-143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B94F70-22D2-445E-B233-15B5627F0232}" srcId="{78A70CB0-59DC-4AB9-AF60-E0C96073D073}" destId="{75059D3F-11D4-4D66-AC97-343554F7FED1}" srcOrd="0" destOrd="0" parTransId="{3E02A91A-2B42-4ABB-A3AC-388AA86D9CF4}" sibTransId="{1601B584-FFC9-4969-8849-A91571875448}"/>
    <dgm:cxn modelId="{76A915CB-E6AB-4111-B04E-0E1AE79D9112}" srcId="{78A70CB0-59DC-4AB9-AF60-E0C96073D073}" destId="{24E2753F-46DF-4939-B7C4-5037292BBF5A}" srcOrd="1" destOrd="0" parTransId="{90F0EECD-A7DD-44B5-9389-BBE1B3DBE43D}" sibTransId="{7DE59EFE-E536-47FA-9C35-DDD7AFEB348B}"/>
    <dgm:cxn modelId="{D4307FE6-7DD9-479B-BE7B-1FFF5CA15054}" type="presOf" srcId="{24E2753F-46DF-4939-B7C4-5037292BBF5A}" destId="{4EEA80D6-D91A-43B4-8E0C-ABE6806FB142}" srcOrd="0" destOrd="0" presId="urn:microsoft.com/office/officeart/2005/8/layout/arrow3"/>
    <dgm:cxn modelId="{84B59CBD-9420-4E7F-836B-42E820F895BC}" type="presOf" srcId="{78A70CB0-59DC-4AB9-AF60-E0C96073D073}" destId="{51955065-EDAB-4B0B-BECC-CE375A2E79C1}" srcOrd="0" destOrd="0" presId="urn:microsoft.com/office/officeart/2005/8/layout/arrow3"/>
    <dgm:cxn modelId="{148BE063-5D91-4ADE-9793-2FE108C1DB2F}" type="presOf" srcId="{75059D3F-11D4-4D66-AC97-343554F7FED1}" destId="{BFB3D170-1960-4705-B6FF-ECA4AE86CFC4}" srcOrd="0" destOrd="0" presId="urn:microsoft.com/office/officeart/2005/8/layout/arrow3"/>
    <dgm:cxn modelId="{AAE1E79E-12A4-411D-8599-4D9F58B37140}" type="presParOf" srcId="{51955065-EDAB-4B0B-BECC-CE375A2E79C1}" destId="{D8C90924-63E2-40E2-88DA-32DF41244B5F}" srcOrd="0" destOrd="0" presId="urn:microsoft.com/office/officeart/2005/8/layout/arrow3"/>
    <dgm:cxn modelId="{DEF27960-A2C1-4E0A-8D76-17AA2819048A}" type="presParOf" srcId="{51955065-EDAB-4B0B-BECC-CE375A2E79C1}" destId="{8651F41E-235E-44C1-BC2E-A05375201B92}" srcOrd="1" destOrd="0" presId="urn:microsoft.com/office/officeart/2005/8/layout/arrow3"/>
    <dgm:cxn modelId="{07F6D188-9EDC-49B9-9A0E-66C209FF5BBE}" type="presParOf" srcId="{51955065-EDAB-4B0B-BECC-CE375A2E79C1}" destId="{BFB3D170-1960-4705-B6FF-ECA4AE86CFC4}" srcOrd="2" destOrd="0" presId="urn:microsoft.com/office/officeart/2005/8/layout/arrow3"/>
    <dgm:cxn modelId="{F5381F48-FD20-499E-9FFF-71530D232ACD}" type="presParOf" srcId="{51955065-EDAB-4B0B-BECC-CE375A2E79C1}" destId="{3B5F6EB9-9871-4E38-9331-5F0F13573049}" srcOrd="3" destOrd="0" presId="urn:microsoft.com/office/officeart/2005/8/layout/arrow3"/>
    <dgm:cxn modelId="{A6C0C1D9-696E-4637-AD56-8178B8A12D21}" type="presParOf" srcId="{51955065-EDAB-4B0B-BECC-CE375A2E79C1}" destId="{4EEA80D6-D91A-43B4-8E0C-ABE6806FB14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44495-C35F-4DE5-A842-8B3663D815FD}">
      <dsp:nvSpPr>
        <dsp:cNvPr id="0" name=""/>
        <dsp:cNvSpPr/>
      </dsp:nvSpPr>
      <dsp:spPr>
        <a:xfrm>
          <a:off x="95868" y="28604"/>
          <a:ext cx="2038460" cy="1404499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D15D8-2B4B-4402-9356-EF49B00B6AA7}">
      <dsp:nvSpPr>
        <dsp:cNvPr id="0" name=""/>
        <dsp:cNvSpPr/>
      </dsp:nvSpPr>
      <dsp:spPr>
        <a:xfrm>
          <a:off x="117068" y="1396750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Aktivní či pasivní korupce</a:t>
          </a:r>
          <a:endParaRPr lang="cs-CZ" sz="2100" kern="1200" dirty="0"/>
        </a:p>
      </dsp:txBody>
      <dsp:txXfrm>
        <a:off x="117068" y="1396750"/>
        <a:ext cx="2038460" cy="756268"/>
      </dsp:txXfrm>
    </dsp:sp>
    <dsp:sp modelId="{35B083E1-E099-418E-BE07-12F50F5EE0CA}">
      <dsp:nvSpPr>
        <dsp:cNvPr id="0" name=""/>
        <dsp:cNvSpPr/>
      </dsp:nvSpPr>
      <dsp:spPr>
        <a:xfrm>
          <a:off x="2242595" y="1540773"/>
          <a:ext cx="2038460" cy="1404499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69480-9D19-4FC2-9411-E61FFE863495}">
      <dsp:nvSpPr>
        <dsp:cNvPr id="0" name=""/>
        <dsp:cNvSpPr/>
      </dsp:nvSpPr>
      <dsp:spPr>
        <a:xfrm>
          <a:off x="2170577" y="2928966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Podíl velké korupce</a:t>
          </a:r>
          <a:endParaRPr lang="cs-CZ" sz="2100" kern="1200" dirty="0"/>
        </a:p>
      </dsp:txBody>
      <dsp:txXfrm>
        <a:off x="2170577" y="2928966"/>
        <a:ext cx="2038460" cy="756268"/>
      </dsp:txXfrm>
    </dsp:sp>
    <dsp:sp modelId="{D9F89AB9-604C-4B05-9B67-CB51A9656055}">
      <dsp:nvSpPr>
        <dsp:cNvPr id="0" name=""/>
        <dsp:cNvSpPr/>
      </dsp:nvSpPr>
      <dsp:spPr>
        <a:xfrm>
          <a:off x="6131025" y="1468764"/>
          <a:ext cx="2038460" cy="1404499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C470C-B9EE-45AC-9662-F4E9C60E1D1D}">
      <dsp:nvSpPr>
        <dsp:cNvPr id="0" name=""/>
        <dsp:cNvSpPr/>
      </dsp:nvSpPr>
      <dsp:spPr>
        <a:xfrm>
          <a:off x="6059006" y="2928966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Postavení úřední osoby</a:t>
          </a:r>
          <a:endParaRPr lang="cs-CZ" sz="2100" kern="1200" dirty="0"/>
        </a:p>
      </dsp:txBody>
      <dsp:txXfrm>
        <a:off x="6059006" y="2928966"/>
        <a:ext cx="2038460" cy="756268"/>
      </dsp:txXfrm>
    </dsp:sp>
    <dsp:sp modelId="{6EC5F663-F0AE-4B6C-B90E-EDB06160A796}">
      <dsp:nvSpPr>
        <dsp:cNvPr id="0" name=""/>
        <dsp:cNvSpPr/>
      </dsp:nvSpPr>
      <dsp:spPr>
        <a:xfrm>
          <a:off x="4087178" y="28603"/>
          <a:ext cx="2038460" cy="1404499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7000" b="-4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051C9-F5E7-4B6D-8195-5993BAA44240}">
      <dsp:nvSpPr>
        <dsp:cNvPr id="0" name=""/>
        <dsp:cNvSpPr/>
      </dsp:nvSpPr>
      <dsp:spPr>
        <a:xfrm>
          <a:off x="4087178" y="1540770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Doznání</a:t>
          </a:r>
          <a:endParaRPr lang="cs-CZ" sz="2100" kern="1200" dirty="0"/>
        </a:p>
      </dsp:txBody>
      <dsp:txXfrm>
        <a:off x="4087178" y="1540770"/>
        <a:ext cx="2038460" cy="756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44495-C35F-4DE5-A842-8B3663D815FD}">
      <dsp:nvSpPr>
        <dsp:cNvPr id="0" name=""/>
        <dsp:cNvSpPr/>
      </dsp:nvSpPr>
      <dsp:spPr>
        <a:xfrm>
          <a:off x="95868" y="28604"/>
          <a:ext cx="2038460" cy="1404499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D15D8-2B4B-4402-9356-EF49B00B6AA7}">
      <dsp:nvSpPr>
        <dsp:cNvPr id="0" name=""/>
        <dsp:cNvSpPr/>
      </dsp:nvSpPr>
      <dsp:spPr>
        <a:xfrm>
          <a:off x="117068" y="1396750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Organizovaná forma</a:t>
          </a:r>
          <a:endParaRPr lang="cs-CZ" sz="2100" kern="1200" dirty="0"/>
        </a:p>
      </dsp:txBody>
      <dsp:txXfrm>
        <a:off x="117068" y="1396750"/>
        <a:ext cx="2038460" cy="756268"/>
      </dsp:txXfrm>
    </dsp:sp>
    <dsp:sp modelId="{35B083E1-E099-418E-BE07-12F50F5EE0CA}">
      <dsp:nvSpPr>
        <dsp:cNvPr id="0" name=""/>
        <dsp:cNvSpPr/>
      </dsp:nvSpPr>
      <dsp:spPr>
        <a:xfrm>
          <a:off x="2170577" y="1756799"/>
          <a:ext cx="2038460" cy="1404499"/>
        </a:xfrm>
        <a:prstGeom prst="round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69480-9D19-4FC2-9411-E61FFE863495}">
      <dsp:nvSpPr>
        <dsp:cNvPr id="0" name=""/>
        <dsp:cNvSpPr/>
      </dsp:nvSpPr>
      <dsp:spPr>
        <a:xfrm>
          <a:off x="2170577" y="3196950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Motivace</a:t>
          </a:r>
          <a:endParaRPr lang="cs-CZ" sz="2100" kern="1200" dirty="0"/>
        </a:p>
      </dsp:txBody>
      <dsp:txXfrm>
        <a:off x="2170577" y="3196950"/>
        <a:ext cx="2038460" cy="756268"/>
      </dsp:txXfrm>
    </dsp:sp>
    <dsp:sp modelId="{D9F89AB9-604C-4B05-9B67-CB51A9656055}">
      <dsp:nvSpPr>
        <dsp:cNvPr id="0" name=""/>
        <dsp:cNvSpPr/>
      </dsp:nvSpPr>
      <dsp:spPr>
        <a:xfrm>
          <a:off x="6131025" y="1468764"/>
          <a:ext cx="2038460" cy="1404499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C470C-B9EE-45AC-9662-F4E9C60E1D1D}">
      <dsp:nvSpPr>
        <dsp:cNvPr id="0" name=""/>
        <dsp:cNvSpPr/>
      </dsp:nvSpPr>
      <dsp:spPr>
        <a:xfrm>
          <a:off x="6059006" y="2928966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Prvopachatelky</a:t>
          </a:r>
          <a:endParaRPr lang="cs-CZ" sz="2100" kern="1200" dirty="0"/>
        </a:p>
      </dsp:txBody>
      <dsp:txXfrm>
        <a:off x="6059006" y="2928966"/>
        <a:ext cx="2038460" cy="756268"/>
      </dsp:txXfrm>
    </dsp:sp>
    <dsp:sp modelId="{6EC5F663-F0AE-4B6C-B90E-EDB06160A796}">
      <dsp:nvSpPr>
        <dsp:cNvPr id="0" name=""/>
        <dsp:cNvSpPr/>
      </dsp:nvSpPr>
      <dsp:spPr>
        <a:xfrm>
          <a:off x="4087178" y="28603"/>
          <a:ext cx="2038460" cy="1404499"/>
        </a:xfrm>
        <a:prstGeom prst="round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051C9-F5E7-4B6D-8195-5993BAA44240}">
      <dsp:nvSpPr>
        <dsp:cNvPr id="0" name=""/>
        <dsp:cNvSpPr/>
      </dsp:nvSpPr>
      <dsp:spPr>
        <a:xfrm>
          <a:off x="4087178" y="1540770"/>
          <a:ext cx="2038460" cy="756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Rozdíly mezi pachateli a pachatelkami</a:t>
          </a:r>
          <a:endParaRPr lang="cs-CZ" sz="1800" kern="1200" dirty="0"/>
        </a:p>
      </dsp:txBody>
      <dsp:txXfrm>
        <a:off x="4087178" y="1540770"/>
        <a:ext cx="2038460" cy="7562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90924-63E2-40E2-88DA-32DF41244B5F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1F41E-235E-44C1-BC2E-A05375201B92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3D170-1960-4705-B6FF-ECA4AE86CFC4}">
      <dsp:nvSpPr>
        <dsp:cNvPr id="0" name=""/>
        <dsp:cNvSpPr/>
      </dsp:nvSpPr>
      <dsp:spPr>
        <a:xfrm>
          <a:off x="3547115" y="892702"/>
          <a:ext cx="3929535" cy="1267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47 odsouzených žen</a:t>
          </a:r>
          <a:endParaRPr lang="cs-CZ" sz="2800" b="1" kern="1200" dirty="0"/>
        </a:p>
      </dsp:txBody>
      <dsp:txXfrm>
        <a:off x="3547115" y="892702"/>
        <a:ext cx="3929535" cy="1267637"/>
      </dsp:txXfrm>
    </dsp:sp>
    <dsp:sp modelId="{3B5F6EB9-9871-4E38-9331-5F0F13573049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A80D6-D91A-43B4-8E0C-ABE6806FB142}">
      <dsp:nvSpPr>
        <dsp:cNvPr id="0" name=""/>
        <dsp:cNvSpPr/>
      </dsp:nvSpPr>
      <dsp:spPr>
        <a:xfrm>
          <a:off x="1015177" y="2828845"/>
          <a:ext cx="3071997" cy="947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25 úředních osob</a:t>
          </a:r>
          <a:endParaRPr lang="cs-CZ" sz="2800" b="1" kern="1200" dirty="0"/>
        </a:p>
      </dsp:txBody>
      <dsp:txXfrm>
        <a:off x="1015177" y="2828845"/>
        <a:ext cx="3071997" cy="947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6A3D5-AD6C-4632-A788-F5D39DCA2E55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F7459-B6DE-46E2-BF0A-B2BF7587F3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593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43558-C4D5-4E3A-ABF8-A2759AA428A9}" type="datetimeFigureOut">
              <a:rPr lang="cs-CZ" smtClean="0"/>
              <a:t>21.2.2016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6C676-BCB1-44C7-A021-F30A22287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706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290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Dopouštějí se ženy spíše aktivní, či pasivní korupce?</a:t>
            </a:r>
          </a:p>
          <a:p>
            <a:r>
              <a:rPr lang="cs-CZ" dirty="0" smtClean="0"/>
              <a:t>Jaký je podíl tzv. velké korupce v korupční trestné činnosti žen?</a:t>
            </a:r>
          </a:p>
          <a:p>
            <a:r>
              <a:rPr lang="cs-CZ" dirty="0" smtClean="0"/>
              <a:t>Jaký je podíl žen, které se ke korupční trestné činnosti či zneužití pravomoci úřední osoby doznaly?</a:t>
            </a:r>
          </a:p>
          <a:p>
            <a:r>
              <a:rPr lang="cs-CZ" dirty="0" smtClean="0"/>
              <a:t>Jaký je podíl žen, které se korupční trestné činnosti dopustili v postavení úřední osoby?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545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Kolik žen se dopustilo korupční trestné činnosti v organizované formě?</a:t>
            </a:r>
          </a:p>
          <a:p>
            <a:r>
              <a:rPr lang="cs-CZ" dirty="0" smtClean="0"/>
              <a:t>Pramení motivace žen ke korupční trestné činnosti z uspokojování  potřeb v oblasti sféry soukromé, pracovní nebo finanční?</a:t>
            </a:r>
          </a:p>
          <a:p>
            <a:r>
              <a:rPr lang="cs-CZ" dirty="0" smtClean="0"/>
              <a:t>Jaké jsou hlavní rozdíly mezi korupční trestnou činností mužů a žen?</a:t>
            </a:r>
          </a:p>
          <a:p>
            <a:r>
              <a:rPr lang="cs-CZ" dirty="0" smtClean="0"/>
              <a:t>Jaký je podíl žen, které se dopustily</a:t>
            </a:r>
            <a:r>
              <a:rPr lang="cs-CZ" baseline="0" dirty="0" smtClean="0"/>
              <a:t> korupčních trestných činů jako </a:t>
            </a:r>
            <a:r>
              <a:rPr lang="cs-CZ" baseline="0" dirty="0" err="1" smtClean="0"/>
              <a:t>prvopachatelky</a:t>
            </a:r>
            <a:r>
              <a:rPr lang="cs-CZ" baseline="0" dirty="0" smtClean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6C676-BCB1-44C7-A021-F30A222878C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272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acebook.com/pages/Transparency-International-%C4%8Cesk%C3%A1-republika/117823623864?fref=ts" TargetMode="External"/><Relationship Id="rId7" Type="http://schemas.openxmlformats.org/officeDocument/2006/relationships/hyperlink" Target="https://www.linkedin.com/company/3475293?trk=tyah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user/TransparencyCesko" TargetMode="External"/><Relationship Id="rId5" Type="http://schemas.openxmlformats.org/officeDocument/2006/relationships/hyperlink" Target="https://plus.google.com/u/0/b/113952698299391006250/113952698299391006250/post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twitter.com/Transparency_CZ" TargetMode="Externa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acebook.com/pages/Transparency-International-%C4%8Cesk%C3%A1-republika/117823623864?fref=ts" TargetMode="External"/><Relationship Id="rId7" Type="http://schemas.openxmlformats.org/officeDocument/2006/relationships/hyperlink" Target="https://www.linkedin.com/company/3475293?trk=tyah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user/TransparencyCesko" TargetMode="External"/><Relationship Id="rId5" Type="http://schemas.openxmlformats.org/officeDocument/2006/relationships/hyperlink" Target="https://plus.google.com/u/0/b/113952698299391006250/113952698299391006250/post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twitter.com/Transparency_CZ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>
            <a:lvl1pPr algn="l">
              <a:defRPr sz="6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293096"/>
            <a:ext cx="4824536" cy="2376264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88464" y="374799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„</a:t>
            </a:r>
            <a:r>
              <a:rPr lang="cs-CZ" sz="1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611560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88464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068656" y="4293096"/>
            <a:ext cx="4815712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67544" y="6381328"/>
            <a:ext cx="2084741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E2F3E042-EB93-4DBC-941E-515779E3AACD}" type="datetime1">
              <a:rPr lang="cs-CZ" smtClean="0"/>
              <a:pPr/>
              <a:t>21.2.2016</a:t>
            </a:fld>
            <a:endParaRPr lang="cs-CZ" dirty="0"/>
          </a:p>
        </p:txBody>
      </p:sp>
      <p:sp>
        <p:nvSpPr>
          <p:cNvPr id="12" name="Obdélník 11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15" name="Nadpis 1"/>
          <p:cNvSpPr txBox="1">
            <a:spLocks/>
          </p:cNvSpPr>
          <p:nvPr userDrawn="1"/>
        </p:nvSpPr>
        <p:spPr>
          <a:xfrm>
            <a:off x="4788464" y="374799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„</a:t>
            </a:r>
            <a:r>
              <a:rPr lang="cs-CZ" sz="1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Přímá spojnice 16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 userDrawn="1"/>
        </p:nvCxnSpPr>
        <p:spPr>
          <a:xfrm>
            <a:off x="3068656" y="4293096"/>
            <a:ext cx="4815712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 userDrawn="1"/>
        </p:nvCxnSpPr>
        <p:spPr>
          <a:xfrm>
            <a:off x="467544" y="6381328"/>
            <a:ext cx="2084741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43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>
            <a:lvl1pPr algn="l">
              <a:defRPr sz="6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293096"/>
            <a:ext cx="4824536" cy="2376264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74799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„</a:t>
            </a:r>
            <a:r>
              <a:rPr lang="cs-CZ" sz="1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3068656" y="4293096"/>
            <a:ext cx="4815712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6381328"/>
            <a:ext cx="2084741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E2F3E042-EB93-4DBC-941E-515779E3AACD}" type="datetime1">
              <a:rPr lang="cs-CZ" smtClean="0"/>
              <a:pPr/>
              <a:t>21.2.2016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43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>
            <a:lvl1pPr algn="l">
              <a:defRPr sz="6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75562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055BF490-ABBC-4F29-89AE-965B6F17523E}" type="datetime1">
              <a:rPr lang="cs-CZ" smtClean="0"/>
              <a:t>21.2.2016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74799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</a:rPr>
              <a:t>„</a:t>
            </a:r>
            <a:r>
              <a:rPr lang="cs-CZ" sz="1600" dirty="0" smtClean="0">
                <a:latin typeface="+mj-lt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5780598"/>
            <a:ext cx="2084741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Obrázek 19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49" y="5861155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Obrázek 22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3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Obrázek 24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74" y="587703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Obrázek 26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624" y="5877030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Obrázek 28">
            <a:hlinkClick r:id="rId11"/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8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Přímá spojnice 26"/>
          <p:cNvCxnSpPr/>
          <p:nvPr userDrawn="1"/>
        </p:nvCxnSpPr>
        <p:spPr>
          <a:xfrm>
            <a:off x="2760663" y="10050463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 userDrawn="1"/>
        </p:nvCxnSpPr>
        <p:spPr>
          <a:xfrm>
            <a:off x="5686425" y="10052050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 userDrawn="1"/>
        </p:nvSpPr>
        <p:spPr>
          <a:xfrm>
            <a:off x="5868268" y="4725144"/>
            <a:ext cx="2520156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Přímá spojnice 29"/>
          <p:cNvCxnSpPr/>
          <p:nvPr userDrawn="1"/>
        </p:nvCxnSpPr>
        <p:spPr>
          <a:xfrm>
            <a:off x="5616649" y="5773123"/>
            <a:ext cx="27717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52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>
            <a:lvl1pPr algn="l">
              <a:defRPr sz="6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75562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055BF490-ABBC-4F29-89AE-965B6F17523E}" type="datetime1">
              <a:rPr lang="cs-CZ" smtClean="0"/>
              <a:t>21.2.2016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88464" y="374799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</a:rPr>
              <a:t>„</a:t>
            </a:r>
            <a:r>
              <a:rPr lang="cs-CZ" sz="1600" dirty="0" smtClean="0">
                <a:latin typeface="+mj-lt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611560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88464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67544" y="5780598"/>
            <a:ext cx="2084741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Obrázek 19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49" y="5861155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Obrázek 22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3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Obrázek 24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74" y="587703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Obrázek 26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624" y="5877030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Obrázek 28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8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Přímá spojnice 26"/>
          <p:cNvCxnSpPr/>
          <p:nvPr/>
        </p:nvCxnSpPr>
        <p:spPr>
          <a:xfrm>
            <a:off x="2760663" y="10050463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686425" y="10052050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868268" y="4725144"/>
            <a:ext cx="2520156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Přímá spojnice 29"/>
          <p:cNvCxnSpPr/>
          <p:nvPr/>
        </p:nvCxnSpPr>
        <p:spPr>
          <a:xfrm>
            <a:off x="5616649" y="5773123"/>
            <a:ext cx="27717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0" name="Nadpis 1"/>
          <p:cNvSpPr txBox="1">
            <a:spLocks/>
          </p:cNvSpPr>
          <p:nvPr userDrawn="1"/>
        </p:nvSpPr>
        <p:spPr>
          <a:xfrm>
            <a:off x="4788464" y="374799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</a:rPr>
              <a:t>„</a:t>
            </a:r>
            <a:r>
              <a:rPr lang="cs-CZ" sz="1600" dirty="0" smtClean="0">
                <a:latin typeface="+mj-lt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21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Přímá spojnice 21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 userDrawn="1"/>
        </p:nvCxnSpPr>
        <p:spPr>
          <a:xfrm>
            <a:off x="467544" y="5780598"/>
            <a:ext cx="2084741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19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49" y="5861155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Obrázek 22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3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Obrázek 24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74" y="587703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Obrázek 26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624" y="5877030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Obrázek 28">
            <a:hlinkClick r:id="rId11"/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8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Přímá spojnice 32"/>
          <p:cNvCxnSpPr/>
          <p:nvPr userDrawn="1"/>
        </p:nvCxnSpPr>
        <p:spPr>
          <a:xfrm>
            <a:off x="2760663" y="10050463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 userDrawn="1"/>
        </p:nvCxnSpPr>
        <p:spPr>
          <a:xfrm>
            <a:off x="5686425" y="10052050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 userDrawn="1"/>
        </p:nvSpPr>
        <p:spPr>
          <a:xfrm>
            <a:off x="5868268" y="4725144"/>
            <a:ext cx="2520156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6" name="Přímá spojnice 35"/>
          <p:cNvCxnSpPr/>
          <p:nvPr userDrawn="1"/>
        </p:nvCxnSpPr>
        <p:spPr>
          <a:xfrm>
            <a:off x="5616649" y="5773123"/>
            <a:ext cx="27717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52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889911D8-0E34-426B-B1C9-E7E7EE60479F}" type="datetime1">
              <a:rPr lang="cs-CZ" smtClean="0"/>
              <a:pPr/>
              <a:t>21.2.2016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98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DC24-147D-402C-AD46-0D297BECE6B4}" type="datetime1">
              <a:rPr lang="cs-CZ" smtClean="0"/>
              <a:t>21.2.2016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7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9660-57EF-4016-BCF0-DB9CFEF27461}" type="datetime1">
              <a:rPr lang="cs-CZ" smtClean="0"/>
              <a:t>21.2.2016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5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BF56-6019-4893-91DD-26BBFD503240}" type="datetime1">
              <a:rPr lang="cs-CZ" smtClean="0"/>
              <a:t>21.2.2016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87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A8FE-7754-4EBF-9B4E-922EAD9DBEC0}" type="datetime1">
              <a:rPr lang="cs-CZ" smtClean="0"/>
              <a:t>21.2.2016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13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A125-E546-45D4-99DB-0F31AE28A18F}" type="datetime1">
              <a:rPr lang="cs-CZ" smtClean="0"/>
              <a:t>21.2.2016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9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AD9-5B22-47B1-9184-94E5CFEAE3FF}" type="datetime1">
              <a:rPr lang="cs-CZ" smtClean="0"/>
              <a:t>21.2.2016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4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Z:\PR\Grafika\TI - ID Pack\Logo - šedé a průsvitné.png"/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33863"/>
            <a:ext cx="3454400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08F262C3-D6A5-4B1C-A3C7-0E22F93DEA08}" type="datetime1">
              <a:rPr lang="cs-CZ" smtClean="0"/>
              <a:pPr/>
              <a:t>21.2.2016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2843808" y="6381328"/>
            <a:ext cx="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300192" y="6389712"/>
            <a:ext cx="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Z:\PR\Grafika\TI - ID Pack\Logo - TI ČR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2054"/>
            <a:ext cx="1858332" cy="27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Z:\PR\Grafika\TI - ID Pack\Logo - šedé a průsvitné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33863"/>
            <a:ext cx="3454400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římá spojnice 12"/>
          <p:cNvCxnSpPr/>
          <p:nvPr userDrawn="1"/>
        </p:nvCxnSpPr>
        <p:spPr>
          <a:xfrm>
            <a:off x="2843808" y="6381328"/>
            <a:ext cx="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6300192" y="6389712"/>
            <a:ext cx="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 descr="Z:\PR\Grafika\TI - ID Pack\Logo - TI ČR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2054"/>
            <a:ext cx="1858332" cy="27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8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49" r:id="rId10"/>
    <p:sldLayoutId id="214748365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Neúplatné ženy? </a:t>
            </a:r>
            <a:br>
              <a:rPr lang="cs-CZ" dirty="0" smtClean="0"/>
            </a:br>
            <a:r>
              <a:rPr lang="cs-CZ" dirty="0" smtClean="0"/>
              <a:t>Genderová dimenze korupce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5856" y="4494932"/>
            <a:ext cx="4824536" cy="2376264"/>
          </a:xfrm>
        </p:spPr>
        <p:txBody>
          <a:bodyPr/>
          <a:lstStyle/>
          <a:p>
            <a:pPr>
              <a:lnSpc>
                <a:spcPts val="4320"/>
              </a:lnSpc>
            </a:pPr>
            <a:r>
              <a:rPr lang="cs-CZ" dirty="0" smtClean="0"/>
              <a:t>Analýza korupčních trestných činů </a:t>
            </a:r>
          </a:p>
          <a:p>
            <a:pPr>
              <a:lnSpc>
                <a:spcPts val="4320"/>
              </a:lnSpc>
            </a:pPr>
            <a:r>
              <a:rPr lang="cs-CZ" dirty="0" smtClean="0"/>
              <a:t>z hlediska genderu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23. 2. 2016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6021288"/>
            <a:ext cx="20882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dirty="0" smtClean="0">
                <a:solidFill>
                  <a:srgbClr val="FFFFFF"/>
                </a:solidFill>
                <a:latin typeface="GarageGothic Bold" pitchFamily="50" charset="-18"/>
              </a:rPr>
              <a:t>Martina Mikolášková</a:t>
            </a:r>
            <a:endParaRPr lang="cs-CZ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61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Organizovaná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Organizovaná </a:t>
            </a:r>
            <a:r>
              <a:rPr lang="cs-CZ" dirty="0">
                <a:solidFill>
                  <a:schemeClr val="tx1"/>
                </a:solidFill>
              </a:rPr>
              <a:t>skupina </a:t>
            </a:r>
            <a:r>
              <a:rPr lang="cs-CZ" dirty="0"/>
              <a:t>- termín definovaný judikaturou: sdružení nejméně tří osob, ve kterém je provedena určitá dělba úkolů mezi jeho jednotlivé členy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Organizovaná zločinecká skupina </a:t>
            </a:r>
            <a:r>
              <a:rPr lang="cs-CZ" dirty="0" smtClean="0"/>
              <a:t>- § 129 Trestního zákoníku: společenství více osob s vnitřní organizovanou strukturou</a:t>
            </a:r>
          </a:p>
          <a:p>
            <a:r>
              <a:rPr lang="cs-CZ" dirty="0" smtClean="0"/>
              <a:t>1 </a:t>
            </a:r>
            <a:r>
              <a:rPr lang="cs-CZ" dirty="0"/>
              <a:t>případ zapojení do organizované skupiny</a:t>
            </a:r>
          </a:p>
          <a:p>
            <a:r>
              <a:rPr lang="cs-CZ" dirty="0"/>
              <a:t>0 případů zapojení do organizované zločinecké skupiny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10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8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661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Řešení osobní situace</a:t>
            </a:r>
          </a:p>
          <a:p>
            <a:pPr lvl="2"/>
            <a:r>
              <a:rPr lang="cs-CZ" sz="2800" dirty="0" smtClean="0"/>
              <a:t>pomoc sobě nebo osobám blízkým</a:t>
            </a:r>
          </a:p>
          <a:p>
            <a:r>
              <a:rPr lang="cs-CZ" dirty="0" smtClean="0"/>
              <a:t>Zlepšení finanční situace</a:t>
            </a:r>
          </a:p>
          <a:p>
            <a:pPr lvl="2"/>
            <a:r>
              <a:rPr lang="cs-CZ" sz="2800" dirty="0"/>
              <a:t>f</a:t>
            </a:r>
            <a:r>
              <a:rPr lang="cs-CZ" sz="2800" dirty="0" smtClean="0"/>
              <a:t>inanční tíseň, </a:t>
            </a:r>
          </a:p>
          <a:p>
            <a:pPr lvl="2"/>
            <a:r>
              <a:rPr lang="cs-CZ" sz="2800" dirty="0" smtClean="0"/>
              <a:t>využití příležitosti obohatit se</a:t>
            </a:r>
          </a:p>
          <a:p>
            <a:r>
              <a:rPr lang="cs-CZ" dirty="0" smtClean="0"/>
              <a:t>Neřešení protiprávní situace </a:t>
            </a:r>
          </a:p>
          <a:p>
            <a:pPr lvl="2"/>
            <a:r>
              <a:rPr lang="cs-CZ" sz="2800" dirty="0" smtClean="0"/>
              <a:t>úplatek při dopravní kontrole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11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98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Rozdíly mezi pachateli a pachatelkami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rozdíl mez iniciací ke spáchání TČ </a:t>
            </a:r>
          </a:p>
          <a:p>
            <a:pPr lvl="2"/>
            <a:r>
              <a:rPr lang="cs-CZ" sz="2800" dirty="0" smtClean="0"/>
              <a:t>ženy nejsou naváděny muži, ani ženy nenavádějí muže</a:t>
            </a:r>
          </a:p>
          <a:p>
            <a:r>
              <a:rPr lang="cs-CZ" dirty="0" smtClean="0"/>
              <a:t>Obdobná </a:t>
            </a:r>
            <a:r>
              <a:rPr lang="cs-CZ" dirty="0" smtClean="0"/>
              <a:t>motivace ke spáchání TČ</a:t>
            </a:r>
            <a:endParaRPr lang="cs-CZ" dirty="0" smtClean="0"/>
          </a:p>
          <a:p>
            <a:pPr lvl="2"/>
            <a:r>
              <a:rPr lang="cs-CZ" sz="2800" dirty="0" smtClean="0"/>
              <a:t>řešit osobní situaci </a:t>
            </a:r>
          </a:p>
          <a:p>
            <a:pPr lvl="2"/>
            <a:r>
              <a:rPr lang="cs-CZ" sz="2800" dirty="0" smtClean="0"/>
              <a:t>zlepšit finanční situaci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12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84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Prvopachatelky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4455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13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4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Porovnatelnost dostupných dat</a:t>
            </a:r>
          </a:p>
          <a:p>
            <a:r>
              <a:rPr lang="cs-CZ" dirty="0" smtClean="0"/>
              <a:t>Latence korupce</a:t>
            </a:r>
          </a:p>
          <a:p>
            <a:r>
              <a:rPr lang="cs-CZ" dirty="0" smtClean="0"/>
              <a:t>Limity zaměření právním oborem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14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77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Zastoupení na ministerstvech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446063"/>
              </p:ext>
            </p:extLst>
          </p:nvPr>
        </p:nvGraphicFramePr>
        <p:xfrm>
          <a:off x="457200" y="1600201"/>
          <a:ext cx="8229600" cy="420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15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77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 potvrdit domněnku, že jsou ženy méně korumpovatelné, neboť ženy nejsou ve srovnatelné míře vystaveny potenciálnímu riziku korupce jako muži</a:t>
            </a:r>
          </a:p>
          <a:p>
            <a:r>
              <a:rPr lang="cs-CZ" dirty="0" smtClean="0"/>
              <a:t>Dokud nebude zastoupení mužů a žen na řídících pozicích rovnoměrné, nebude možné vliv genderu na míru korupce vyhodnotit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16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7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304256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sz="66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F490-ABBC-4F29-89AE-965B6F17523E}" type="datetime1">
              <a:rPr lang="cs-CZ" smtClean="0"/>
              <a:t>22.2.2016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373216"/>
            <a:ext cx="410445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dirty="0" smtClean="0">
                <a:solidFill>
                  <a:srgbClr val="FFFFFF"/>
                </a:solidFill>
                <a:latin typeface="GarageGothic Bold" pitchFamily="50" charset="-18"/>
              </a:rPr>
              <a:t>Martina </a:t>
            </a:r>
            <a:r>
              <a:rPr lang="cs-CZ" dirty="0">
                <a:solidFill>
                  <a:srgbClr val="FFFFFF"/>
                </a:solidFill>
                <a:latin typeface="GarageGothic Bold" pitchFamily="50" charset="-18"/>
              </a:rPr>
              <a:t>M</a:t>
            </a:r>
            <a:r>
              <a:rPr lang="cs-CZ" dirty="0" smtClean="0">
                <a:solidFill>
                  <a:srgbClr val="FFFFFF"/>
                </a:solidFill>
                <a:latin typeface="GarageGothic Bold" pitchFamily="50" charset="-18"/>
              </a:rPr>
              <a:t>ikolášková + mikolaskova@transparency.cz</a:t>
            </a:r>
            <a:endParaRPr lang="cs-CZ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6453336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FFFF"/>
                </a:solidFill>
                <a:latin typeface="+mj-lt"/>
              </a:rPr>
              <a:t>Zdroj obrázků: www.freepik.com</a:t>
            </a:r>
            <a:endParaRPr lang="cs-CZ" sz="1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51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59" y="1412776"/>
            <a:ext cx="7889621" cy="3033406"/>
          </a:xfrm>
        </p:spPr>
        <p:txBody>
          <a:bodyPr/>
          <a:lstStyle/>
          <a:p>
            <a:r>
              <a:rPr lang="cs-CZ" sz="4000" dirty="0" smtClean="0"/>
              <a:t>Analýza korupčních trestných činů </a:t>
            </a:r>
            <a:br>
              <a:rPr lang="cs-CZ" sz="4000" dirty="0" smtClean="0"/>
            </a:br>
            <a:r>
              <a:rPr lang="cs-CZ" sz="4000" dirty="0" smtClean="0"/>
              <a:t>z hlediska </a:t>
            </a:r>
            <a:r>
              <a:rPr lang="cs-CZ" sz="4000" dirty="0" smtClean="0"/>
              <a:t>genderu v letech 2011-2014*</a:t>
            </a:r>
            <a:endParaRPr lang="cs-CZ" sz="40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600" dirty="0" smtClean="0"/>
              <a:t>23. 2. 2016</a:t>
            </a:r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t>2</a:t>
            </a:fld>
            <a:endParaRPr lang="cs-CZ" sz="1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6183"/>
            <a:ext cx="1264885" cy="8065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27584" y="45091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 Nezahrnuje případy </a:t>
            </a:r>
            <a:r>
              <a:rPr lang="cs-CZ" dirty="0" err="1" smtClean="0"/>
              <a:t>Pancová</a:t>
            </a:r>
            <a:r>
              <a:rPr lang="cs-CZ" dirty="0" smtClean="0"/>
              <a:t>-Rath a Nagyová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5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661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Existuje souvislost mezi genderem a mírou korupce?</a:t>
            </a:r>
          </a:p>
          <a:p>
            <a:pPr marL="457200" lvl="1" indent="0">
              <a:buNone/>
            </a:pPr>
            <a:r>
              <a:rPr lang="cs-CZ" dirty="0" smtClean="0"/>
              <a:t>→Cílem projektu je iniciovat diskuzi na téma souvislosti genderu a míry korupce</a:t>
            </a:r>
          </a:p>
          <a:p>
            <a:r>
              <a:rPr lang="cs-CZ" b="1" dirty="0" smtClean="0"/>
              <a:t>Existují data, která by ověřila podíl žen na korupci z hlediska korupčních trestných činů?</a:t>
            </a:r>
          </a:p>
          <a:p>
            <a:pPr marL="457200" lvl="1" indent="0">
              <a:buNone/>
            </a:pPr>
            <a:r>
              <a:rPr lang="cs-CZ" dirty="0" smtClean="0"/>
              <a:t>→Cílem analýzy je získat dostupná data o podílu žen na korupci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21.2.2016</a:t>
            </a:fld>
            <a:endParaRPr lang="cs-CZ" sz="1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3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8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I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795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21.2.2016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4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8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II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6357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21.2.2016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5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3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Dopouštějí se ženy více aktivní nebo pasivní korupce</a:t>
            </a:r>
            <a:endParaRPr lang="cs-CZ" sz="4000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16305"/>
              </p:ext>
            </p:extLst>
          </p:nvPr>
        </p:nvGraphicFramePr>
        <p:xfrm>
          <a:off x="457200" y="1600201"/>
          <a:ext cx="8229600" cy="3776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21.2.2016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dirty="0"/>
              <a:t>Neúplatné ženy? </a:t>
            </a:r>
            <a:br>
              <a:rPr lang="cs-CZ" dirty="0"/>
            </a:br>
            <a:r>
              <a:rPr lang="cs-CZ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8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velké korupce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Velká korupce =  sofistikovaná korupce s vysokou mírou společenské škodlivosti, která dosahuje nejvyšších politických pater</a:t>
            </a:r>
          </a:p>
          <a:p>
            <a:endParaRPr lang="cs-CZ" dirty="0"/>
          </a:p>
          <a:p>
            <a:r>
              <a:rPr lang="cs-CZ" dirty="0" smtClean="0"/>
              <a:t>Z analyzovaného vzorků případů se žádná žena nezapojila do tzv. velké korupce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21.2.2016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7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8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Podíl žen, které se doznaly</a:t>
            </a:r>
            <a:endParaRPr lang="cs-CZ" sz="4400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516826"/>
              </p:ext>
            </p:extLst>
          </p:nvPr>
        </p:nvGraphicFramePr>
        <p:xfrm>
          <a:off x="457200" y="1600201"/>
          <a:ext cx="8229600" cy="3685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21.2.2016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8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0" name="Zástupný symbol pro obsah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98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Korupční činnost v postavení úřední osoby</a:t>
            </a:r>
            <a:endParaRPr lang="cs-CZ" sz="4000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865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z="1600" smtClean="0"/>
              <a:pPr/>
              <a:t>22.2.2016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96580" y="6492875"/>
            <a:ext cx="2895600" cy="365125"/>
          </a:xfrm>
        </p:spPr>
        <p:txBody>
          <a:bodyPr/>
          <a:lstStyle/>
          <a:p>
            <a:r>
              <a:rPr lang="cs-CZ" sz="1600" dirty="0"/>
              <a:t>Neúplatné ženy? </a:t>
            </a:r>
            <a:br>
              <a:rPr lang="cs-CZ" sz="1600" dirty="0"/>
            </a:br>
            <a:r>
              <a:rPr lang="cs-CZ" sz="1600" dirty="0"/>
              <a:t>Genderová dimenze korupce</a:t>
            </a:r>
          </a:p>
          <a:p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z="1600" smtClean="0"/>
              <a:pPr/>
              <a:t>9</a:t>
            </a:fld>
            <a:endParaRPr lang="cs-CZ" sz="1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12378"/>
            <a:ext cx="1264885" cy="806593"/>
          </a:xfrm>
          <a:prstGeom prst="rect">
            <a:avLst/>
          </a:prstGeom>
        </p:spPr>
      </p:pic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5402"/>
            <a:ext cx="2000250" cy="42605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21" y="5661248"/>
            <a:ext cx="756495" cy="50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84237"/>
      </p:ext>
    </p:extLst>
  </p:cSld>
  <p:clrMapOvr>
    <a:masterClrMapping/>
  </p:clrMapOvr>
</p:sld>
</file>

<file path=ppt/theme/theme1.xml><?xml version="1.0" encoding="utf-8"?>
<a:theme xmlns:a="http://schemas.openxmlformats.org/drawingml/2006/main" name="Vzor - PowerPointPrezentace_ Neúplatné ženy">
  <a:themeElements>
    <a:clrScheme name="Transparency 1">
      <a:dk1>
        <a:srgbClr val="0065B3"/>
      </a:dk1>
      <a:lt1>
        <a:srgbClr val="C6EAFA"/>
      </a:lt1>
      <a:dk2>
        <a:srgbClr val="000000"/>
      </a:dk2>
      <a:lt2>
        <a:srgbClr val="00BFF3"/>
      </a:lt2>
      <a:accent1>
        <a:srgbClr val="0065B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nsparency Oswald">
      <a:majorFont>
        <a:latin typeface="Oswald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 - PowerPointPrezentace_ Neúplatné ženy</Template>
  <TotalTime>1208</TotalTime>
  <Words>542</Words>
  <Application>Microsoft Office PowerPoint</Application>
  <PresentationFormat>Předvádění na obrazovce (4:3)</PresentationFormat>
  <Paragraphs>121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Vzor - PowerPointPrezentace_ Neúplatné ženy</vt:lpstr>
      <vt:lpstr>Neúplatné ženy?  Genderová dimenze korupce</vt:lpstr>
      <vt:lpstr>Analýza korupčních trestných činů  z hlediska genderu v letech 2011-2014*</vt:lpstr>
      <vt:lpstr>Otázky a cíle</vt:lpstr>
      <vt:lpstr>Výzkumné otázky I</vt:lpstr>
      <vt:lpstr>Výzkumné otázky II</vt:lpstr>
      <vt:lpstr>Dopouštějí se ženy více aktivní nebo pasivní korupce</vt:lpstr>
      <vt:lpstr>Podíl velké korupce</vt:lpstr>
      <vt:lpstr>Podíl žen, které se doznaly</vt:lpstr>
      <vt:lpstr>Korupční činnost v postavení úřední osoby</vt:lpstr>
      <vt:lpstr>Organizovaná forma</vt:lpstr>
      <vt:lpstr>Motivace</vt:lpstr>
      <vt:lpstr>Rozdíly mezi pachateli a pachatelkami</vt:lpstr>
      <vt:lpstr>Prvopachatelky</vt:lpstr>
      <vt:lpstr>Rizika analýzy</vt:lpstr>
      <vt:lpstr>Zastoupení na ministerstvech</vt:lpstr>
      <vt:lpstr>Závěr analýzy</vt:lpstr>
      <vt:lpstr>Děkuji za pozornost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 Puntschuh</dc:creator>
  <cp:lastModifiedBy>Martina Mikolášková</cp:lastModifiedBy>
  <cp:revision>42</cp:revision>
  <dcterms:created xsi:type="dcterms:W3CDTF">2015-01-30T13:23:07Z</dcterms:created>
  <dcterms:modified xsi:type="dcterms:W3CDTF">2016-02-22T08:17:00Z</dcterms:modified>
</cp:coreProperties>
</file>