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6"/>
  </p:notesMasterIdLst>
  <p:handoutMasterIdLst>
    <p:handoutMasterId r:id="rId17"/>
  </p:handoutMasterIdLst>
  <p:sldIdLst>
    <p:sldId id="328" r:id="rId2"/>
    <p:sldId id="332" r:id="rId3"/>
    <p:sldId id="329" r:id="rId4"/>
    <p:sldId id="333" r:id="rId5"/>
    <p:sldId id="334" r:id="rId6"/>
    <p:sldId id="335" r:id="rId7"/>
    <p:sldId id="330" r:id="rId8"/>
    <p:sldId id="331" r:id="rId9"/>
    <p:sldId id="336" r:id="rId10"/>
    <p:sldId id="342" r:id="rId11"/>
    <p:sldId id="343" r:id="rId12"/>
    <p:sldId id="344" r:id="rId13"/>
    <p:sldId id="345" r:id="rId14"/>
    <p:sldId id="341" r:id="rId15"/>
  </p:sldIdLst>
  <p:sldSz cx="9144000" cy="6858000" type="screen4x3"/>
  <p:notesSz cx="6797675" cy="9926638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2632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emastil 1 - aks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emastil 1 - aks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7973" autoAdjust="0"/>
    <p:restoredTop sz="94660"/>
  </p:normalViewPr>
  <p:slideViewPr>
    <p:cSldViewPr>
      <p:cViewPr varScale="1">
        <p:scale>
          <a:sx n="100" d="100"/>
          <a:sy n="100" d="100"/>
        </p:scale>
        <p:origin x="840" y="-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938" y="-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or%20D&#248;lvik\Documents\DIFI%20innbygger%20alt%202015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or%20D&#248;lvik\Documents\DIFI%20innbygger%20alt%202015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6069719851916092E-2"/>
          <c:y val="4.7324258037380107E-2"/>
          <c:w val="0.6827285767531206"/>
          <c:h val="0.8769865067640850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Kjønn!$L$48</c:f>
              <c:strCache>
                <c:ptCount val="1"/>
                <c:pt idx="0">
                  <c:v>Men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dLbls>
            <c:dLbl>
              <c:idx val="0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Kjønn!$K$49:$K$50</c:f>
              <c:strCache>
                <c:ptCount val="2"/>
                <c:pt idx="0">
                  <c:v>State</c:v>
                </c:pt>
                <c:pt idx="1">
                  <c:v>Loc. gov.</c:v>
                </c:pt>
              </c:strCache>
            </c:strRef>
          </c:cat>
          <c:val>
            <c:numRef>
              <c:f>Kjønn!$L$49:$L$50</c:f>
              <c:numCache>
                <c:formatCode>###0.0</c:formatCode>
                <c:ptCount val="2"/>
                <c:pt idx="0">
                  <c:v>55.313967733482663</c:v>
                </c:pt>
                <c:pt idx="1">
                  <c:v>59.343657645950003</c:v>
                </c:pt>
              </c:numCache>
            </c:numRef>
          </c:val>
        </c:ser>
        <c:ser>
          <c:idx val="1"/>
          <c:order val="1"/>
          <c:tx>
            <c:strRef>
              <c:f>Kjønn!$M$48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rgbClr val="7194D9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nb-NO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Kjønn!$K$49:$K$50</c:f>
              <c:strCache>
                <c:ptCount val="2"/>
                <c:pt idx="0">
                  <c:v>State</c:v>
                </c:pt>
                <c:pt idx="1">
                  <c:v>Loc. gov.</c:v>
                </c:pt>
              </c:strCache>
            </c:strRef>
          </c:cat>
          <c:val>
            <c:numRef>
              <c:f>Kjønn!$M$49:$M$50</c:f>
              <c:numCache>
                <c:formatCode>###0.0</c:formatCode>
                <c:ptCount val="2"/>
                <c:pt idx="0">
                  <c:v>56.284455614879477</c:v>
                </c:pt>
                <c:pt idx="1">
                  <c:v>59.664222877663441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93968088"/>
        <c:axId val="393972400"/>
      </c:barChart>
      <c:catAx>
        <c:axId val="3939680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nb-NO"/>
          </a:p>
        </c:txPr>
        <c:crossAx val="393972400"/>
        <c:crosses val="autoZero"/>
        <c:auto val="1"/>
        <c:lblAlgn val="ctr"/>
        <c:lblOffset val="100"/>
        <c:noMultiLvlLbl val="0"/>
      </c:catAx>
      <c:valAx>
        <c:axId val="393972400"/>
        <c:scaling>
          <c:orientation val="minMax"/>
          <c:max val="65"/>
          <c:min val="0"/>
        </c:scaling>
        <c:delete val="0"/>
        <c:axPos val="l"/>
        <c:majorGridlines/>
        <c:numFmt formatCode="#,##0" sourceLinked="0"/>
        <c:majorTickMark val="out"/>
        <c:minorTickMark val="none"/>
        <c:tickLblPos val="nextTo"/>
        <c:crossAx val="393968088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400"/>
          </a:pPr>
          <a:endParaRPr lang="nb-NO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Kjønn!$L$19</c:f>
              <c:strCache>
                <c:ptCount val="1"/>
                <c:pt idx="0">
                  <c:v>Men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nb-NO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Kjønn!$K$20:$K$21</c:f>
              <c:strCache>
                <c:ptCount val="2"/>
                <c:pt idx="0">
                  <c:v>MP's</c:v>
                </c:pt>
                <c:pt idx="1">
                  <c:v>Loc G P's</c:v>
                </c:pt>
              </c:strCache>
            </c:strRef>
          </c:cat>
          <c:val>
            <c:numRef>
              <c:f>Kjønn!$L$20:$L$21</c:f>
              <c:numCache>
                <c:formatCode>###0.0</c:formatCode>
                <c:ptCount val="2"/>
                <c:pt idx="0">
                  <c:v>53.367812840137127</c:v>
                </c:pt>
                <c:pt idx="1">
                  <c:v>53.810125052723308</c:v>
                </c:pt>
              </c:numCache>
            </c:numRef>
          </c:val>
        </c:ser>
        <c:ser>
          <c:idx val="1"/>
          <c:order val="1"/>
          <c:tx>
            <c:strRef>
              <c:f>Kjønn!$M$19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rgbClr val="7194D9"/>
            </a:solidFill>
            <a:ln>
              <a:solidFill>
                <a:schemeClr val="accent2">
                  <a:lumMod val="75000"/>
                </a:schemeClr>
              </a:solidFill>
            </a:ln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nb-NO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Kjønn!$K$20:$K$21</c:f>
              <c:strCache>
                <c:ptCount val="2"/>
                <c:pt idx="0">
                  <c:v>MP's</c:v>
                </c:pt>
                <c:pt idx="1">
                  <c:v>Loc G P's</c:v>
                </c:pt>
              </c:strCache>
            </c:strRef>
          </c:cat>
          <c:val>
            <c:numRef>
              <c:f>Kjønn!$M$20:$M$21</c:f>
              <c:numCache>
                <c:formatCode>###0.0</c:formatCode>
                <c:ptCount val="2"/>
                <c:pt idx="0">
                  <c:v>57.888748762320326</c:v>
                </c:pt>
                <c:pt idx="1">
                  <c:v>56.888617969666775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93970440"/>
        <c:axId val="393968480"/>
      </c:barChart>
      <c:catAx>
        <c:axId val="3939704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nb-NO"/>
          </a:p>
        </c:txPr>
        <c:crossAx val="393968480"/>
        <c:crossesAt val="0"/>
        <c:auto val="1"/>
        <c:lblAlgn val="ctr"/>
        <c:lblOffset val="100"/>
        <c:noMultiLvlLbl val="0"/>
      </c:catAx>
      <c:valAx>
        <c:axId val="393968480"/>
        <c:scaling>
          <c:orientation val="minMax"/>
          <c:max val="60"/>
          <c:min val="0"/>
        </c:scaling>
        <c:delete val="0"/>
        <c:axPos val="l"/>
        <c:majorGridlines/>
        <c:numFmt formatCode="0" sourceLinked="0"/>
        <c:majorTickMark val="out"/>
        <c:minorTickMark val="none"/>
        <c:tickLblPos val="nextTo"/>
        <c:crossAx val="393970440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400"/>
          </a:pPr>
          <a:endParaRPr lang="nb-NO"/>
        </a:p>
      </c:txPr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346" cy="496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4" tIns="47782" rIns="95564" bIns="47782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760" y="0"/>
            <a:ext cx="2945346" cy="496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4" tIns="47782" rIns="95564" bIns="47782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730"/>
            <a:ext cx="2945346" cy="496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4" tIns="47782" rIns="95564" bIns="47782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760" y="9428730"/>
            <a:ext cx="2945346" cy="496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4" tIns="47782" rIns="95564" bIns="47782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68BA60F3-F3D4-40C3-85A1-72F4D659E384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366117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346" cy="496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4" tIns="47782" rIns="95564" bIns="47782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760" y="0"/>
            <a:ext cx="2945346" cy="496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4" tIns="47782" rIns="95564" bIns="47782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6125"/>
            <a:ext cx="4959350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4" y="4715941"/>
            <a:ext cx="5438768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4" tIns="47782" rIns="95564" bIns="477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730"/>
            <a:ext cx="2945346" cy="496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4" tIns="47782" rIns="95564" bIns="47782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760" y="9428730"/>
            <a:ext cx="2945346" cy="496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4" tIns="47782" rIns="95564" bIns="47782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13FFBDFB-0465-477E-A14A-C78A57AD6EB5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263981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FC43B188-8115-4DB4-87AC-4F8A2CD354AD}" type="slidenum">
              <a:rPr lang="nb-NO"/>
              <a:pPr eaLnBrk="1" hangingPunct="1"/>
              <a:t>1</a:t>
            </a:fld>
            <a:endParaRPr lang="nb-NO"/>
          </a:p>
        </p:txBody>
      </p:sp>
      <p:sp>
        <p:nvSpPr>
          <p:cNvPr id="19459" name="Rectangle 7"/>
          <p:cNvSpPr txBox="1">
            <a:spLocks noGrp="1" noChangeArrowheads="1"/>
          </p:cNvSpPr>
          <p:nvPr/>
        </p:nvSpPr>
        <p:spPr bwMode="auto">
          <a:xfrm>
            <a:off x="3889111" y="9060727"/>
            <a:ext cx="2975240" cy="476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1F732531-D53D-4C5E-8431-C544A6F0C8B7}" type="slidenum">
              <a:rPr lang="nb-NO" sz="1200"/>
              <a:pPr algn="r" eaLnBrk="1" hangingPunct="1"/>
              <a:t>1</a:t>
            </a:fld>
            <a:endParaRPr lang="nb-NO" sz="1200"/>
          </a:p>
        </p:txBody>
      </p:sp>
      <p:sp>
        <p:nvSpPr>
          <p:cNvPr id="1946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b-NO" smtClean="0"/>
          </a:p>
        </p:txBody>
      </p:sp>
    </p:spTree>
    <p:extLst>
      <p:ext uri="{BB962C8B-B14F-4D97-AF65-F5344CB8AC3E}">
        <p14:creationId xmlns:p14="http://schemas.microsoft.com/office/powerpoint/2010/main" val="35565295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10335342"/>
      </p:ext>
    </p:extLst>
  </p:cSld>
  <p:clrMapOvr>
    <a:masterClrMapping/>
  </p:clrMapOvr>
  <p:transition>
    <p:cu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53701525"/>
      </p:ext>
    </p:extLst>
  </p:cSld>
  <p:clrMapOvr>
    <a:masterClrMapping/>
  </p:clrMapOvr>
  <p:transition>
    <p:cu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591300" y="533400"/>
            <a:ext cx="1943100" cy="5486400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762000" y="533400"/>
            <a:ext cx="5676900" cy="5486400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58656940"/>
      </p:ext>
    </p:extLst>
  </p:cSld>
  <p:clrMapOvr>
    <a:masterClrMapping/>
  </p:clrMapOvr>
  <p:transition>
    <p:cut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tel og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772400" cy="762000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iagram 2"/>
          <p:cNvSpPr>
            <a:spLocks noGrp="1"/>
          </p:cNvSpPr>
          <p:nvPr>
            <p:ph type="chart" idx="1"/>
          </p:nvPr>
        </p:nvSpPr>
        <p:spPr>
          <a:xfrm>
            <a:off x="762000" y="1524000"/>
            <a:ext cx="7772400" cy="4495800"/>
          </a:xfrm>
        </p:spPr>
        <p:txBody>
          <a:bodyPr/>
          <a:lstStyle/>
          <a:p>
            <a:pPr lvl="0"/>
            <a:endParaRPr lang="nb-NO" noProof="0" smtClean="0"/>
          </a:p>
        </p:txBody>
      </p:sp>
    </p:spTree>
    <p:extLst>
      <p:ext uri="{BB962C8B-B14F-4D97-AF65-F5344CB8AC3E}">
        <p14:creationId xmlns:p14="http://schemas.microsoft.com/office/powerpoint/2010/main" val="1682064139"/>
      </p:ext>
    </p:extLst>
  </p:cSld>
  <p:clrMapOvr>
    <a:masterClrMapping/>
  </p:clrMapOvr>
  <p:transition>
    <p:cut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x1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8349607" y="6323838"/>
            <a:ext cx="505467" cy="252000"/>
          </a:xfrm>
          <a:prstGeom prst="rect">
            <a:avLst/>
          </a:prstGeom>
        </p:spPr>
        <p:txBody>
          <a:bodyPr/>
          <a:lstStyle/>
          <a:p>
            <a:fld id="{9784CBA3-D598-4B1F-BAA3-EE14B5154290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1"/>
          </p:nvPr>
        </p:nvSpPr>
        <p:spPr>
          <a:xfrm>
            <a:off x="285750" y="1031839"/>
            <a:ext cx="8569325" cy="4906999"/>
          </a:xfrm>
        </p:spPr>
        <p:txBody>
          <a:bodyPr>
            <a:noAutofit/>
          </a:bodyPr>
          <a:lstStyle>
            <a:lvl1pPr>
              <a:defRPr b="0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01172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17110412"/>
      </p:ext>
    </p:extLst>
  </p:cSld>
  <p:clrMapOvr>
    <a:masterClrMapping/>
  </p:clrMapOvr>
  <p:transition>
    <p:cu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190209595"/>
      </p:ext>
    </p:extLst>
  </p:cSld>
  <p:clrMapOvr>
    <a:masterClrMapping/>
  </p:clrMapOvr>
  <p:transition>
    <p:cu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9392387"/>
      </p:ext>
    </p:extLst>
  </p:cSld>
  <p:clrMapOvr>
    <a:masterClrMapping/>
  </p:clrMapOvr>
  <p:transition>
    <p:cu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18720043"/>
      </p:ext>
    </p:extLst>
  </p:cSld>
  <p:clrMapOvr>
    <a:masterClrMapping/>
  </p:clrMapOvr>
  <p:transition>
    <p:cu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50957093"/>
      </p:ext>
    </p:extLst>
  </p:cSld>
  <p:clrMapOvr>
    <a:masterClrMapping/>
  </p:clrMapOvr>
  <p:transition>
    <p:cu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2449067"/>
      </p:ext>
    </p:extLst>
  </p:cSld>
  <p:clrMapOvr>
    <a:masterClrMapping/>
  </p:clrMapOvr>
  <p:transition>
    <p:cu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2215470487"/>
      </p:ext>
    </p:extLst>
  </p:cSld>
  <p:clrMapOvr>
    <a:masterClrMapping/>
  </p:clrMapOvr>
  <p:transition>
    <p:cu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smtClean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421844720"/>
      </p:ext>
    </p:extLst>
  </p:cSld>
  <p:clrMapOvr>
    <a:masterClrMapping/>
  </p:clrMapOvr>
  <p:transition>
    <p:cu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4"/>
          <p:cNvSpPr txBox="1">
            <a:spLocks noChangeArrowheads="1"/>
          </p:cNvSpPr>
          <p:nvPr/>
        </p:nvSpPr>
        <p:spPr bwMode="auto">
          <a:xfrm>
            <a:off x="5772150" y="6261100"/>
            <a:ext cx="28765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>
              <a:spcBef>
                <a:spcPct val="50000"/>
              </a:spcBef>
              <a:defRPr/>
            </a:pPr>
            <a:endParaRPr lang="de-DE" sz="1100" smtClean="0">
              <a:solidFill>
                <a:srgbClr val="1E6E04"/>
              </a:solidFill>
            </a:endParaRPr>
          </a:p>
        </p:txBody>
      </p:sp>
      <p:sp>
        <p:nvSpPr>
          <p:cNvPr id="1027" name="AutoShape 25"/>
          <p:cNvSpPr>
            <a:spLocks noChangeArrowheads="1"/>
          </p:cNvSpPr>
          <p:nvPr/>
        </p:nvSpPr>
        <p:spPr bwMode="auto">
          <a:xfrm>
            <a:off x="-1219200" y="-609600"/>
            <a:ext cx="2438400" cy="8077200"/>
          </a:xfrm>
          <a:prstGeom prst="moon">
            <a:avLst>
              <a:gd name="adj" fmla="val 51301"/>
            </a:avLst>
          </a:prstGeom>
          <a:solidFill>
            <a:srgbClr val="0033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hangingPunct="0"/>
            <a:endParaRPr lang="cs-CZ" sz="3200">
              <a:latin typeface="Geneva CE"/>
            </a:endParaRPr>
          </a:p>
        </p:txBody>
      </p:sp>
      <p:sp>
        <p:nvSpPr>
          <p:cNvPr id="1028" name="Rectangle 26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3340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9" name="Rectangle 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pic>
        <p:nvPicPr>
          <p:cNvPr id="1030" name="Picture 29" descr="TI Logo wide ppt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260350"/>
            <a:ext cx="14684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ransition>
    <p:cut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lnSpc>
          <a:spcPts val="4200"/>
        </a:lnSpc>
        <a:spcBef>
          <a:spcPct val="0"/>
        </a:spcBef>
        <a:spcAft>
          <a:spcPct val="0"/>
        </a:spcAft>
        <a:defRPr sz="3200" b="1">
          <a:solidFill>
            <a:srgbClr val="CC3300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ts val="4200"/>
        </a:lnSpc>
        <a:spcBef>
          <a:spcPct val="0"/>
        </a:spcBef>
        <a:spcAft>
          <a:spcPct val="0"/>
        </a:spcAft>
        <a:defRPr sz="3200" b="1">
          <a:solidFill>
            <a:srgbClr val="CC3300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lnSpc>
          <a:spcPts val="4200"/>
        </a:lnSpc>
        <a:spcBef>
          <a:spcPct val="0"/>
        </a:spcBef>
        <a:spcAft>
          <a:spcPct val="0"/>
        </a:spcAft>
        <a:defRPr sz="3200" b="1">
          <a:solidFill>
            <a:srgbClr val="CC3300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lnSpc>
          <a:spcPts val="4200"/>
        </a:lnSpc>
        <a:spcBef>
          <a:spcPct val="0"/>
        </a:spcBef>
        <a:spcAft>
          <a:spcPct val="0"/>
        </a:spcAft>
        <a:defRPr sz="3200" b="1">
          <a:solidFill>
            <a:srgbClr val="CC3300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lnSpc>
          <a:spcPts val="4200"/>
        </a:lnSpc>
        <a:spcBef>
          <a:spcPct val="0"/>
        </a:spcBef>
        <a:spcAft>
          <a:spcPct val="0"/>
        </a:spcAft>
        <a:defRPr sz="3200" b="1">
          <a:solidFill>
            <a:srgbClr val="CC3300"/>
          </a:solidFill>
          <a:latin typeface="Arial" pitchFamily="34" charset="0"/>
          <a:cs typeface="Arial" pitchFamily="34" charset="0"/>
        </a:defRPr>
      </a:lvl5pPr>
      <a:lvl6pPr marL="457200" algn="ctr" rtl="0" fontAlgn="base">
        <a:lnSpc>
          <a:spcPts val="4200"/>
        </a:lnSpc>
        <a:spcBef>
          <a:spcPct val="0"/>
        </a:spcBef>
        <a:spcAft>
          <a:spcPct val="0"/>
        </a:spcAft>
        <a:defRPr sz="3200" b="1">
          <a:solidFill>
            <a:srgbClr val="CC3300"/>
          </a:solidFill>
          <a:latin typeface="Arial" pitchFamily="34" charset="0"/>
          <a:cs typeface="Arial" pitchFamily="34" charset="0"/>
        </a:defRPr>
      </a:lvl6pPr>
      <a:lvl7pPr marL="914400" algn="ctr" rtl="0" fontAlgn="base">
        <a:lnSpc>
          <a:spcPts val="4200"/>
        </a:lnSpc>
        <a:spcBef>
          <a:spcPct val="0"/>
        </a:spcBef>
        <a:spcAft>
          <a:spcPct val="0"/>
        </a:spcAft>
        <a:defRPr sz="3200" b="1">
          <a:solidFill>
            <a:srgbClr val="CC3300"/>
          </a:solidFill>
          <a:latin typeface="Arial" pitchFamily="34" charset="0"/>
          <a:cs typeface="Arial" pitchFamily="34" charset="0"/>
        </a:defRPr>
      </a:lvl7pPr>
      <a:lvl8pPr marL="1371600" algn="ctr" rtl="0" fontAlgn="base">
        <a:lnSpc>
          <a:spcPts val="4200"/>
        </a:lnSpc>
        <a:spcBef>
          <a:spcPct val="0"/>
        </a:spcBef>
        <a:spcAft>
          <a:spcPct val="0"/>
        </a:spcAft>
        <a:defRPr sz="3200" b="1">
          <a:solidFill>
            <a:srgbClr val="CC3300"/>
          </a:solidFill>
          <a:latin typeface="Arial" pitchFamily="34" charset="0"/>
          <a:cs typeface="Arial" pitchFamily="34" charset="0"/>
        </a:defRPr>
      </a:lvl8pPr>
      <a:lvl9pPr marL="1828800" algn="ctr" rtl="0" fontAlgn="base">
        <a:lnSpc>
          <a:spcPts val="4200"/>
        </a:lnSpc>
        <a:spcBef>
          <a:spcPct val="0"/>
        </a:spcBef>
        <a:spcAft>
          <a:spcPct val="0"/>
        </a:spcAft>
        <a:defRPr sz="3200" b="1">
          <a:solidFill>
            <a:srgbClr val="CC3300"/>
          </a:solidFill>
          <a:latin typeface="Arial" pitchFamily="34" charset="0"/>
          <a:cs typeface="Arial" pitchFamily="34" charset="0"/>
        </a:defRPr>
      </a:lvl9pPr>
    </p:titleStyle>
    <p:bodyStyle>
      <a:lvl1pPr marL="285750" indent="-285750" algn="l" rtl="0" eaLnBrk="0" fontAlgn="base" hangingPunct="0">
        <a:lnSpc>
          <a:spcPts val="2700"/>
        </a:lnSpc>
        <a:spcBef>
          <a:spcPct val="0"/>
        </a:spcBef>
        <a:spcAft>
          <a:spcPts val="130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62000" indent="-285750" algn="l" rtl="0" eaLnBrk="0" fontAlgn="base" hangingPunct="0">
        <a:lnSpc>
          <a:spcPts val="2700"/>
        </a:lnSpc>
        <a:spcBef>
          <a:spcPct val="0"/>
        </a:spcBef>
        <a:spcAft>
          <a:spcPts val="1300"/>
        </a:spcAft>
        <a:buClr>
          <a:srgbClr val="1E6E04"/>
        </a:buClr>
        <a:buChar char="–"/>
        <a:defRPr sz="2100">
          <a:solidFill>
            <a:srgbClr val="05193C"/>
          </a:solidFill>
          <a:latin typeface="+mn-lt"/>
          <a:cs typeface="+mn-cs"/>
        </a:defRPr>
      </a:lvl2pPr>
      <a:lvl3pPr marL="1181100" indent="-228600" algn="l" rtl="0" eaLnBrk="0" fontAlgn="base" hangingPunct="0">
        <a:lnSpc>
          <a:spcPts val="2700"/>
        </a:lnSpc>
        <a:spcBef>
          <a:spcPts val="1300"/>
        </a:spcBef>
        <a:spcAft>
          <a:spcPct val="0"/>
        </a:spcAft>
        <a:buChar char="•"/>
        <a:defRPr sz="1200" b="1">
          <a:solidFill>
            <a:srgbClr val="000000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684213" y="1196975"/>
            <a:ext cx="7924800" cy="5410200"/>
          </a:xfrm>
        </p:spPr>
        <p:txBody>
          <a:bodyPr/>
          <a:lstStyle/>
          <a:p>
            <a:pPr marL="0" indent="0" algn="r" eaLnBrk="1" hangingPunct="1">
              <a:lnSpc>
                <a:spcPct val="80000"/>
              </a:lnSpc>
              <a:buFontTx/>
              <a:buNone/>
            </a:pPr>
            <a:endParaRPr lang="nb-NO" sz="3200" dirty="0" smtClean="0"/>
          </a:p>
          <a:p>
            <a:pPr marL="0" indent="0" algn="r" eaLnBrk="1" hangingPunct="1">
              <a:lnSpc>
                <a:spcPct val="80000"/>
              </a:lnSpc>
              <a:buFontTx/>
              <a:buNone/>
            </a:pPr>
            <a:r>
              <a:rPr lang="nb-NO" sz="3600" b="1" dirty="0" smtClean="0"/>
              <a:t>«</a:t>
            </a:r>
            <a:r>
              <a:rPr lang="nb-NO" sz="3600" b="1" dirty="0" err="1" smtClean="0"/>
              <a:t>Gender</a:t>
            </a:r>
            <a:r>
              <a:rPr lang="nb-NO" sz="3600" b="1" dirty="0" smtClean="0"/>
              <a:t> and </a:t>
            </a:r>
            <a:r>
              <a:rPr lang="nb-NO" sz="3600" b="1" dirty="0" err="1" smtClean="0"/>
              <a:t>corruption</a:t>
            </a:r>
            <a:r>
              <a:rPr lang="nb-NO" sz="3600" b="1" dirty="0" smtClean="0"/>
              <a:t>»</a:t>
            </a:r>
          </a:p>
          <a:p>
            <a:pPr marL="0" indent="0" algn="r" eaLnBrk="1" hangingPunct="1">
              <a:lnSpc>
                <a:spcPct val="80000"/>
              </a:lnSpc>
              <a:buFontTx/>
              <a:buNone/>
            </a:pPr>
            <a:endParaRPr lang="nb-NO" sz="3600" b="1" dirty="0"/>
          </a:p>
          <a:p>
            <a:pPr marL="0" indent="0" algn="r" eaLnBrk="1" hangingPunct="1">
              <a:lnSpc>
                <a:spcPct val="80000"/>
              </a:lnSpc>
              <a:buFontTx/>
              <a:buNone/>
            </a:pPr>
            <a:r>
              <a:rPr lang="nb-NO" b="1" dirty="0" err="1" smtClean="0"/>
              <a:t>Prague</a:t>
            </a:r>
            <a:endParaRPr lang="nb-NO" b="1" dirty="0" smtClean="0"/>
          </a:p>
          <a:p>
            <a:pPr marL="0" indent="0" algn="r" eaLnBrk="1" hangingPunct="1">
              <a:lnSpc>
                <a:spcPct val="80000"/>
              </a:lnSpc>
              <a:buFontTx/>
              <a:buNone/>
            </a:pPr>
            <a:r>
              <a:rPr lang="nb-NO" b="1" dirty="0" smtClean="0"/>
              <a:t>23 </a:t>
            </a:r>
            <a:r>
              <a:rPr lang="nb-NO" b="1" dirty="0" err="1" smtClean="0"/>
              <a:t>February</a:t>
            </a:r>
            <a:r>
              <a:rPr lang="nb-NO" b="1" dirty="0" smtClean="0"/>
              <a:t>, 2016</a:t>
            </a:r>
          </a:p>
          <a:p>
            <a:pPr marL="0" indent="0" algn="r" eaLnBrk="1" hangingPunct="1">
              <a:lnSpc>
                <a:spcPct val="80000"/>
              </a:lnSpc>
              <a:buFontTx/>
              <a:buNone/>
            </a:pPr>
            <a:r>
              <a:rPr lang="nb-NO" b="1" dirty="0" smtClean="0"/>
              <a:t> </a:t>
            </a:r>
            <a:endParaRPr lang="nb-NO" b="1" dirty="0"/>
          </a:p>
          <a:p>
            <a:pPr marL="0" indent="0" algn="r" eaLnBrk="1" hangingPunct="1">
              <a:lnSpc>
                <a:spcPct val="80000"/>
              </a:lnSpc>
              <a:buFontTx/>
              <a:buNone/>
            </a:pPr>
            <a:r>
              <a:rPr lang="nb-NO" sz="2000" b="1" dirty="0" smtClean="0"/>
              <a:t>Gro Skaaren-Fystro</a:t>
            </a:r>
          </a:p>
          <a:p>
            <a:pPr marL="0" indent="0" algn="r" eaLnBrk="1" hangingPunct="1">
              <a:lnSpc>
                <a:spcPct val="80000"/>
              </a:lnSpc>
              <a:buNone/>
            </a:pPr>
            <a:r>
              <a:rPr lang="nb-NO" sz="2000" b="1" dirty="0"/>
              <a:t>Transparency International </a:t>
            </a:r>
            <a:r>
              <a:rPr lang="nb-NO" sz="2000" b="1" dirty="0" smtClean="0"/>
              <a:t>Norway</a:t>
            </a:r>
          </a:p>
          <a:p>
            <a:pPr marL="0" indent="0" algn="r" eaLnBrk="1" hangingPunct="1">
              <a:lnSpc>
                <a:spcPct val="80000"/>
              </a:lnSpc>
              <a:buNone/>
            </a:pPr>
            <a:r>
              <a:rPr lang="nb-NO" sz="1800" b="1" dirty="0" smtClean="0"/>
              <a:t>www.transparency.no</a:t>
            </a:r>
            <a:r>
              <a:rPr lang="nb-NO" sz="2600" b="1" dirty="0" smtClean="0"/>
              <a:t> </a:t>
            </a:r>
            <a:endParaRPr lang="nb-NO" sz="2100" b="1" dirty="0" smtClean="0"/>
          </a:p>
          <a:p>
            <a:pPr marL="0" indent="0" algn="r" eaLnBrk="1" hangingPunct="1">
              <a:lnSpc>
                <a:spcPct val="80000"/>
              </a:lnSpc>
              <a:buFontTx/>
              <a:buNone/>
            </a:pPr>
            <a:endParaRPr lang="nb-NO" sz="2100" b="1" dirty="0" smtClean="0"/>
          </a:p>
        </p:txBody>
      </p:sp>
      <p:pic>
        <p:nvPicPr>
          <p:cNvPr id="5123" name="Picture 3" descr="header_in_one_ani[1]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3" descr="header_in_one_ani[1]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72569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Norwegian Challenge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1"/>
          </p:nvPr>
        </p:nvSpPr>
        <p:spPr>
          <a:xfrm>
            <a:off x="322139" y="1268760"/>
            <a:ext cx="8821861" cy="792088"/>
          </a:xfrm>
        </p:spPr>
        <p:txBody>
          <a:bodyPr/>
          <a:lstStyle/>
          <a:p>
            <a:pPr marL="0" indent="0">
              <a:buNone/>
            </a:pPr>
            <a:r>
              <a:rPr lang="nb-NO" sz="1800" i="1" dirty="0"/>
              <a:t>«</a:t>
            </a:r>
            <a:r>
              <a:rPr lang="en-US" sz="1800" i="1" dirty="0"/>
              <a:t>To what extent do you believe that various forms of corruption such as bribery, favoritism of family and friends, occurs in the Norwegian public sector?</a:t>
            </a:r>
            <a:r>
              <a:rPr lang="nb-NO" sz="1800" i="1" dirty="0"/>
              <a:t>» </a:t>
            </a:r>
            <a:r>
              <a:rPr lang="nb-NO" sz="1800" i="1" dirty="0" smtClean="0"/>
              <a:t>(Per cent)</a:t>
            </a:r>
            <a:endParaRPr lang="nb-NO" sz="1800" i="1" dirty="0"/>
          </a:p>
        </p:txBody>
      </p:sp>
      <p:graphicFrame>
        <p:nvGraphicFramePr>
          <p:cNvPr id="4" name="Tabell 3"/>
          <p:cNvGraphicFramePr>
            <a:graphicFrameLocks noGrp="1"/>
          </p:cNvGraphicFramePr>
          <p:nvPr>
            <p:extLst/>
          </p:nvPr>
        </p:nvGraphicFramePr>
        <p:xfrm>
          <a:off x="179738" y="2276872"/>
          <a:ext cx="8928991" cy="3948148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2088232"/>
                <a:gridCol w="720080"/>
                <a:gridCol w="936104"/>
                <a:gridCol w="849065"/>
                <a:gridCol w="951135"/>
                <a:gridCol w="792088"/>
                <a:gridCol w="1008112"/>
                <a:gridCol w="792088"/>
                <a:gridCol w="792087"/>
              </a:tblGrid>
              <a:tr h="432045"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nb-NO" sz="1600" b="0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nb-NO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State</a:t>
                      </a:r>
                      <a:endParaRPr lang="nb-NO" sz="18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nb-NO" sz="1800" b="1" u="none" strike="noStrike" dirty="0" err="1" smtClean="0">
                          <a:solidFill>
                            <a:schemeClr val="bg1"/>
                          </a:solidFill>
                          <a:effectLst/>
                        </a:rPr>
                        <a:t>Local</a:t>
                      </a:r>
                      <a:r>
                        <a:rPr lang="nb-NO" sz="18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nb-NO" sz="1800" b="1" u="none" strike="noStrike" dirty="0" err="1" smtClean="0">
                          <a:solidFill>
                            <a:schemeClr val="bg1"/>
                          </a:solidFill>
                          <a:effectLst/>
                        </a:rPr>
                        <a:t>government</a:t>
                      </a:r>
                      <a:endParaRPr lang="nb-NO" sz="18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</a:tr>
              <a:tr h="5295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nb-NO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4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Men</a:t>
                      </a:r>
                      <a:endParaRPr lang="nb-NO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400" b="1" u="none" strike="noStrike" dirty="0" err="1" smtClean="0">
                          <a:solidFill>
                            <a:schemeClr val="bg1"/>
                          </a:solidFill>
                          <a:effectLst/>
                        </a:rPr>
                        <a:t>Women</a:t>
                      </a:r>
                      <a:endParaRPr lang="nb-NO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4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Men</a:t>
                      </a:r>
                      <a:endParaRPr lang="nb-NO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400" b="1" u="none" strike="noStrike" dirty="0" err="1" smtClean="0">
                          <a:solidFill>
                            <a:schemeClr val="bg1"/>
                          </a:solidFill>
                          <a:effectLst/>
                        </a:rPr>
                        <a:t>Women</a:t>
                      </a:r>
                      <a:endParaRPr lang="nb-NO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4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Men</a:t>
                      </a:r>
                      <a:endParaRPr lang="nb-NO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400" b="1" u="none" strike="noStrike" dirty="0" err="1" smtClean="0">
                          <a:solidFill>
                            <a:schemeClr val="bg1"/>
                          </a:solidFill>
                          <a:effectLst/>
                        </a:rPr>
                        <a:t>Women</a:t>
                      </a:r>
                      <a:endParaRPr lang="nb-NO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4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Men</a:t>
                      </a:r>
                      <a:endParaRPr lang="nb-NO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400" b="1" u="none" strike="noStrike" dirty="0" err="1" smtClean="0">
                          <a:solidFill>
                            <a:schemeClr val="bg1"/>
                          </a:solidFill>
                          <a:effectLst/>
                        </a:rPr>
                        <a:t>Women</a:t>
                      </a:r>
                      <a:endParaRPr lang="nb-NO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</a:tr>
              <a:tr h="326669"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b="1" u="none" strike="noStrike" dirty="0" err="1" smtClean="0">
                          <a:solidFill>
                            <a:schemeClr val="bg1"/>
                          </a:solidFill>
                          <a:effectLst/>
                        </a:rPr>
                        <a:t>Very</a:t>
                      </a:r>
                      <a:r>
                        <a:rPr lang="nb-NO" sz="1400" b="1" u="none" strike="noStrike" baseline="0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nb-NO" sz="1400" b="1" u="none" strike="noStrike" baseline="0" dirty="0" err="1" smtClean="0">
                          <a:solidFill>
                            <a:schemeClr val="bg1"/>
                          </a:solidFill>
                          <a:effectLst/>
                        </a:rPr>
                        <a:t>little</a:t>
                      </a:r>
                      <a:r>
                        <a:rPr lang="nb-NO" sz="1400" b="1" u="none" strike="noStrike" baseline="0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nb-NO" sz="1400" b="1" u="none" strike="noStrike" baseline="0" dirty="0" err="1" smtClean="0">
                          <a:solidFill>
                            <a:schemeClr val="bg1"/>
                          </a:solidFill>
                          <a:effectLst/>
                        </a:rPr>
                        <a:t>extent</a:t>
                      </a:r>
                      <a:r>
                        <a:rPr lang="nb-NO" sz="14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  -</a:t>
                      </a:r>
                      <a:r>
                        <a:rPr lang="nb-NO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nb-NO" sz="1400" b="1" i="1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b-N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solidFill>
                      <a:srgbClr val="BBF0F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b-N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solidFill>
                      <a:srgbClr val="BBF0FD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nb-N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BBF0FD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nb-N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BBF0F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fontAlgn="t"/>
                      <a:r>
                        <a:rPr lang="nb-N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solidFill>
                      <a:srgbClr val="BBF0F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fontAlgn="t"/>
                      <a:r>
                        <a:rPr lang="nb-N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solidFill>
                      <a:srgbClr val="BBF0FD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nb-N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BBF0FD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nb-N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BBF0FD"/>
                    </a:solidFill>
                  </a:tcPr>
                </a:tc>
              </a:tr>
              <a:tr h="36297">
                <a:tc rowSpan="2">
                  <a:txBody>
                    <a:bodyPr/>
                    <a:lstStyle/>
                    <a:p>
                      <a:pPr algn="r" fontAlgn="ctr"/>
                      <a:r>
                        <a:rPr lang="nb-NO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-2</a:t>
                      </a:r>
                      <a:endParaRPr lang="nb-NO" sz="1400" b="1" i="1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fontAlgn="t"/>
                      <a:r>
                        <a:rPr lang="nb-N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noFill/>
                  </a:tcPr>
                </a:tc>
                <a:tc rowSpan="2">
                  <a:txBody>
                    <a:bodyPr/>
                    <a:lstStyle/>
                    <a:p>
                      <a:pPr algn="r" fontAlgn="t"/>
                      <a:r>
                        <a:rPr lang="nb-N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 dirty="0"/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nb-NO" dirty="0"/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</a:tr>
              <a:tr h="326669">
                <a:tc vMerge="1">
                  <a:txBody>
                    <a:bodyPr/>
                    <a:lstStyle/>
                    <a:p>
                      <a:pPr algn="r" fontAlgn="ctr"/>
                      <a:endParaRPr lang="nb-NO" sz="1400" b="0" i="1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r" fontAlgn="t"/>
                      <a:endParaRPr lang="nb-NO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nb-NO" dirty="0"/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b-N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b-N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</a:tr>
              <a:tr h="326669"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-1</a:t>
                      </a:r>
                      <a:endParaRPr lang="nb-NO" sz="1400" b="1" i="1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>
                    <a:solidFill>
                      <a:srgbClr val="BBF0F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b-N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solidFill>
                      <a:srgbClr val="BBF0F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b-N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solidFill>
                      <a:srgbClr val="BBF0F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b-N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solidFill>
                      <a:srgbClr val="BBF0F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</a:tr>
              <a:tr h="326669"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0</a:t>
                      </a:r>
                      <a:endParaRPr lang="nb-NO" sz="1400" b="1" i="1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b-N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b-N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b-N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b-N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326669"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nb-NO" sz="1400" b="1" i="1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b-N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solidFill>
                      <a:srgbClr val="BBF0F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b-N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solidFill>
                      <a:srgbClr val="BBF0FD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nb-N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BBF0FD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nb-N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BBF0F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b-N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solidFill>
                      <a:srgbClr val="BBF0F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b-N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solidFill>
                      <a:srgbClr val="BBF0FD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nb-N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BBF0FD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nb-N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BBF0FD"/>
                    </a:solidFill>
                  </a:tcPr>
                </a:tc>
              </a:tr>
              <a:tr h="326669"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nb-NO" sz="1400" b="1" i="1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b-N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b-N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b-N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b-N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</a:tr>
              <a:tr h="326669"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b="1" u="none" strike="noStrike" dirty="0" err="1" smtClean="0">
                          <a:solidFill>
                            <a:schemeClr val="bg1"/>
                          </a:solidFill>
                          <a:effectLst/>
                        </a:rPr>
                        <a:t>Very</a:t>
                      </a:r>
                      <a:r>
                        <a:rPr lang="nb-NO" sz="1400" b="1" u="none" strike="noStrike" baseline="0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nb-NO" sz="1400" b="1" u="none" strike="noStrike" baseline="0" dirty="0" err="1" smtClean="0">
                          <a:solidFill>
                            <a:schemeClr val="bg1"/>
                          </a:solidFill>
                          <a:effectLst/>
                        </a:rPr>
                        <a:t>large</a:t>
                      </a:r>
                      <a:r>
                        <a:rPr lang="nb-NO" sz="1400" b="1" u="none" strike="noStrike" baseline="0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nb-NO" sz="1400" b="1" u="none" strike="noStrike" baseline="0" dirty="0" err="1" smtClean="0">
                          <a:solidFill>
                            <a:schemeClr val="bg1"/>
                          </a:solidFill>
                          <a:effectLst/>
                        </a:rPr>
                        <a:t>extent</a:t>
                      </a:r>
                      <a:r>
                        <a:rPr lang="nb-NO" sz="14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 +</a:t>
                      </a:r>
                      <a:r>
                        <a:rPr lang="nb-NO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nb-NO" sz="1400" b="1" i="1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b-N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solidFill>
                      <a:srgbClr val="BBF0F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b-N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solidFill>
                      <a:srgbClr val="BBF0F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b-N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solidFill>
                      <a:srgbClr val="BBF0F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b-N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solidFill>
                      <a:srgbClr val="BBF0F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</a:tr>
              <a:tr h="326669"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Do</a:t>
                      </a:r>
                      <a:r>
                        <a:rPr lang="nb-NO" sz="1400" b="1" u="none" strike="noStrike" baseline="0" dirty="0" smtClean="0">
                          <a:solidFill>
                            <a:schemeClr val="bg1"/>
                          </a:solidFill>
                          <a:effectLst/>
                        </a:rPr>
                        <a:t> not </a:t>
                      </a:r>
                      <a:r>
                        <a:rPr lang="nb-NO" sz="1400" b="1" u="none" strike="noStrike" baseline="0" dirty="0" err="1" smtClean="0">
                          <a:solidFill>
                            <a:schemeClr val="bg1"/>
                          </a:solidFill>
                          <a:effectLst/>
                        </a:rPr>
                        <a:t>know</a:t>
                      </a:r>
                      <a:r>
                        <a:rPr lang="nb-NO" sz="1400" b="1" u="none" strike="noStrike" baseline="0" dirty="0" smtClean="0">
                          <a:solidFill>
                            <a:schemeClr val="bg1"/>
                          </a:solidFill>
                          <a:effectLst/>
                        </a:rPr>
                        <a:t>/</a:t>
                      </a:r>
                      <a:r>
                        <a:rPr lang="nb-NO" sz="1400" b="1" u="none" strike="noStrike" baseline="0" dirty="0" err="1" smtClean="0">
                          <a:solidFill>
                            <a:schemeClr val="bg1"/>
                          </a:solidFill>
                          <a:effectLst/>
                        </a:rPr>
                        <a:t>no</a:t>
                      </a:r>
                      <a:r>
                        <a:rPr lang="nb-NO" sz="1400" b="1" u="none" strike="noStrike" baseline="0" dirty="0" smtClean="0">
                          <a:solidFill>
                            <a:schemeClr val="bg1"/>
                          </a:solidFill>
                          <a:effectLst/>
                        </a:rPr>
                        <a:t> opinion</a:t>
                      </a:r>
                      <a:endParaRPr lang="nb-NO" sz="1400" b="1" i="1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b-N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b-N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b-N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336954"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SUM</a:t>
                      </a:r>
                      <a:endParaRPr lang="nb-NO" sz="1400" b="1" i="1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2000" u="none" strike="noStrike" dirty="0" smtClean="0">
                          <a:effectLst/>
                        </a:rPr>
                        <a:t>100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BBF0F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2000" u="none" strike="noStrike" dirty="0" smtClean="0">
                          <a:effectLst/>
                        </a:rPr>
                        <a:t>100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BBF0F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2000" u="none" strike="noStrike" dirty="0">
                          <a:effectLst/>
                        </a:rPr>
                        <a:t> 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BBF0F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2000" u="none" strike="noStrike" dirty="0">
                          <a:effectLst/>
                        </a:rPr>
                        <a:t> 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BBF0F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2000" u="none" strike="noStrike" dirty="0" smtClean="0">
                          <a:effectLst/>
                        </a:rPr>
                        <a:t>100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BBF0F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2000" u="none" strike="noStrike" dirty="0" smtClean="0">
                          <a:effectLst/>
                        </a:rPr>
                        <a:t>100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BBF0F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2000" u="none" strike="noStrike" dirty="0">
                          <a:effectLst/>
                        </a:rPr>
                        <a:t> 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BBF0F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2000" u="none" strike="noStrike" dirty="0">
                          <a:effectLst/>
                        </a:rPr>
                        <a:t> 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BBF0FD"/>
                    </a:solidFill>
                  </a:tcPr>
                </a:tc>
              </a:tr>
            </a:tbl>
          </a:graphicData>
        </a:graphic>
      </p:graphicFrame>
      <p:sp>
        <p:nvSpPr>
          <p:cNvPr id="6" name="TekstSylinder 5"/>
          <p:cNvSpPr txBox="1"/>
          <p:nvPr/>
        </p:nvSpPr>
        <p:spPr>
          <a:xfrm>
            <a:off x="6732240" y="6412686"/>
            <a:ext cx="1954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Source: </a:t>
            </a:r>
            <a:r>
              <a:rPr lang="nb-NO" dirty="0" err="1" smtClean="0"/>
              <a:t>Difi</a:t>
            </a:r>
            <a:r>
              <a:rPr lang="nb-NO" dirty="0" smtClean="0"/>
              <a:t> 2015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925997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Perceived</a:t>
            </a:r>
            <a:r>
              <a:rPr lang="nb-NO" dirty="0" smtClean="0"/>
              <a:t> </a:t>
            </a:r>
            <a:r>
              <a:rPr lang="nb-NO" dirty="0" err="1" smtClean="0"/>
              <a:t>corruption</a:t>
            </a:r>
            <a:endParaRPr lang="nb-NO" dirty="0"/>
          </a:p>
        </p:txBody>
      </p:sp>
      <p:graphicFrame>
        <p:nvGraphicFramePr>
          <p:cNvPr id="5" name="Diagram 4"/>
          <p:cNvGraphicFramePr>
            <a:graphicFrameLocks/>
          </p:cNvGraphicFramePr>
          <p:nvPr>
            <p:extLst/>
          </p:nvPr>
        </p:nvGraphicFramePr>
        <p:xfrm>
          <a:off x="1979712" y="1960425"/>
          <a:ext cx="4464496" cy="42937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ktangel 5"/>
          <p:cNvSpPr/>
          <p:nvPr/>
        </p:nvSpPr>
        <p:spPr>
          <a:xfrm>
            <a:off x="582520" y="1268760"/>
            <a:ext cx="8237951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b-NO" sz="2000" i="1" dirty="0"/>
              <a:t>«</a:t>
            </a:r>
            <a:r>
              <a:rPr lang="en-US" i="1" dirty="0"/>
              <a:t>To what extent do you believe that various forms of corruption such as bribery, favoritism of family and friends, occurs in the Norwegian public sector?</a:t>
            </a:r>
            <a:r>
              <a:rPr lang="nb-NO" i="1" dirty="0" smtClean="0"/>
              <a:t>» </a:t>
            </a:r>
            <a:endParaRPr lang="nb-NO" sz="1600" i="1" dirty="0"/>
          </a:p>
        </p:txBody>
      </p:sp>
      <p:sp>
        <p:nvSpPr>
          <p:cNvPr id="7" name="TekstSylinder 6"/>
          <p:cNvSpPr txBox="1"/>
          <p:nvPr/>
        </p:nvSpPr>
        <p:spPr>
          <a:xfrm>
            <a:off x="768367" y="6376248"/>
            <a:ext cx="7542449" cy="5309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050" i="1" dirty="0" smtClean="0"/>
              <a:t>(</a:t>
            </a:r>
            <a:r>
              <a:rPr lang="nb-NO" sz="1050" i="1" dirty="0" err="1" smtClean="0"/>
              <a:t>Responses</a:t>
            </a:r>
            <a:r>
              <a:rPr lang="nb-NO" sz="1050" i="1" dirty="0" smtClean="0"/>
              <a:t> </a:t>
            </a:r>
            <a:r>
              <a:rPr lang="nb-NO" sz="1050" i="1" dirty="0" err="1"/>
              <a:t>transformed</a:t>
            </a:r>
            <a:r>
              <a:rPr lang="nb-NO" sz="1050" i="1" dirty="0"/>
              <a:t> to </a:t>
            </a:r>
            <a:r>
              <a:rPr lang="nb-NO" sz="1050" i="1" dirty="0" err="1"/>
              <a:t>continual</a:t>
            </a:r>
            <a:r>
              <a:rPr lang="nb-NO" sz="1050" i="1" dirty="0"/>
              <a:t> </a:t>
            </a:r>
            <a:r>
              <a:rPr lang="nb-NO" sz="1050" i="1" dirty="0" err="1"/>
              <a:t>scale</a:t>
            </a:r>
            <a:r>
              <a:rPr lang="nb-NO" sz="1050" i="1" dirty="0"/>
              <a:t> 0-100, </a:t>
            </a:r>
            <a:r>
              <a:rPr lang="nb-NO" sz="1050" i="1" dirty="0" smtClean="0"/>
              <a:t>100=</a:t>
            </a:r>
            <a:r>
              <a:rPr lang="nb-NO" sz="1050" i="1" dirty="0" err="1" smtClean="0"/>
              <a:t>max</a:t>
            </a:r>
            <a:r>
              <a:rPr lang="nb-NO" sz="1050" i="1" dirty="0" smtClean="0"/>
              <a:t> </a:t>
            </a:r>
            <a:r>
              <a:rPr lang="nb-NO" sz="1050" i="1" dirty="0" err="1" smtClean="0"/>
              <a:t>level</a:t>
            </a:r>
            <a:r>
              <a:rPr lang="nb-NO" sz="1050" i="1" dirty="0" smtClean="0"/>
              <a:t> </a:t>
            </a:r>
            <a:r>
              <a:rPr lang="nb-NO" sz="1050" i="1" dirty="0" err="1"/>
              <a:t>of</a:t>
            </a:r>
            <a:r>
              <a:rPr lang="nb-NO" sz="1050" i="1" dirty="0"/>
              <a:t> </a:t>
            </a:r>
            <a:r>
              <a:rPr lang="nb-NO" sz="1050" i="1" dirty="0" err="1"/>
              <a:t>perceived</a:t>
            </a:r>
            <a:r>
              <a:rPr lang="nb-NO" sz="1050" i="1" dirty="0"/>
              <a:t> </a:t>
            </a:r>
            <a:r>
              <a:rPr lang="nb-NO" sz="1050" i="1" dirty="0" err="1" smtClean="0"/>
              <a:t>corruption</a:t>
            </a:r>
            <a:r>
              <a:rPr lang="nb-NO" sz="1050" i="1" dirty="0" smtClean="0"/>
              <a:t>. No </a:t>
            </a:r>
            <a:r>
              <a:rPr lang="nb-NO" sz="1050" i="1" dirty="0"/>
              <a:t>opinion and </a:t>
            </a:r>
            <a:r>
              <a:rPr lang="nb-NO" sz="1050" i="1" dirty="0" err="1"/>
              <a:t>neutral</a:t>
            </a:r>
            <a:r>
              <a:rPr lang="nb-NO" sz="1050" i="1" dirty="0"/>
              <a:t> </a:t>
            </a:r>
            <a:r>
              <a:rPr lang="nb-NO" sz="1050" i="1" dirty="0" err="1" smtClean="0"/>
              <a:t>excluded</a:t>
            </a:r>
            <a:r>
              <a:rPr lang="nb-NO" sz="1050" i="1" dirty="0"/>
              <a:t>) </a:t>
            </a:r>
            <a:endParaRPr lang="nb-NO" sz="1100" i="1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1852931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Trust</a:t>
            </a:r>
            <a:endParaRPr lang="nb-NO" dirty="0"/>
          </a:p>
        </p:txBody>
      </p:sp>
      <p:graphicFrame>
        <p:nvGraphicFramePr>
          <p:cNvPr id="3" name="Tabell 2"/>
          <p:cNvGraphicFramePr>
            <a:graphicFrameLocks noGrp="1"/>
          </p:cNvGraphicFramePr>
          <p:nvPr>
            <p:extLst/>
          </p:nvPr>
        </p:nvGraphicFramePr>
        <p:xfrm>
          <a:off x="755576" y="2204864"/>
          <a:ext cx="7776864" cy="37444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35472"/>
                <a:gridCol w="1278388"/>
                <a:gridCol w="1406228"/>
                <a:gridCol w="1188624"/>
                <a:gridCol w="1368152"/>
              </a:tblGrid>
              <a:tr h="6693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400" dirty="0">
                          <a:effectLst/>
                        </a:rPr>
                        <a:t> </a:t>
                      </a:r>
                      <a:endParaRPr lang="nb-NO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Men</a:t>
                      </a:r>
                      <a:endParaRPr lang="nb-NO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2000" dirty="0" err="1" smtClean="0">
                          <a:effectLst/>
                        </a:rPr>
                        <a:t>Women</a:t>
                      </a:r>
                      <a:endParaRPr lang="nb-NO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2000" dirty="0" smtClean="0">
                          <a:effectLst/>
                        </a:rPr>
                        <a:t>Men</a:t>
                      </a:r>
                      <a:endParaRPr lang="nb-NO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2000" dirty="0" err="1" smtClean="0">
                          <a:effectLst/>
                        </a:rPr>
                        <a:t>Women</a:t>
                      </a:r>
                      <a:endParaRPr lang="nb-NO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0070C0"/>
                    </a:solidFill>
                  </a:tcPr>
                </a:tc>
              </a:tr>
              <a:tr h="34167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600" dirty="0" err="1" smtClean="0">
                          <a:effectLst/>
                        </a:rPr>
                        <a:t>Very</a:t>
                      </a:r>
                      <a:r>
                        <a:rPr lang="nb-NO" sz="1600" dirty="0" smtClean="0">
                          <a:effectLst/>
                        </a:rPr>
                        <a:t> </a:t>
                      </a:r>
                      <a:r>
                        <a:rPr lang="nb-NO" sz="1600" dirty="0" err="1" smtClean="0">
                          <a:effectLst/>
                        </a:rPr>
                        <a:t>little</a:t>
                      </a:r>
                      <a:r>
                        <a:rPr lang="nb-NO" sz="1600" dirty="0" smtClean="0">
                          <a:effectLst/>
                        </a:rPr>
                        <a:t> </a:t>
                      </a:r>
                      <a:r>
                        <a:rPr lang="nb-NO" sz="1600" dirty="0" err="1" smtClean="0">
                          <a:effectLst/>
                        </a:rPr>
                        <a:t>extent</a:t>
                      </a:r>
                      <a:r>
                        <a:rPr lang="nb-NO" sz="1600" dirty="0" smtClean="0">
                          <a:effectLst/>
                        </a:rPr>
                        <a:t> -</a:t>
                      </a:r>
                      <a:r>
                        <a:rPr lang="nb-NO" sz="1600" dirty="0">
                          <a:effectLst/>
                        </a:rPr>
                        <a:t>3</a:t>
                      </a:r>
                      <a:endParaRPr lang="nb-NO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b-N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solidFill>
                      <a:srgbClr val="BBDF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b-N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solidFill>
                      <a:srgbClr val="BBDFFD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nb-NO" sz="2000" b="0" i="0" u="none" strike="noStrike" dirty="0" smtClean="0">
                          <a:effectLst/>
                          <a:latin typeface="Arial"/>
                        </a:rPr>
                        <a:t>28</a:t>
                      </a:r>
                      <a:endParaRPr lang="nb-NO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rgbClr val="BBDFFD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nb-NO" sz="2000" b="0" i="0" u="none" strike="noStrike" dirty="0" smtClean="0">
                          <a:effectLst/>
                          <a:latin typeface="Arial"/>
                        </a:rPr>
                        <a:t>24</a:t>
                      </a:r>
                      <a:endParaRPr lang="nb-NO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rgbClr val="BBDFFD"/>
                    </a:solidFill>
                  </a:tcPr>
                </a:tc>
              </a:tr>
              <a:tr h="34167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600" dirty="0">
                          <a:effectLst/>
                        </a:rPr>
                        <a:t>-2</a:t>
                      </a:r>
                      <a:endParaRPr lang="nb-NO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b-N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b-N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</a:tr>
              <a:tr h="34167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600" dirty="0">
                          <a:effectLst/>
                        </a:rPr>
                        <a:t>-1</a:t>
                      </a:r>
                      <a:endParaRPr lang="nb-NO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b-N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solidFill>
                      <a:srgbClr val="BBDF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b-N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solidFill>
                      <a:srgbClr val="BBDFF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</a:tr>
              <a:tr h="34167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600" dirty="0">
                          <a:effectLst/>
                        </a:rPr>
                        <a:t>0</a:t>
                      </a:r>
                      <a:endParaRPr lang="nb-NO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b-N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b-N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 marL="9525" marR="9525" marT="9525" marB="0" anchor="ctr">
                    <a:noFill/>
                  </a:tcPr>
                </a:tc>
              </a:tr>
              <a:tr h="34167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600" dirty="0">
                          <a:effectLst/>
                        </a:rPr>
                        <a:t>+1</a:t>
                      </a:r>
                      <a:endParaRPr lang="nb-NO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b-N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solidFill>
                      <a:srgbClr val="BBDF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b-N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solidFill>
                      <a:srgbClr val="BBDFFD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nb-NO" sz="2000" b="0" i="0" u="none" strike="noStrike" dirty="0" smtClean="0">
                          <a:effectLst/>
                          <a:latin typeface="Arial"/>
                        </a:rPr>
                        <a:t>45</a:t>
                      </a:r>
                      <a:endParaRPr lang="nb-NO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rgbClr val="BBDFFD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nb-NO" sz="2000" b="0" i="0" u="none" strike="noStrike" dirty="0" smtClean="0">
                          <a:effectLst/>
                          <a:latin typeface="Arial"/>
                        </a:rPr>
                        <a:t>49</a:t>
                      </a:r>
                      <a:endParaRPr lang="nb-NO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rgbClr val="BBDFFD"/>
                    </a:solidFill>
                  </a:tcPr>
                </a:tc>
              </a:tr>
              <a:tr h="34167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600" dirty="0">
                          <a:effectLst/>
                        </a:rPr>
                        <a:t>+2</a:t>
                      </a:r>
                      <a:endParaRPr lang="nb-NO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b-N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b-N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</a:tr>
              <a:tr h="34167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600" dirty="0" err="1" smtClean="0">
                          <a:effectLst/>
                        </a:rPr>
                        <a:t>Very</a:t>
                      </a:r>
                      <a:r>
                        <a:rPr lang="nb-NO" sz="1600" dirty="0" smtClean="0">
                          <a:effectLst/>
                        </a:rPr>
                        <a:t> </a:t>
                      </a:r>
                      <a:r>
                        <a:rPr lang="nb-NO" sz="1600" dirty="0" err="1" smtClean="0">
                          <a:effectLst/>
                        </a:rPr>
                        <a:t>large</a:t>
                      </a:r>
                      <a:r>
                        <a:rPr lang="nb-NO" sz="1600" dirty="0" smtClean="0">
                          <a:effectLst/>
                        </a:rPr>
                        <a:t> </a:t>
                      </a:r>
                      <a:r>
                        <a:rPr lang="nb-NO" sz="1600" dirty="0" err="1" smtClean="0">
                          <a:effectLst/>
                        </a:rPr>
                        <a:t>extent</a:t>
                      </a:r>
                      <a:r>
                        <a:rPr lang="nb-NO" sz="1600" dirty="0" smtClean="0">
                          <a:effectLst/>
                        </a:rPr>
                        <a:t> +</a:t>
                      </a:r>
                      <a:r>
                        <a:rPr lang="nb-NO" sz="1600" dirty="0">
                          <a:effectLst/>
                        </a:rPr>
                        <a:t>3</a:t>
                      </a:r>
                      <a:endParaRPr lang="nb-NO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b-N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solidFill>
                      <a:srgbClr val="BBDF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b-N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solidFill>
                      <a:srgbClr val="BBDFF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</a:tr>
              <a:tr h="34167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effectLst/>
                        </a:rPr>
                        <a:t>Do not </a:t>
                      </a:r>
                      <a:r>
                        <a:rPr lang="nb-NO" sz="1600" dirty="0" err="1" smtClean="0">
                          <a:effectLst/>
                        </a:rPr>
                        <a:t>know</a:t>
                      </a:r>
                      <a:r>
                        <a:rPr lang="nb-NO" sz="1600" dirty="0" smtClean="0">
                          <a:effectLst/>
                        </a:rPr>
                        <a:t>/No opinion</a:t>
                      </a:r>
                      <a:endParaRPr lang="nb-NO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b-N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b-NO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</a:t>
                      </a:r>
                      <a:endParaRPr lang="nb-NO" sz="2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 marL="9525" marR="9525" marT="9525" marB="0" anchor="ctr">
                    <a:noFill/>
                  </a:tcPr>
                </a:tc>
              </a:tr>
              <a:tr h="34167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600" dirty="0" smtClean="0">
                          <a:effectLst/>
                        </a:rPr>
                        <a:t>SUMMARY</a:t>
                      </a:r>
                      <a:endParaRPr lang="nb-NO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 dirty="0">
                          <a:effectLst/>
                        </a:rPr>
                        <a:t>100</a:t>
                      </a:r>
                      <a:endParaRPr lang="nb-NO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rgbClr val="BBDF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000" u="none" strike="noStrike">
                          <a:effectLst/>
                        </a:rPr>
                        <a:t>100</a:t>
                      </a:r>
                      <a:endParaRPr lang="nb-NO" sz="2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rgbClr val="BBDFFD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 marL="9525" marR="9525" marT="9525" marB="0" anchor="ctr">
                    <a:solidFill>
                      <a:srgbClr val="BBDFFD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 marL="9525" marR="9525" marT="9525" marB="0" anchor="ctr">
                    <a:solidFill>
                      <a:srgbClr val="BBDFFD"/>
                    </a:solidFill>
                  </a:tcPr>
                </a:tc>
              </a:tr>
            </a:tbl>
          </a:graphicData>
        </a:graphic>
      </p:graphicFrame>
      <p:sp>
        <p:nvSpPr>
          <p:cNvPr id="4" name="TekstSylinder 3"/>
          <p:cNvSpPr txBox="1"/>
          <p:nvPr/>
        </p:nvSpPr>
        <p:spPr>
          <a:xfrm>
            <a:off x="1259632" y="1273460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 dirty="0" smtClean="0"/>
              <a:t>To what extent  are you confident that local politicians work for the benefit of the citizens? (Per cent</a:t>
            </a:r>
            <a:r>
              <a:rPr lang="nb-NO" sz="2000" i="1" dirty="0" smtClean="0"/>
              <a:t>)</a:t>
            </a:r>
            <a:endParaRPr lang="nb-NO" sz="2000" i="1" dirty="0"/>
          </a:p>
        </p:txBody>
      </p:sp>
      <p:sp>
        <p:nvSpPr>
          <p:cNvPr id="5" name="TekstSylinder 4"/>
          <p:cNvSpPr txBox="1"/>
          <p:nvPr/>
        </p:nvSpPr>
        <p:spPr>
          <a:xfrm>
            <a:off x="7020272" y="6334798"/>
            <a:ext cx="1954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Source: </a:t>
            </a:r>
            <a:r>
              <a:rPr lang="nb-NO" dirty="0" err="1" smtClean="0"/>
              <a:t>Difi</a:t>
            </a:r>
            <a:r>
              <a:rPr lang="nb-NO" dirty="0" smtClean="0"/>
              <a:t> 2015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86392212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Trust</a:t>
            </a:r>
            <a:endParaRPr lang="nb-NO" dirty="0"/>
          </a:p>
        </p:txBody>
      </p:sp>
      <p:graphicFrame>
        <p:nvGraphicFramePr>
          <p:cNvPr id="3" name="Diagram 2"/>
          <p:cNvGraphicFramePr>
            <a:graphicFrameLocks/>
          </p:cNvGraphicFramePr>
          <p:nvPr>
            <p:extLst/>
          </p:nvPr>
        </p:nvGraphicFramePr>
        <p:xfrm>
          <a:off x="2411760" y="2204864"/>
          <a:ext cx="4000500" cy="3600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kstSylinder 4"/>
          <p:cNvSpPr txBox="1"/>
          <p:nvPr/>
        </p:nvSpPr>
        <p:spPr>
          <a:xfrm>
            <a:off x="935595" y="1273460"/>
            <a:ext cx="75612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 dirty="0" smtClean="0"/>
              <a:t>To what extent  are you confident  that politicians work for the benefit of the citizens?</a:t>
            </a:r>
            <a:endParaRPr lang="nb-NO" sz="2000" i="1" dirty="0"/>
          </a:p>
        </p:txBody>
      </p:sp>
      <p:sp>
        <p:nvSpPr>
          <p:cNvPr id="6" name="TekstSylinder 5"/>
          <p:cNvSpPr txBox="1"/>
          <p:nvPr/>
        </p:nvSpPr>
        <p:spPr>
          <a:xfrm>
            <a:off x="611560" y="6053082"/>
            <a:ext cx="685957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100" i="1" dirty="0"/>
              <a:t>(</a:t>
            </a:r>
            <a:r>
              <a:rPr lang="nb-NO" sz="1100" i="1" dirty="0" err="1"/>
              <a:t>Responses</a:t>
            </a:r>
            <a:r>
              <a:rPr lang="nb-NO" sz="1100" i="1" dirty="0"/>
              <a:t> </a:t>
            </a:r>
            <a:r>
              <a:rPr lang="nb-NO" sz="1100" i="1" dirty="0" err="1"/>
              <a:t>transformed</a:t>
            </a:r>
            <a:r>
              <a:rPr lang="nb-NO" sz="1100" i="1" dirty="0"/>
              <a:t> to </a:t>
            </a:r>
            <a:r>
              <a:rPr lang="nb-NO" sz="1100" i="1" dirty="0" err="1"/>
              <a:t>continual</a:t>
            </a:r>
            <a:r>
              <a:rPr lang="nb-NO" sz="1100" i="1" dirty="0"/>
              <a:t> </a:t>
            </a:r>
            <a:r>
              <a:rPr lang="nb-NO" sz="1100" i="1" dirty="0" err="1"/>
              <a:t>scale</a:t>
            </a:r>
            <a:r>
              <a:rPr lang="nb-NO" sz="1100" i="1" dirty="0"/>
              <a:t> 0-100, </a:t>
            </a:r>
            <a:r>
              <a:rPr lang="nb-NO" sz="1100" i="1" dirty="0" smtClean="0"/>
              <a:t>100=</a:t>
            </a:r>
            <a:r>
              <a:rPr lang="nb-NO" sz="1100" i="1" dirty="0" err="1" smtClean="0"/>
              <a:t>max</a:t>
            </a:r>
            <a:r>
              <a:rPr lang="nb-NO" sz="1100" i="1" dirty="0" smtClean="0"/>
              <a:t> </a:t>
            </a:r>
            <a:r>
              <a:rPr lang="nb-NO" sz="1100" i="1" dirty="0" err="1" smtClean="0"/>
              <a:t>level</a:t>
            </a:r>
            <a:r>
              <a:rPr lang="nb-NO" sz="1100" i="1" dirty="0" smtClean="0"/>
              <a:t> </a:t>
            </a:r>
            <a:r>
              <a:rPr lang="nb-NO" sz="1100" i="1" dirty="0" err="1"/>
              <a:t>of</a:t>
            </a:r>
            <a:r>
              <a:rPr lang="nb-NO" sz="1100" i="1" dirty="0"/>
              <a:t> </a:t>
            </a:r>
            <a:r>
              <a:rPr lang="nb-NO" sz="1100" i="1" dirty="0" smtClean="0"/>
              <a:t>trust. </a:t>
            </a:r>
            <a:r>
              <a:rPr lang="nb-NO" sz="1100" i="1" dirty="0"/>
              <a:t>No opinion and </a:t>
            </a:r>
            <a:r>
              <a:rPr lang="nb-NO" sz="1100" i="1" dirty="0" err="1"/>
              <a:t>neutral</a:t>
            </a:r>
            <a:r>
              <a:rPr lang="nb-NO" sz="1100" i="1" dirty="0"/>
              <a:t> </a:t>
            </a:r>
            <a:r>
              <a:rPr lang="nb-NO" sz="1100" i="1" dirty="0" err="1"/>
              <a:t>excluded</a:t>
            </a:r>
            <a:r>
              <a:rPr lang="nb-NO" sz="1100" i="1" dirty="0"/>
              <a:t>) </a:t>
            </a:r>
          </a:p>
          <a:p>
            <a:endParaRPr lang="nb-NO" sz="1100" dirty="0"/>
          </a:p>
        </p:txBody>
      </p:sp>
    </p:spTree>
    <p:extLst>
      <p:ext uri="{BB962C8B-B14F-4D97-AF65-F5344CB8AC3E}">
        <p14:creationId xmlns:p14="http://schemas.microsoft.com/office/powerpoint/2010/main" val="92655481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Thank</a:t>
            </a:r>
            <a:r>
              <a:rPr lang="nb-NO" dirty="0" smtClean="0"/>
              <a:t> </a:t>
            </a:r>
            <a:r>
              <a:rPr lang="nb-NO" dirty="0" err="1" smtClean="0"/>
              <a:t>you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 smtClean="0"/>
          </a:p>
          <a:p>
            <a:endParaRPr lang="nb-NO" dirty="0"/>
          </a:p>
          <a:p>
            <a:endParaRPr lang="nb-NO" dirty="0" smtClean="0"/>
          </a:p>
          <a:p>
            <a:endParaRPr lang="nb-NO" dirty="0"/>
          </a:p>
          <a:p>
            <a:endParaRPr lang="nb-NO" dirty="0" smtClean="0"/>
          </a:p>
          <a:p>
            <a:endParaRPr lang="nb-NO" dirty="0"/>
          </a:p>
          <a:p>
            <a:endParaRPr lang="nb-NO" dirty="0" smtClean="0"/>
          </a:p>
          <a:p>
            <a:endParaRPr lang="nb-NO" dirty="0"/>
          </a:p>
          <a:p>
            <a:pPr marL="0" indent="0" algn="ctr">
              <a:buNone/>
            </a:pPr>
            <a:r>
              <a:rPr lang="nb-NO" dirty="0" smtClean="0"/>
              <a:t>www.transparency.no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159301320"/>
      </p:ext>
    </p:extLst>
  </p:cSld>
  <p:clrMapOvr>
    <a:masterClrMapping/>
  </p:clrMapOvr>
  <p:transition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68524" y="742980"/>
            <a:ext cx="7772400" cy="762000"/>
          </a:xfrm>
        </p:spPr>
        <p:txBody>
          <a:bodyPr/>
          <a:lstStyle/>
          <a:p>
            <a:r>
              <a:rPr lang="nb-NO" dirty="0" err="1" smtClean="0"/>
              <a:t>Gender</a:t>
            </a:r>
            <a:r>
              <a:rPr lang="nb-NO" dirty="0" smtClean="0"/>
              <a:t>, </a:t>
            </a:r>
            <a:r>
              <a:rPr lang="nb-NO" dirty="0" err="1" smtClean="0"/>
              <a:t>equality</a:t>
            </a:r>
            <a:r>
              <a:rPr lang="nb-NO" dirty="0" smtClean="0"/>
              <a:t> and </a:t>
            </a:r>
            <a:r>
              <a:rPr lang="nb-NO" dirty="0" err="1" smtClean="0"/>
              <a:t>corruption</a:t>
            </a:r>
            <a:r>
              <a:rPr lang="nb-NO" dirty="0" smtClean="0"/>
              <a:t>:</a:t>
            </a:r>
            <a:br>
              <a:rPr lang="nb-NO" dirty="0" smtClean="0"/>
            </a:br>
            <a:r>
              <a:rPr lang="nb-NO" dirty="0" err="1" smtClean="0"/>
              <a:t>What</a:t>
            </a:r>
            <a:r>
              <a:rPr lang="nb-NO" dirty="0" smtClean="0"/>
              <a:t> </a:t>
            </a:r>
            <a:r>
              <a:rPr lang="nb-NO" dirty="0" err="1" smtClean="0"/>
              <a:t>are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linkages?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 smtClean="0"/>
          </a:p>
          <a:p>
            <a:r>
              <a:rPr lang="nb-NO" dirty="0" err="1" smtClean="0"/>
              <a:t>Gender</a:t>
            </a:r>
            <a:r>
              <a:rPr lang="nb-NO" dirty="0" smtClean="0"/>
              <a:t> </a:t>
            </a:r>
            <a:r>
              <a:rPr lang="nb-NO" dirty="0" err="1" smtClean="0"/>
              <a:t>inequalities</a:t>
            </a:r>
            <a:r>
              <a:rPr lang="nb-NO" dirty="0" smtClean="0"/>
              <a:t> </a:t>
            </a:r>
            <a:r>
              <a:rPr lang="nb-NO" dirty="0" err="1" smtClean="0"/>
              <a:t>undermine</a:t>
            </a:r>
            <a:r>
              <a:rPr lang="nb-NO" dirty="0" smtClean="0"/>
              <a:t> </a:t>
            </a:r>
            <a:r>
              <a:rPr lang="nb-NO" dirty="0" err="1" smtClean="0"/>
              <a:t>good</a:t>
            </a:r>
            <a:r>
              <a:rPr lang="nb-NO" dirty="0" smtClean="0"/>
              <a:t> </a:t>
            </a:r>
            <a:r>
              <a:rPr lang="nb-NO" dirty="0" err="1" smtClean="0"/>
              <a:t>governance</a:t>
            </a:r>
            <a:r>
              <a:rPr lang="nb-NO" dirty="0" smtClean="0"/>
              <a:t>, </a:t>
            </a:r>
            <a:r>
              <a:rPr lang="nb-NO" dirty="0" err="1" smtClean="0"/>
              <a:t>sustainable</a:t>
            </a:r>
            <a:r>
              <a:rPr lang="nb-NO" dirty="0" smtClean="0"/>
              <a:t> </a:t>
            </a:r>
            <a:r>
              <a:rPr lang="nb-NO" dirty="0" err="1" smtClean="0"/>
              <a:t>growth</a:t>
            </a:r>
            <a:r>
              <a:rPr lang="nb-NO" dirty="0" smtClean="0"/>
              <a:t>, </a:t>
            </a:r>
            <a:r>
              <a:rPr lang="nb-NO" dirty="0" err="1" smtClean="0"/>
              <a:t>development</a:t>
            </a:r>
            <a:r>
              <a:rPr lang="nb-NO" dirty="0" smtClean="0"/>
              <a:t> </a:t>
            </a:r>
            <a:r>
              <a:rPr lang="nb-NO" dirty="0" err="1" smtClean="0"/>
              <a:t>outcomes</a:t>
            </a:r>
            <a:r>
              <a:rPr lang="nb-NO" dirty="0" smtClean="0"/>
              <a:t> and </a:t>
            </a:r>
            <a:r>
              <a:rPr lang="nb-NO" dirty="0" err="1" smtClean="0"/>
              <a:t>poverty</a:t>
            </a:r>
            <a:r>
              <a:rPr lang="nb-NO" dirty="0" smtClean="0"/>
              <a:t> </a:t>
            </a:r>
            <a:r>
              <a:rPr lang="nb-NO" dirty="0" err="1" smtClean="0"/>
              <a:t>alleviation</a:t>
            </a:r>
            <a:r>
              <a:rPr lang="nb-NO" dirty="0" smtClean="0"/>
              <a:t>. </a:t>
            </a:r>
            <a:r>
              <a:rPr lang="nb-NO" dirty="0" err="1" smtClean="0"/>
              <a:t>Where</a:t>
            </a:r>
            <a:r>
              <a:rPr lang="nb-NO" dirty="0" smtClean="0"/>
              <a:t> </a:t>
            </a:r>
            <a:r>
              <a:rPr lang="nb-NO" dirty="0" err="1" smtClean="0"/>
              <a:t>countries</a:t>
            </a:r>
            <a:r>
              <a:rPr lang="nb-NO" dirty="0" smtClean="0"/>
              <a:t> have </a:t>
            </a:r>
            <a:r>
              <a:rPr lang="nb-NO" dirty="0" err="1" smtClean="0"/>
              <a:t>made</a:t>
            </a:r>
            <a:r>
              <a:rPr lang="nb-NO" dirty="0" smtClean="0"/>
              <a:t> </a:t>
            </a:r>
            <a:r>
              <a:rPr lang="nb-NO" dirty="0" err="1" smtClean="0"/>
              <a:t>advances</a:t>
            </a:r>
            <a:r>
              <a:rPr lang="nb-NO" dirty="0" smtClean="0"/>
              <a:t> in </a:t>
            </a:r>
            <a:r>
              <a:rPr lang="nb-NO" dirty="0" err="1" smtClean="0"/>
              <a:t>women’s</a:t>
            </a:r>
            <a:r>
              <a:rPr lang="nb-NO" dirty="0" smtClean="0"/>
              <a:t> </a:t>
            </a:r>
            <a:r>
              <a:rPr lang="nb-NO" dirty="0" err="1" smtClean="0"/>
              <a:t>empowerment</a:t>
            </a:r>
            <a:r>
              <a:rPr lang="nb-NO" dirty="0" smtClean="0"/>
              <a:t> and </a:t>
            </a:r>
            <a:r>
              <a:rPr lang="nb-NO" dirty="0" err="1" smtClean="0"/>
              <a:t>gender</a:t>
            </a:r>
            <a:r>
              <a:rPr lang="nb-NO" dirty="0" smtClean="0"/>
              <a:t> </a:t>
            </a:r>
            <a:r>
              <a:rPr lang="nb-NO" dirty="0" err="1" smtClean="0"/>
              <a:t>equality</a:t>
            </a:r>
            <a:r>
              <a:rPr lang="nb-NO" dirty="0" smtClean="0"/>
              <a:t>, </a:t>
            </a:r>
            <a:r>
              <a:rPr lang="nb-NO" dirty="0" err="1" smtClean="0"/>
              <a:t>they</a:t>
            </a:r>
            <a:r>
              <a:rPr lang="nb-NO" dirty="0" smtClean="0"/>
              <a:t> have </a:t>
            </a:r>
            <a:r>
              <a:rPr lang="nb-NO" dirty="0" err="1" smtClean="0"/>
              <a:t>witnessed</a:t>
            </a:r>
            <a:r>
              <a:rPr lang="nb-NO" dirty="0" smtClean="0"/>
              <a:t> </a:t>
            </a:r>
            <a:r>
              <a:rPr lang="nb-NO" dirty="0" err="1" smtClean="0"/>
              <a:t>lower</a:t>
            </a:r>
            <a:r>
              <a:rPr lang="nb-NO" dirty="0" smtClean="0"/>
              <a:t> </a:t>
            </a:r>
            <a:r>
              <a:rPr lang="nb-NO" dirty="0" err="1" smtClean="0"/>
              <a:t>levels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corruption</a:t>
            </a:r>
            <a:r>
              <a:rPr lang="nb-NO" dirty="0" smtClean="0"/>
              <a:t> over time.</a:t>
            </a:r>
          </a:p>
          <a:p>
            <a:endParaRPr lang="nb-NO" dirty="0"/>
          </a:p>
          <a:p>
            <a:endParaRPr lang="nb-NO" dirty="0" smtClean="0"/>
          </a:p>
          <a:p>
            <a:pPr marL="0" indent="0" algn="r">
              <a:buNone/>
            </a:pPr>
            <a:r>
              <a:rPr lang="nb-NO" sz="1400" dirty="0" smtClean="0"/>
              <a:t>(Source: TI Policy </a:t>
            </a:r>
            <a:r>
              <a:rPr lang="nb-NO" sz="1400" dirty="0" err="1" smtClean="0"/>
              <a:t>Brief</a:t>
            </a:r>
            <a:r>
              <a:rPr lang="nb-NO" sz="1400" dirty="0" smtClean="0"/>
              <a:t> 01/2014)</a:t>
            </a:r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58966951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Are </a:t>
            </a:r>
            <a:r>
              <a:rPr lang="nb-NO" dirty="0" err="1" smtClean="0"/>
              <a:t>women</a:t>
            </a:r>
            <a:r>
              <a:rPr lang="nb-NO" dirty="0" smtClean="0"/>
              <a:t> less </a:t>
            </a:r>
            <a:r>
              <a:rPr lang="nb-NO" dirty="0" err="1" smtClean="0"/>
              <a:t>corrupt</a:t>
            </a:r>
            <a:r>
              <a:rPr lang="nb-NO" dirty="0" smtClean="0"/>
              <a:t>?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27584" y="1295400"/>
            <a:ext cx="7920880" cy="5229944"/>
          </a:xfrm>
        </p:spPr>
        <p:txBody>
          <a:bodyPr/>
          <a:lstStyle/>
          <a:p>
            <a:r>
              <a:rPr lang="nb-NO" dirty="0" err="1" smtClean="0"/>
              <a:t>Womens</a:t>
            </a:r>
            <a:r>
              <a:rPr lang="nb-NO" dirty="0" smtClean="0"/>
              <a:t> </a:t>
            </a:r>
            <a:r>
              <a:rPr lang="nb-NO" dirty="0" err="1" smtClean="0"/>
              <a:t>tolerance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corruption</a:t>
            </a:r>
            <a:endParaRPr lang="nb-NO" dirty="0" smtClean="0"/>
          </a:p>
          <a:p>
            <a:r>
              <a:rPr lang="nb-NO" dirty="0" err="1" smtClean="0"/>
              <a:t>Womens</a:t>
            </a:r>
            <a:r>
              <a:rPr lang="nb-NO" dirty="0" smtClean="0"/>
              <a:t> </a:t>
            </a:r>
            <a:r>
              <a:rPr lang="nb-NO" dirty="0" err="1" smtClean="0"/>
              <a:t>perceptions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corruption</a:t>
            </a:r>
            <a:endParaRPr lang="nb-NO" dirty="0" smtClean="0"/>
          </a:p>
          <a:p>
            <a:r>
              <a:rPr lang="nb-NO" dirty="0" err="1" smtClean="0"/>
              <a:t>Womens</a:t>
            </a:r>
            <a:r>
              <a:rPr lang="nb-NO" dirty="0" smtClean="0"/>
              <a:t> </a:t>
            </a:r>
            <a:r>
              <a:rPr lang="nb-NO" dirty="0" err="1" smtClean="0"/>
              <a:t>experiences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corruption</a:t>
            </a:r>
            <a:endParaRPr lang="nb-NO" dirty="0" smtClean="0"/>
          </a:p>
          <a:p>
            <a:endParaRPr lang="nb-NO" dirty="0"/>
          </a:p>
          <a:p>
            <a:pPr marL="0" indent="0">
              <a:buNone/>
            </a:pPr>
            <a:r>
              <a:rPr lang="nb-NO" dirty="0" err="1" smtClean="0"/>
              <a:t>There</a:t>
            </a:r>
            <a:r>
              <a:rPr lang="nb-NO" dirty="0" smtClean="0"/>
              <a:t> is </a:t>
            </a:r>
            <a:r>
              <a:rPr lang="nb-NO" dirty="0" err="1" smtClean="0"/>
              <a:t>no</a:t>
            </a:r>
            <a:r>
              <a:rPr lang="nb-NO" dirty="0" smtClean="0"/>
              <a:t> consensus </a:t>
            </a:r>
            <a:r>
              <a:rPr lang="nb-NO" dirty="0" err="1" smtClean="0"/>
              <a:t>on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exact</a:t>
            </a:r>
            <a:r>
              <a:rPr lang="nb-NO" dirty="0" smtClean="0"/>
              <a:t> </a:t>
            </a:r>
            <a:r>
              <a:rPr lang="nb-NO" dirty="0" err="1" smtClean="0"/>
              <a:t>interplay</a:t>
            </a:r>
            <a:r>
              <a:rPr lang="nb-NO" dirty="0" smtClean="0"/>
              <a:t> </a:t>
            </a:r>
            <a:r>
              <a:rPr lang="nb-NO" dirty="0" err="1" smtClean="0"/>
              <a:t>between</a:t>
            </a:r>
            <a:r>
              <a:rPr lang="nb-NO" dirty="0" smtClean="0"/>
              <a:t> </a:t>
            </a:r>
            <a:r>
              <a:rPr lang="nb-NO" dirty="0" err="1" smtClean="0"/>
              <a:t>gender</a:t>
            </a:r>
            <a:r>
              <a:rPr lang="nb-NO" dirty="0" smtClean="0"/>
              <a:t>, </a:t>
            </a:r>
            <a:r>
              <a:rPr lang="nb-NO" dirty="0" err="1" smtClean="0"/>
              <a:t>inequality</a:t>
            </a:r>
            <a:r>
              <a:rPr lang="nb-NO" dirty="0" smtClean="0"/>
              <a:t> and </a:t>
            </a:r>
            <a:r>
              <a:rPr lang="nb-NO" dirty="0" err="1" smtClean="0"/>
              <a:t>corruption</a:t>
            </a:r>
            <a:r>
              <a:rPr lang="nb-NO" dirty="0" smtClean="0"/>
              <a:t>. </a:t>
            </a:r>
            <a:r>
              <a:rPr lang="nb-NO" dirty="0" err="1" smtClean="0"/>
              <a:t>Therefore</a:t>
            </a:r>
            <a:r>
              <a:rPr lang="nb-NO" dirty="0" smtClean="0"/>
              <a:t>, </a:t>
            </a:r>
            <a:r>
              <a:rPr lang="nb-NO" dirty="0" err="1" smtClean="0"/>
              <a:t>if</a:t>
            </a:r>
            <a:r>
              <a:rPr lang="nb-NO" dirty="0" smtClean="0"/>
              <a:t> </a:t>
            </a:r>
            <a:r>
              <a:rPr lang="nb-NO" dirty="0" err="1" smtClean="0"/>
              <a:t>women</a:t>
            </a:r>
            <a:r>
              <a:rPr lang="nb-NO" dirty="0" smtClean="0"/>
              <a:t> </a:t>
            </a:r>
            <a:r>
              <a:rPr lang="nb-NO" dirty="0" err="1" smtClean="0"/>
              <a:t>are</a:t>
            </a:r>
            <a:r>
              <a:rPr lang="nb-NO" dirty="0" smtClean="0"/>
              <a:t> </a:t>
            </a:r>
            <a:r>
              <a:rPr lang="nb-NO" dirty="0" err="1" smtClean="0"/>
              <a:t>increasingly</a:t>
            </a:r>
            <a:r>
              <a:rPr lang="nb-NO" dirty="0" smtClean="0"/>
              <a:t> </a:t>
            </a:r>
            <a:r>
              <a:rPr lang="nb-NO" dirty="0" err="1" smtClean="0"/>
              <a:t>confronted</a:t>
            </a:r>
            <a:r>
              <a:rPr lang="nb-NO" dirty="0" smtClean="0"/>
              <a:t> </a:t>
            </a:r>
            <a:r>
              <a:rPr lang="nb-NO" dirty="0" err="1" smtClean="0"/>
              <a:t>with</a:t>
            </a:r>
            <a:r>
              <a:rPr lang="nb-NO" dirty="0" smtClean="0"/>
              <a:t> </a:t>
            </a:r>
            <a:r>
              <a:rPr lang="nb-NO" dirty="0" err="1" smtClean="0"/>
              <a:t>corruption</a:t>
            </a:r>
            <a:r>
              <a:rPr lang="nb-NO" dirty="0" smtClean="0"/>
              <a:t> as </a:t>
            </a:r>
            <a:r>
              <a:rPr lang="nb-NO" dirty="0" err="1" smtClean="0"/>
              <a:t>they</a:t>
            </a:r>
            <a:r>
              <a:rPr lang="nb-NO" dirty="0" smtClean="0"/>
              <a:t> </a:t>
            </a:r>
            <a:r>
              <a:rPr lang="nb-NO" dirty="0" err="1" smtClean="0"/>
              <a:t>enter</a:t>
            </a:r>
            <a:r>
              <a:rPr lang="nb-NO" dirty="0" smtClean="0"/>
              <a:t> </a:t>
            </a:r>
            <a:r>
              <a:rPr lang="nb-NO" dirty="0" err="1" smtClean="0"/>
              <a:t>into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work</a:t>
            </a:r>
            <a:r>
              <a:rPr lang="nb-NO" dirty="0" smtClean="0"/>
              <a:t> force, </a:t>
            </a:r>
            <a:r>
              <a:rPr lang="nb-NO" dirty="0" err="1" smtClean="0"/>
              <a:t>take</a:t>
            </a:r>
            <a:r>
              <a:rPr lang="nb-NO" dirty="0" smtClean="0"/>
              <a:t> up more senior management </a:t>
            </a:r>
            <a:r>
              <a:rPr lang="nb-NO" dirty="0" err="1" smtClean="0"/>
              <a:t>positions</a:t>
            </a:r>
            <a:r>
              <a:rPr lang="nb-NO" dirty="0" smtClean="0"/>
              <a:t> and </a:t>
            </a:r>
            <a:r>
              <a:rPr lang="nb-NO" dirty="0" err="1" smtClean="0"/>
              <a:t>achieve</a:t>
            </a:r>
            <a:r>
              <a:rPr lang="nb-NO" dirty="0" smtClean="0"/>
              <a:t> </a:t>
            </a:r>
            <a:r>
              <a:rPr lang="nb-NO" dirty="0" err="1" smtClean="0"/>
              <a:t>greater</a:t>
            </a:r>
            <a:r>
              <a:rPr lang="nb-NO" dirty="0" smtClean="0"/>
              <a:t> </a:t>
            </a:r>
            <a:r>
              <a:rPr lang="nb-NO" dirty="0" err="1" smtClean="0"/>
              <a:t>equality</a:t>
            </a:r>
            <a:r>
              <a:rPr lang="nb-NO" dirty="0" smtClean="0"/>
              <a:t>, </a:t>
            </a:r>
            <a:r>
              <a:rPr lang="nb-NO" dirty="0" err="1" smtClean="0"/>
              <a:t>there</a:t>
            </a:r>
            <a:r>
              <a:rPr lang="nb-NO" dirty="0" smtClean="0"/>
              <a:t> is </a:t>
            </a:r>
            <a:r>
              <a:rPr lang="nb-NO" dirty="0" err="1" smtClean="0"/>
              <a:t>no</a:t>
            </a:r>
            <a:r>
              <a:rPr lang="nb-NO" dirty="0" smtClean="0"/>
              <a:t> </a:t>
            </a:r>
            <a:r>
              <a:rPr lang="nb-NO" dirty="0" err="1" smtClean="0"/>
              <a:t>evidence</a:t>
            </a:r>
            <a:r>
              <a:rPr lang="nb-NO" dirty="0" smtClean="0"/>
              <a:t> to </a:t>
            </a:r>
            <a:r>
              <a:rPr lang="nb-NO" dirty="0" err="1" smtClean="0"/>
              <a:t>suggest</a:t>
            </a:r>
            <a:r>
              <a:rPr lang="nb-NO" dirty="0" smtClean="0"/>
              <a:t> </a:t>
            </a:r>
            <a:r>
              <a:rPr lang="nb-NO" dirty="0" err="1" smtClean="0"/>
              <a:t>that</a:t>
            </a:r>
            <a:r>
              <a:rPr lang="nb-NO" dirty="0" smtClean="0"/>
              <a:t> </a:t>
            </a:r>
            <a:r>
              <a:rPr lang="nb-NO" dirty="0" err="1" smtClean="0"/>
              <a:t>women</a:t>
            </a:r>
            <a:r>
              <a:rPr lang="nb-NO" dirty="0" smtClean="0"/>
              <a:t> </a:t>
            </a:r>
            <a:r>
              <a:rPr lang="nb-NO" dirty="0" err="1" smtClean="0"/>
              <a:t>will</a:t>
            </a:r>
            <a:r>
              <a:rPr lang="nb-NO" dirty="0" smtClean="0"/>
              <a:t> not </a:t>
            </a:r>
            <a:r>
              <a:rPr lang="nb-NO" dirty="0" err="1" smtClean="0"/>
              <a:t>participate</a:t>
            </a:r>
            <a:r>
              <a:rPr lang="nb-NO" dirty="0" smtClean="0"/>
              <a:t> in </a:t>
            </a:r>
            <a:r>
              <a:rPr lang="nb-NO" dirty="0" err="1" smtClean="0"/>
              <a:t>corruption</a:t>
            </a:r>
            <a:r>
              <a:rPr lang="nb-NO" dirty="0" smtClean="0"/>
              <a:t>.</a:t>
            </a:r>
          </a:p>
          <a:p>
            <a:pPr marL="0" indent="0" algn="r">
              <a:buNone/>
            </a:pPr>
            <a:r>
              <a:rPr lang="nb-NO" sz="1400" dirty="0"/>
              <a:t>(Source: TI Policy </a:t>
            </a:r>
            <a:r>
              <a:rPr lang="nb-NO" sz="1400" dirty="0" err="1"/>
              <a:t>Brief</a:t>
            </a:r>
            <a:r>
              <a:rPr lang="nb-NO" sz="1400" dirty="0"/>
              <a:t> 01/2014)</a:t>
            </a: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09969084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77280" y="836712"/>
            <a:ext cx="7772400" cy="762000"/>
          </a:xfrm>
        </p:spPr>
        <p:txBody>
          <a:bodyPr/>
          <a:lstStyle/>
          <a:p>
            <a:r>
              <a:rPr lang="nb-NO" dirty="0" err="1" smtClean="0"/>
              <a:t>Summary</a:t>
            </a:r>
            <a:r>
              <a:rPr lang="nb-NO" dirty="0" smtClean="0"/>
              <a:t> </a:t>
            </a:r>
            <a:r>
              <a:rPr lang="nb-NO" dirty="0" err="1" smtClean="0"/>
              <a:t>on</a:t>
            </a:r>
            <a:r>
              <a:rPr lang="nb-NO" dirty="0" smtClean="0"/>
              <a:t> </a:t>
            </a:r>
            <a:r>
              <a:rPr lang="nb-NO" dirty="0" err="1" smtClean="0"/>
              <a:t>research</a:t>
            </a:r>
            <a:r>
              <a:rPr lang="nb-NO" dirty="0" smtClean="0"/>
              <a:t> </a:t>
            </a:r>
            <a:r>
              <a:rPr lang="nb-NO" dirty="0" err="1" smtClean="0"/>
              <a:t>on</a:t>
            </a:r>
            <a:r>
              <a:rPr lang="nb-NO" dirty="0" smtClean="0"/>
              <a:t> </a:t>
            </a:r>
            <a:r>
              <a:rPr lang="nb-NO" dirty="0" err="1" smtClean="0"/>
              <a:t>gender</a:t>
            </a:r>
            <a:r>
              <a:rPr lang="nb-NO" dirty="0" smtClean="0"/>
              <a:t> </a:t>
            </a:r>
            <a:r>
              <a:rPr lang="nb-NO" dirty="0" err="1" smtClean="0"/>
              <a:t>differences</a:t>
            </a:r>
            <a:r>
              <a:rPr lang="nb-NO" dirty="0" smtClean="0"/>
              <a:t> in </a:t>
            </a:r>
            <a:r>
              <a:rPr lang="nb-NO" dirty="0" err="1" smtClean="0"/>
              <a:t>corrupt</a:t>
            </a:r>
            <a:r>
              <a:rPr lang="nb-NO" dirty="0" smtClean="0"/>
              <a:t> </a:t>
            </a:r>
            <a:r>
              <a:rPr lang="nb-NO" dirty="0" err="1" smtClean="0"/>
              <a:t>behaviour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15420" y="2204864"/>
            <a:ext cx="7772400" cy="4495800"/>
          </a:xfrm>
        </p:spPr>
        <p:txBody>
          <a:bodyPr/>
          <a:lstStyle/>
          <a:p>
            <a:pPr marL="0" indent="0">
              <a:buNone/>
            </a:pPr>
            <a:endParaRPr lang="nb-NO" dirty="0" smtClean="0"/>
          </a:p>
          <a:p>
            <a:r>
              <a:rPr lang="nb-NO" dirty="0" err="1" smtClean="0"/>
              <a:t>Attitude</a:t>
            </a:r>
            <a:r>
              <a:rPr lang="nb-NO" dirty="0" smtClean="0"/>
              <a:t> </a:t>
            </a:r>
            <a:r>
              <a:rPr lang="nb-NO" dirty="0" err="1" smtClean="0"/>
              <a:t>towards</a:t>
            </a:r>
            <a:r>
              <a:rPr lang="nb-NO" dirty="0" smtClean="0"/>
              <a:t> </a:t>
            </a:r>
            <a:r>
              <a:rPr lang="nb-NO" dirty="0" err="1" smtClean="0"/>
              <a:t>corruption</a:t>
            </a:r>
            <a:r>
              <a:rPr lang="nb-NO" dirty="0" smtClean="0"/>
              <a:t>:</a:t>
            </a:r>
          </a:p>
          <a:p>
            <a:pPr lvl="1"/>
            <a:r>
              <a:rPr lang="nb-NO" dirty="0" smtClean="0"/>
              <a:t>Survey </a:t>
            </a:r>
            <a:r>
              <a:rPr lang="nb-NO" dirty="0" err="1" smtClean="0"/>
              <a:t>responses</a:t>
            </a:r>
            <a:r>
              <a:rPr lang="nb-NO" dirty="0" smtClean="0"/>
              <a:t> </a:t>
            </a:r>
            <a:r>
              <a:rPr lang="nb-NO" dirty="0" err="1" smtClean="0"/>
              <a:t>suggest</a:t>
            </a:r>
            <a:r>
              <a:rPr lang="nb-NO" dirty="0" smtClean="0"/>
              <a:t> a </a:t>
            </a:r>
            <a:r>
              <a:rPr lang="nb-NO" dirty="0" err="1" smtClean="0"/>
              <a:t>lower</a:t>
            </a:r>
            <a:r>
              <a:rPr lang="nb-NO" dirty="0" smtClean="0"/>
              <a:t> </a:t>
            </a:r>
            <a:r>
              <a:rPr lang="nb-NO" dirty="0" err="1" smtClean="0"/>
              <a:t>tolerance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women</a:t>
            </a:r>
            <a:r>
              <a:rPr lang="nb-NO" dirty="0" smtClean="0"/>
              <a:t> </a:t>
            </a:r>
            <a:r>
              <a:rPr lang="nb-NO" dirty="0" err="1" smtClean="0"/>
              <a:t>towards</a:t>
            </a:r>
            <a:r>
              <a:rPr lang="nb-NO" dirty="0" smtClean="0"/>
              <a:t> </a:t>
            </a:r>
            <a:r>
              <a:rPr lang="nb-NO" dirty="0" err="1" smtClean="0"/>
              <a:t>corrupt</a:t>
            </a:r>
            <a:r>
              <a:rPr lang="nb-NO" dirty="0" smtClean="0"/>
              <a:t> </a:t>
            </a:r>
            <a:r>
              <a:rPr lang="nb-NO" dirty="0" err="1" smtClean="0"/>
              <a:t>behaviours</a:t>
            </a:r>
            <a:endParaRPr lang="nb-NO" dirty="0" smtClean="0"/>
          </a:p>
          <a:p>
            <a:pPr lvl="1"/>
            <a:r>
              <a:rPr lang="nb-NO" dirty="0" err="1" smtClean="0"/>
              <a:t>However</a:t>
            </a:r>
            <a:r>
              <a:rPr lang="nb-NO" dirty="0" smtClean="0"/>
              <a:t> it </a:t>
            </a:r>
            <a:r>
              <a:rPr lang="nb-NO" dirty="0" err="1" smtClean="0"/>
              <a:t>seems</a:t>
            </a:r>
            <a:r>
              <a:rPr lang="nb-NO" dirty="0" smtClean="0"/>
              <a:t> </a:t>
            </a:r>
            <a:r>
              <a:rPr lang="nb-NO" dirty="0" err="1" smtClean="0"/>
              <a:t>that</a:t>
            </a:r>
            <a:r>
              <a:rPr lang="nb-NO" dirty="0" smtClean="0"/>
              <a:t> </a:t>
            </a:r>
            <a:r>
              <a:rPr lang="nb-NO" dirty="0" err="1" smtClean="0"/>
              <a:t>this</a:t>
            </a:r>
            <a:r>
              <a:rPr lang="nb-NO" dirty="0" smtClean="0"/>
              <a:t> is true </a:t>
            </a:r>
            <a:r>
              <a:rPr lang="nb-NO" dirty="0" err="1" smtClean="0"/>
              <a:t>only</a:t>
            </a:r>
            <a:r>
              <a:rPr lang="nb-NO" dirty="0" smtClean="0"/>
              <a:t> in </a:t>
            </a:r>
            <a:r>
              <a:rPr lang="nb-NO" dirty="0" err="1" smtClean="0"/>
              <a:t>democracies</a:t>
            </a:r>
            <a:r>
              <a:rPr lang="nb-NO" dirty="0" smtClean="0"/>
              <a:t>, </a:t>
            </a:r>
            <a:r>
              <a:rPr lang="nb-NO" dirty="0" err="1" smtClean="0"/>
              <a:t>but</a:t>
            </a:r>
            <a:r>
              <a:rPr lang="nb-NO" dirty="0" smtClean="0"/>
              <a:t> not in </a:t>
            </a:r>
            <a:r>
              <a:rPr lang="nb-NO" dirty="0" err="1" smtClean="0"/>
              <a:t>autocracies</a:t>
            </a:r>
            <a:r>
              <a:rPr lang="nb-NO" dirty="0" smtClean="0"/>
              <a:t> and </a:t>
            </a:r>
            <a:r>
              <a:rPr lang="nb-NO" dirty="0" err="1" smtClean="0"/>
              <a:t>environments</a:t>
            </a:r>
            <a:r>
              <a:rPr lang="nb-NO" dirty="0" smtClean="0"/>
              <a:t> </a:t>
            </a:r>
            <a:r>
              <a:rPr lang="nb-NO" dirty="0" err="1" smtClean="0"/>
              <a:t>where</a:t>
            </a:r>
            <a:r>
              <a:rPr lang="nb-NO" dirty="0" smtClean="0"/>
              <a:t> </a:t>
            </a:r>
            <a:r>
              <a:rPr lang="nb-NO" dirty="0" err="1" smtClean="0"/>
              <a:t>corruption</a:t>
            </a:r>
            <a:r>
              <a:rPr lang="nb-NO" dirty="0" smtClean="0"/>
              <a:t> is </a:t>
            </a:r>
            <a:r>
              <a:rPr lang="nb-NO" dirty="0" err="1" smtClean="0"/>
              <a:t>endemic</a:t>
            </a:r>
            <a:r>
              <a:rPr lang="nb-NO" dirty="0" smtClean="0"/>
              <a:t> and </a:t>
            </a:r>
            <a:r>
              <a:rPr lang="nb-NO" dirty="0" err="1" smtClean="0"/>
              <a:t>widely</a:t>
            </a:r>
            <a:r>
              <a:rPr lang="nb-NO" dirty="0" smtClean="0"/>
              <a:t> </a:t>
            </a:r>
            <a:r>
              <a:rPr lang="nb-NO" dirty="0" err="1" smtClean="0"/>
              <a:t>tolerated</a:t>
            </a:r>
            <a:endParaRPr lang="nb-NO" dirty="0" smtClean="0"/>
          </a:p>
          <a:p>
            <a:pPr lvl="1"/>
            <a:endParaRPr lang="nb-NO" dirty="0"/>
          </a:p>
          <a:p>
            <a:pPr marL="476250" lvl="1" indent="0" algn="r">
              <a:buNone/>
            </a:pPr>
            <a:r>
              <a:rPr lang="nb-NO" sz="1400" dirty="0"/>
              <a:t>(</a:t>
            </a:r>
            <a:r>
              <a:rPr lang="nb-NO" sz="1400" dirty="0" smtClean="0"/>
              <a:t>Source:U4 </a:t>
            </a:r>
            <a:r>
              <a:rPr lang="nb-NO" sz="1400" dirty="0" err="1" smtClean="0"/>
              <a:t>Brief</a:t>
            </a:r>
            <a:r>
              <a:rPr lang="nb-NO" sz="1400" dirty="0" smtClean="0"/>
              <a:t> 2015 no. 7)</a:t>
            </a:r>
            <a:endParaRPr lang="nb-NO" sz="1400" dirty="0"/>
          </a:p>
          <a:p>
            <a:pPr lvl="1"/>
            <a:endParaRPr lang="nb-NO" dirty="0"/>
          </a:p>
          <a:p>
            <a:pPr marL="476250" lvl="1" indent="0">
              <a:buNone/>
            </a:pPr>
            <a:endParaRPr lang="nb-NO" dirty="0"/>
          </a:p>
          <a:p>
            <a:pPr marL="476250" lvl="1" indent="0">
              <a:buNone/>
            </a:pPr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2966367841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Survey </a:t>
            </a:r>
            <a:r>
              <a:rPr lang="nb-NO" dirty="0" err="1" smtClean="0"/>
              <a:t>summary</a:t>
            </a:r>
            <a:r>
              <a:rPr lang="nb-NO" dirty="0" smtClean="0"/>
              <a:t> </a:t>
            </a:r>
            <a:r>
              <a:rPr lang="nb-NO" dirty="0" err="1" smtClean="0"/>
              <a:t>cont</a:t>
            </a:r>
            <a:r>
              <a:rPr lang="nb-NO" dirty="0" smtClean="0"/>
              <a:t>…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 err="1" smtClean="0"/>
              <a:t>Accepting</a:t>
            </a:r>
            <a:r>
              <a:rPr lang="nb-NO" dirty="0" smtClean="0"/>
              <a:t> </a:t>
            </a:r>
            <a:r>
              <a:rPr lang="nb-NO" dirty="0" err="1" smtClean="0"/>
              <a:t>bribes</a:t>
            </a:r>
            <a:endParaRPr lang="nb-NO" dirty="0" smtClean="0"/>
          </a:p>
          <a:p>
            <a:pPr lvl="1"/>
            <a:r>
              <a:rPr lang="nb-NO" dirty="0" smtClean="0"/>
              <a:t>With </a:t>
            </a:r>
            <a:r>
              <a:rPr lang="nb-NO" dirty="0" err="1" smtClean="0"/>
              <a:t>some</a:t>
            </a:r>
            <a:r>
              <a:rPr lang="nb-NO" dirty="0" smtClean="0"/>
              <a:t> </a:t>
            </a:r>
            <a:r>
              <a:rPr lang="nb-NO" dirty="0" err="1" smtClean="0"/>
              <a:t>exceptions</a:t>
            </a:r>
            <a:r>
              <a:rPr lang="nb-NO" dirty="0" smtClean="0"/>
              <a:t> </a:t>
            </a:r>
            <a:r>
              <a:rPr lang="nb-NO" dirty="0" err="1" smtClean="0"/>
              <a:t>that</a:t>
            </a:r>
            <a:r>
              <a:rPr lang="nb-NO" dirty="0" smtClean="0"/>
              <a:t> </a:t>
            </a:r>
            <a:r>
              <a:rPr lang="nb-NO" dirty="0" err="1" smtClean="0"/>
              <a:t>seem</a:t>
            </a:r>
            <a:r>
              <a:rPr lang="nb-NO" dirty="0" smtClean="0"/>
              <a:t> to </a:t>
            </a:r>
            <a:r>
              <a:rPr lang="nb-NO" dirty="0" err="1" smtClean="0"/>
              <a:t>respond</a:t>
            </a:r>
            <a:r>
              <a:rPr lang="nb-NO" dirty="0" smtClean="0"/>
              <a:t> to </a:t>
            </a:r>
            <a:r>
              <a:rPr lang="nb-NO" dirty="0" err="1" smtClean="0"/>
              <a:t>contextual</a:t>
            </a:r>
            <a:r>
              <a:rPr lang="nb-NO" dirty="0" smtClean="0"/>
              <a:t> </a:t>
            </a:r>
            <a:r>
              <a:rPr lang="nb-NO" dirty="0" err="1" smtClean="0"/>
              <a:t>factors</a:t>
            </a:r>
            <a:r>
              <a:rPr lang="nb-NO" dirty="0" smtClean="0"/>
              <a:t>, </a:t>
            </a:r>
            <a:r>
              <a:rPr lang="nb-NO" dirty="0" err="1" smtClean="0"/>
              <a:t>there</a:t>
            </a:r>
            <a:r>
              <a:rPr lang="nb-NO" dirty="0" smtClean="0"/>
              <a:t> is </a:t>
            </a:r>
            <a:r>
              <a:rPr lang="nb-NO" dirty="0" err="1" smtClean="0"/>
              <a:t>no</a:t>
            </a:r>
            <a:r>
              <a:rPr lang="nb-NO" dirty="0" smtClean="0"/>
              <a:t> </a:t>
            </a:r>
            <a:r>
              <a:rPr lang="nb-NO" dirty="0" err="1" smtClean="0"/>
              <a:t>significant</a:t>
            </a:r>
            <a:r>
              <a:rPr lang="nb-NO" dirty="0" smtClean="0"/>
              <a:t> </a:t>
            </a:r>
            <a:r>
              <a:rPr lang="nb-NO" dirty="0" err="1" smtClean="0"/>
              <a:t>difference</a:t>
            </a:r>
            <a:r>
              <a:rPr lang="nb-NO" dirty="0" smtClean="0"/>
              <a:t> </a:t>
            </a:r>
            <a:r>
              <a:rPr lang="nb-NO" dirty="0" err="1" smtClean="0"/>
              <a:t>between</a:t>
            </a:r>
            <a:r>
              <a:rPr lang="nb-NO" dirty="0" smtClean="0"/>
              <a:t> men and </a:t>
            </a:r>
            <a:r>
              <a:rPr lang="nb-NO" dirty="0" err="1" smtClean="0"/>
              <a:t>women</a:t>
            </a:r>
            <a:r>
              <a:rPr lang="nb-NO" dirty="0" smtClean="0"/>
              <a:t>.</a:t>
            </a:r>
          </a:p>
          <a:p>
            <a:pPr lvl="1"/>
            <a:r>
              <a:rPr lang="nb-NO" dirty="0" err="1" smtClean="0"/>
              <a:t>Women</a:t>
            </a:r>
            <a:r>
              <a:rPr lang="nb-NO" dirty="0" smtClean="0"/>
              <a:t> </a:t>
            </a:r>
            <a:r>
              <a:rPr lang="nb-NO" dirty="0" err="1" smtClean="0"/>
              <a:t>behave</a:t>
            </a:r>
            <a:r>
              <a:rPr lang="nb-NO" dirty="0" smtClean="0"/>
              <a:t> more </a:t>
            </a:r>
            <a:r>
              <a:rPr lang="nb-NO" dirty="0" err="1" smtClean="0"/>
              <a:t>opportunistically</a:t>
            </a:r>
            <a:r>
              <a:rPr lang="nb-NO" dirty="0" smtClean="0"/>
              <a:t>: </a:t>
            </a:r>
            <a:r>
              <a:rPr lang="nb-NO" dirty="0" err="1" smtClean="0"/>
              <a:t>they</a:t>
            </a:r>
            <a:r>
              <a:rPr lang="nb-NO" dirty="0" smtClean="0"/>
              <a:t> </a:t>
            </a:r>
            <a:r>
              <a:rPr lang="nb-NO" dirty="0" err="1" smtClean="0"/>
              <a:t>may</a:t>
            </a:r>
            <a:r>
              <a:rPr lang="nb-NO" dirty="0" smtClean="0"/>
              <a:t> </a:t>
            </a:r>
            <a:r>
              <a:rPr lang="nb-NO" dirty="0" err="1" smtClean="0"/>
              <a:t>accept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bribe</a:t>
            </a:r>
            <a:r>
              <a:rPr lang="nb-NO" dirty="0" smtClean="0"/>
              <a:t>, </a:t>
            </a:r>
            <a:r>
              <a:rPr lang="nb-NO" dirty="0" err="1" smtClean="0"/>
              <a:t>but</a:t>
            </a:r>
            <a:r>
              <a:rPr lang="nb-NO" dirty="0" smtClean="0"/>
              <a:t> </a:t>
            </a:r>
            <a:r>
              <a:rPr lang="nb-NO" dirty="0" err="1" smtClean="0"/>
              <a:t>don’t</a:t>
            </a:r>
            <a:r>
              <a:rPr lang="nb-NO" dirty="0" smtClean="0"/>
              <a:t> </a:t>
            </a:r>
            <a:r>
              <a:rPr lang="nb-NO" dirty="0" err="1" smtClean="0"/>
              <a:t>reciprocate</a:t>
            </a:r>
            <a:r>
              <a:rPr lang="nb-NO" dirty="0" smtClean="0"/>
              <a:t> </a:t>
            </a:r>
            <a:r>
              <a:rPr lang="nb-NO" dirty="0" err="1" smtClean="0"/>
              <a:t>with</a:t>
            </a:r>
            <a:r>
              <a:rPr lang="nb-NO" dirty="0" smtClean="0"/>
              <a:t> a </a:t>
            </a:r>
            <a:r>
              <a:rPr lang="nb-NO" dirty="0" err="1" smtClean="0"/>
              <a:t>corrupt</a:t>
            </a:r>
            <a:r>
              <a:rPr lang="nb-NO" dirty="0" smtClean="0"/>
              <a:t> </a:t>
            </a:r>
            <a:r>
              <a:rPr lang="nb-NO" dirty="0" err="1" smtClean="0"/>
              <a:t>favour</a:t>
            </a:r>
            <a:endParaRPr lang="nb-NO" dirty="0" smtClean="0"/>
          </a:p>
          <a:p>
            <a:pPr lvl="1"/>
            <a:r>
              <a:rPr lang="nb-NO" dirty="0" err="1" smtClean="0"/>
              <a:t>Women</a:t>
            </a:r>
            <a:r>
              <a:rPr lang="nb-NO" dirty="0" smtClean="0"/>
              <a:t> </a:t>
            </a:r>
            <a:r>
              <a:rPr lang="nb-NO" dirty="0" err="1" smtClean="0"/>
              <a:t>are</a:t>
            </a:r>
            <a:r>
              <a:rPr lang="nb-NO" dirty="0" smtClean="0"/>
              <a:t> less </a:t>
            </a:r>
            <a:r>
              <a:rPr lang="nb-NO" dirty="0" err="1" smtClean="0"/>
              <a:t>likely</a:t>
            </a:r>
            <a:r>
              <a:rPr lang="nb-NO" dirty="0" smtClean="0"/>
              <a:t> to </a:t>
            </a:r>
            <a:r>
              <a:rPr lang="nb-NO" dirty="0" err="1" smtClean="0"/>
              <a:t>accept</a:t>
            </a:r>
            <a:r>
              <a:rPr lang="nb-NO" dirty="0" smtClean="0"/>
              <a:t> </a:t>
            </a:r>
            <a:r>
              <a:rPr lang="nb-NO" dirty="0" err="1" smtClean="0"/>
              <a:t>bribes</a:t>
            </a:r>
            <a:r>
              <a:rPr lang="nb-NO" dirty="0" smtClean="0"/>
              <a:t> </a:t>
            </a:r>
            <a:r>
              <a:rPr lang="nb-NO" dirty="0" err="1" smtClean="0"/>
              <a:t>than</a:t>
            </a:r>
            <a:r>
              <a:rPr lang="nb-NO" dirty="0" smtClean="0"/>
              <a:t> men </a:t>
            </a:r>
            <a:r>
              <a:rPr lang="nb-NO" dirty="0" err="1" smtClean="0"/>
              <a:t>when</a:t>
            </a:r>
            <a:r>
              <a:rPr lang="nb-NO" dirty="0" smtClean="0"/>
              <a:t> </a:t>
            </a:r>
            <a:r>
              <a:rPr lang="nb-NO" dirty="0" err="1" smtClean="0"/>
              <a:t>there</a:t>
            </a:r>
            <a:r>
              <a:rPr lang="nb-NO" dirty="0" smtClean="0"/>
              <a:t> is a </a:t>
            </a:r>
            <a:r>
              <a:rPr lang="nb-NO" dirty="0" err="1" smtClean="0"/>
              <a:t>preceived</a:t>
            </a:r>
            <a:r>
              <a:rPr lang="nb-NO" dirty="0" smtClean="0"/>
              <a:t> risk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sanctions</a:t>
            </a:r>
            <a:endParaRPr lang="nb-NO" dirty="0" smtClean="0"/>
          </a:p>
          <a:p>
            <a:pPr marL="0" indent="0">
              <a:buNone/>
            </a:pPr>
            <a:r>
              <a:rPr lang="nb-NO" dirty="0" smtClean="0"/>
              <a:t>	</a:t>
            </a:r>
          </a:p>
          <a:p>
            <a:pPr marL="0" lvl="1" indent="0" algn="r">
              <a:buClr>
                <a:schemeClr val="tx1"/>
              </a:buClr>
              <a:buNone/>
            </a:pPr>
            <a:r>
              <a:rPr lang="nb-NO" sz="1400" dirty="0"/>
              <a:t>(Source:U4 </a:t>
            </a:r>
            <a:r>
              <a:rPr lang="nb-NO" sz="1400" dirty="0" err="1"/>
              <a:t>Brief</a:t>
            </a:r>
            <a:r>
              <a:rPr lang="nb-NO" sz="1400" dirty="0"/>
              <a:t> 2015 no. 7)</a:t>
            </a: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8530538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Survey </a:t>
            </a:r>
            <a:r>
              <a:rPr lang="nb-NO" dirty="0" err="1" smtClean="0"/>
              <a:t>summary</a:t>
            </a:r>
            <a:r>
              <a:rPr lang="nb-NO" dirty="0" smtClean="0"/>
              <a:t> </a:t>
            </a:r>
            <a:r>
              <a:rPr lang="nb-NO" dirty="0" err="1" smtClean="0"/>
              <a:t>cont</a:t>
            </a:r>
            <a:r>
              <a:rPr lang="nb-NO" dirty="0" smtClean="0"/>
              <a:t>…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 err="1" smtClean="0"/>
              <a:t>Offering</a:t>
            </a:r>
            <a:r>
              <a:rPr lang="nb-NO" dirty="0" smtClean="0"/>
              <a:t> </a:t>
            </a:r>
            <a:r>
              <a:rPr lang="nb-NO" dirty="0" err="1" smtClean="0"/>
              <a:t>bribes</a:t>
            </a:r>
            <a:endParaRPr lang="nb-NO" dirty="0" smtClean="0"/>
          </a:p>
          <a:p>
            <a:pPr marL="0" indent="0">
              <a:buNone/>
            </a:pPr>
            <a:endParaRPr lang="nb-NO" dirty="0"/>
          </a:p>
          <a:p>
            <a:pPr lvl="1"/>
            <a:r>
              <a:rPr lang="nb-NO" dirty="0" smtClean="0"/>
              <a:t>Men </a:t>
            </a:r>
            <a:r>
              <a:rPr lang="nb-NO" dirty="0" err="1" smtClean="0"/>
              <a:t>are</a:t>
            </a:r>
            <a:r>
              <a:rPr lang="nb-NO" dirty="0" smtClean="0"/>
              <a:t> more </a:t>
            </a:r>
            <a:r>
              <a:rPr lang="nb-NO" dirty="0" err="1" smtClean="0"/>
              <a:t>likely</a:t>
            </a:r>
            <a:r>
              <a:rPr lang="nb-NO" dirty="0" smtClean="0"/>
              <a:t> to offer </a:t>
            </a:r>
            <a:r>
              <a:rPr lang="nb-NO" dirty="0" err="1" smtClean="0"/>
              <a:t>bribes</a:t>
            </a:r>
            <a:endParaRPr lang="nb-NO" dirty="0" smtClean="0"/>
          </a:p>
          <a:p>
            <a:pPr lvl="1"/>
            <a:r>
              <a:rPr lang="nb-NO" dirty="0" smtClean="0"/>
              <a:t>The </a:t>
            </a:r>
            <a:r>
              <a:rPr lang="nb-NO" dirty="0" err="1" smtClean="0"/>
              <a:t>value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bribes</a:t>
            </a:r>
            <a:r>
              <a:rPr lang="nb-NO" dirty="0" smtClean="0"/>
              <a:t> </a:t>
            </a:r>
            <a:r>
              <a:rPr lang="nb-NO" dirty="0" err="1" smtClean="0"/>
              <a:t>offered</a:t>
            </a:r>
            <a:r>
              <a:rPr lang="nb-NO" dirty="0" smtClean="0"/>
              <a:t> by men </a:t>
            </a:r>
            <a:r>
              <a:rPr lang="nb-NO" dirty="0" err="1" smtClean="0"/>
              <a:t>tends</a:t>
            </a:r>
            <a:r>
              <a:rPr lang="nb-NO" dirty="0" smtClean="0"/>
              <a:t> to be </a:t>
            </a:r>
            <a:r>
              <a:rPr lang="nb-NO" dirty="0" err="1" smtClean="0"/>
              <a:t>highter</a:t>
            </a:r>
            <a:endParaRPr lang="nb-NO" dirty="0" smtClean="0"/>
          </a:p>
          <a:p>
            <a:pPr lvl="1"/>
            <a:r>
              <a:rPr lang="nb-NO" dirty="0" err="1" smtClean="0"/>
              <a:t>Both</a:t>
            </a:r>
            <a:r>
              <a:rPr lang="nb-NO" dirty="0" smtClean="0"/>
              <a:t> men and </a:t>
            </a:r>
            <a:r>
              <a:rPr lang="nb-NO" dirty="0" err="1" smtClean="0"/>
              <a:t>women</a:t>
            </a:r>
            <a:r>
              <a:rPr lang="nb-NO" dirty="0" smtClean="0"/>
              <a:t> offer </a:t>
            </a:r>
            <a:r>
              <a:rPr lang="nb-NO" dirty="0" err="1" smtClean="0"/>
              <a:t>highter</a:t>
            </a:r>
            <a:r>
              <a:rPr lang="nb-NO" dirty="0" smtClean="0"/>
              <a:t> </a:t>
            </a:r>
            <a:r>
              <a:rPr lang="nb-NO" dirty="0" err="1" smtClean="0"/>
              <a:t>bribes</a:t>
            </a:r>
            <a:r>
              <a:rPr lang="nb-NO" dirty="0" smtClean="0"/>
              <a:t> to men </a:t>
            </a:r>
            <a:r>
              <a:rPr lang="nb-NO" dirty="0" err="1" smtClean="0"/>
              <a:t>than</a:t>
            </a:r>
            <a:r>
              <a:rPr lang="nb-NO" dirty="0" smtClean="0"/>
              <a:t> to </a:t>
            </a:r>
            <a:r>
              <a:rPr lang="nb-NO" dirty="0" err="1" smtClean="0"/>
              <a:t>women</a:t>
            </a:r>
            <a:endParaRPr lang="nb-NO" dirty="0" smtClean="0"/>
          </a:p>
          <a:p>
            <a:pPr lvl="1"/>
            <a:endParaRPr lang="nb-NO" dirty="0"/>
          </a:p>
          <a:p>
            <a:pPr marL="3657600" lvl="8" indent="0">
              <a:buNone/>
            </a:pPr>
            <a:r>
              <a:rPr lang="nb-NO" dirty="0" smtClean="0"/>
              <a:t>	</a:t>
            </a:r>
            <a:r>
              <a:rPr lang="nb-NO" sz="1400" dirty="0" smtClean="0">
                <a:latin typeface="+mj-lt"/>
              </a:rPr>
              <a:t>(</a:t>
            </a:r>
            <a:r>
              <a:rPr lang="nb-NO" sz="1400" dirty="0">
                <a:latin typeface="+mj-lt"/>
              </a:rPr>
              <a:t>Source:U4 </a:t>
            </a:r>
            <a:r>
              <a:rPr lang="nb-NO" sz="1400" dirty="0" err="1">
                <a:latin typeface="+mj-lt"/>
              </a:rPr>
              <a:t>Brief</a:t>
            </a:r>
            <a:r>
              <a:rPr lang="nb-NO" sz="1400" dirty="0">
                <a:latin typeface="+mj-lt"/>
              </a:rPr>
              <a:t> 2015 no. 7)</a:t>
            </a:r>
          </a:p>
          <a:p>
            <a:pPr lvl="8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41027073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The </a:t>
            </a:r>
            <a:r>
              <a:rPr lang="nb-NO" dirty="0" err="1" smtClean="0"/>
              <a:t>impact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corruption</a:t>
            </a:r>
            <a:r>
              <a:rPr lang="nb-NO" dirty="0" smtClean="0"/>
              <a:t> </a:t>
            </a:r>
            <a:r>
              <a:rPr lang="nb-NO" dirty="0" err="1" smtClean="0"/>
              <a:t>on</a:t>
            </a:r>
            <a:r>
              <a:rPr lang="nb-NO" dirty="0" smtClean="0"/>
              <a:t> </a:t>
            </a:r>
            <a:r>
              <a:rPr lang="nb-NO" dirty="0" err="1" smtClean="0"/>
              <a:t>women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762000" y="1916832"/>
            <a:ext cx="7772400" cy="4495800"/>
          </a:xfrm>
        </p:spPr>
        <p:txBody>
          <a:bodyPr/>
          <a:lstStyle/>
          <a:p>
            <a:r>
              <a:rPr lang="nb-NO" dirty="0" err="1" smtClean="0"/>
              <a:t>Gender</a:t>
            </a:r>
            <a:r>
              <a:rPr lang="nb-NO" dirty="0" smtClean="0"/>
              <a:t> </a:t>
            </a:r>
            <a:r>
              <a:rPr lang="nb-NO" dirty="0" err="1" smtClean="0"/>
              <a:t>specific</a:t>
            </a:r>
            <a:r>
              <a:rPr lang="nb-NO" dirty="0" smtClean="0"/>
              <a:t> </a:t>
            </a:r>
            <a:r>
              <a:rPr lang="nb-NO" dirty="0" err="1" smtClean="0"/>
              <a:t>corruption</a:t>
            </a:r>
            <a:endParaRPr lang="nb-NO" dirty="0" smtClean="0"/>
          </a:p>
          <a:p>
            <a:r>
              <a:rPr lang="nb-NO" dirty="0" smtClean="0"/>
              <a:t>Household </a:t>
            </a:r>
            <a:r>
              <a:rPr lang="nb-NO" dirty="0" err="1" smtClean="0"/>
              <a:t>resources</a:t>
            </a:r>
            <a:endParaRPr lang="nb-NO" dirty="0" smtClean="0"/>
          </a:p>
          <a:p>
            <a:r>
              <a:rPr lang="nb-NO" dirty="0" smtClean="0"/>
              <a:t>Public services</a:t>
            </a:r>
          </a:p>
          <a:p>
            <a:r>
              <a:rPr lang="nb-NO" dirty="0" smtClean="0"/>
              <a:t>Public </a:t>
            </a:r>
            <a:r>
              <a:rPr lang="nb-NO" dirty="0" err="1" smtClean="0"/>
              <a:t>life</a:t>
            </a:r>
            <a:r>
              <a:rPr lang="nb-NO" dirty="0" smtClean="0"/>
              <a:t> and </a:t>
            </a:r>
            <a:r>
              <a:rPr lang="nb-NO" dirty="0" err="1" smtClean="0"/>
              <a:t>decision-making</a:t>
            </a:r>
            <a:endParaRPr lang="nb-NO" dirty="0" smtClean="0"/>
          </a:p>
          <a:p>
            <a:r>
              <a:rPr lang="nb-NO" dirty="0" err="1" smtClean="0"/>
              <a:t>Womens</a:t>
            </a:r>
            <a:r>
              <a:rPr lang="nb-NO" dirty="0" smtClean="0"/>
              <a:t> </a:t>
            </a:r>
            <a:r>
              <a:rPr lang="nb-NO" dirty="0" err="1" smtClean="0"/>
              <a:t>rights</a:t>
            </a:r>
            <a:endParaRPr lang="nb-NO" dirty="0" smtClean="0"/>
          </a:p>
          <a:p>
            <a:r>
              <a:rPr lang="nb-NO" dirty="0" smtClean="0"/>
              <a:t>Reporting and </a:t>
            </a:r>
            <a:r>
              <a:rPr lang="nb-NO" dirty="0" err="1" smtClean="0"/>
              <a:t>redress</a:t>
            </a:r>
            <a:r>
              <a:rPr lang="nb-NO" dirty="0" smtClean="0"/>
              <a:t> </a:t>
            </a:r>
            <a:r>
              <a:rPr lang="nb-NO" dirty="0" err="1" smtClean="0"/>
              <a:t>mechanisms</a:t>
            </a:r>
            <a:endParaRPr lang="nb-NO" dirty="0" smtClean="0"/>
          </a:p>
          <a:p>
            <a:pPr marL="0" indent="0" algn="r">
              <a:buNone/>
            </a:pPr>
            <a:r>
              <a:rPr lang="nb-NO" sz="1400" dirty="0"/>
              <a:t>(Source: TI Policy </a:t>
            </a:r>
            <a:r>
              <a:rPr lang="nb-NO" sz="1400" dirty="0" err="1"/>
              <a:t>Brief</a:t>
            </a:r>
            <a:r>
              <a:rPr lang="nb-NO" sz="1400" dirty="0"/>
              <a:t> 01/2014)</a:t>
            </a:r>
          </a:p>
          <a:p>
            <a:pPr algn="r"/>
            <a:endParaRPr lang="nb-NO" sz="1400" dirty="0"/>
          </a:p>
        </p:txBody>
      </p:sp>
    </p:spTree>
    <p:extLst>
      <p:ext uri="{BB962C8B-B14F-4D97-AF65-F5344CB8AC3E}">
        <p14:creationId xmlns:p14="http://schemas.microsoft.com/office/powerpoint/2010/main" val="3297799671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Policy </a:t>
            </a:r>
            <a:r>
              <a:rPr lang="nb-NO" dirty="0" err="1" smtClean="0"/>
              <a:t>recommendations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 smtClean="0"/>
              <a:t>Address</a:t>
            </a:r>
            <a:r>
              <a:rPr lang="nb-NO" dirty="0" smtClean="0"/>
              <a:t> forms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corruption</a:t>
            </a:r>
            <a:r>
              <a:rPr lang="nb-NO" dirty="0" smtClean="0"/>
              <a:t> </a:t>
            </a:r>
            <a:r>
              <a:rPr lang="nb-NO" dirty="0" err="1" smtClean="0"/>
              <a:t>that</a:t>
            </a:r>
            <a:r>
              <a:rPr lang="nb-NO" dirty="0" smtClean="0"/>
              <a:t> </a:t>
            </a:r>
            <a:r>
              <a:rPr lang="nb-NO" dirty="0" err="1" smtClean="0"/>
              <a:t>affect</a:t>
            </a:r>
            <a:r>
              <a:rPr lang="nb-NO" dirty="0" smtClean="0"/>
              <a:t> </a:t>
            </a:r>
            <a:r>
              <a:rPr lang="nb-NO" dirty="0" err="1" smtClean="0"/>
              <a:t>women</a:t>
            </a:r>
            <a:r>
              <a:rPr lang="nb-NO" dirty="0" smtClean="0"/>
              <a:t> most</a:t>
            </a:r>
          </a:p>
          <a:p>
            <a:r>
              <a:rPr lang="nb-NO" dirty="0" err="1" smtClean="0"/>
              <a:t>Involve</a:t>
            </a:r>
            <a:r>
              <a:rPr lang="nb-NO" dirty="0" smtClean="0"/>
              <a:t> </a:t>
            </a:r>
            <a:r>
              <a:rPr lang="nb-NO" dirty="0" err="1" smtClean="0"/>
              <a:t>women</a:t>
            </a:r>
            <a:r>
              <a:rPr lang="nb-NO" dirty="0" smtClean="0"/>
              <a:t> in anti-</a:t>
            </a:r>
            <a:r>
              <a:rPr lang="nb-NO" dirty="0" err="1" smtClean="0"/>
              <a:t>corruption</a:t>
            </a:r>
            <a:r>
              <a:rPr lang="nb-NO" dirty="0" smtClean="0"/>
              <a:t> </a:t>
            </a:r>
            <a:r>
              <a:rPr lang="nb-NO" dirty="0" err="1" smtClean="0"/>
              <a:t>strategies</a:t>
            </a:r>
            <a:endParaRPr lang="nb-NO" dirty="0" smtClean="0"/>
          </a:p>
          <a:p>
            <a:r>
              <a:rPr lang="nb-NO" dirty="0" smtClean="0"/>
              <a:t>Train and support </a:t>
            </a:r>
            <a:r>
              <a:rPr lang="nb-NO" dirty="0" err="1" smtClean="0"/>
              <a:t>women</a:t>
            </a:r>
            <a:r>
              <a:rPr lang="nb-NO" dirty="0" smtClean="0"/>
              <a:t> as leaders in </a:t>
            </a:r>
            <a:r>
              <a:rPr lang="nb-NO" dirty="0" err="1" smtClean="0"/>
              <a:t>their</a:t>
            </a:r>
            <a:r>
              <a:rPr lang="nb-NO" dirty="0" smtClean="0"/>
              <a:t> </a:t>
            </a:r>
            <a:r>
              <a:rPr lang="nb-NO" dirty="0" err="1" smtClean="0"/>
              <a:t>countries</a:t>
            </a:r>
            <a:r>
              <a:rPr lang="nb-NO" dirty="0" smtClean="0"/>
              <a:t> and regions</a:t>
            </a:r>
          </a:p>
          <a:p>
            <a:r>
              <a:rPr lang="nb-NO" dirty="0" smtClean="0"/>
              <a:t>Ensure </a:t>
            </a:r>
            <a:r>
              <a:rPr lang="nb-NO" dirty="0" err="1" smtClean="0"/>
              <a:t>women</a:t>
            </a:r>
            <a:r>
              <a:rPr lang="nb-NO" dirty="0" smtClean="0"/>
              <a:t> </a:t>
            </a:r>
            <a:r>
              <a:rPr lang="nb-NO" dirty="0" err="1" smtClean="0"/>
              <a:t>actively</a:t>
            </a:r>
            <a:r>
              <a:rPr lang="nb-NO" dirty="0" smtClean="0"/>
              <a:t> </a:t>
            </a:r>
            <a:r>
              <a:rPr lang="nb-NO" dirty="0" err="1" smtClean="0"/>
              <a:t>participate</a:t>
            </a:r>
            <a:r>
              <a:rPr lang="nb-NO" dirty="0" smtClean="0"/>
              <a:t> in </a:t>
            </a:r>
            <a:r>
              <a:rPr lang="nb-NO" dirty="0" err="1" smtClean="0"/>
              <a:t>public</a:t>
            </a:r>
            <a:r>
              <a:rPr lang="nb-NO" dirty="0" smtClean="0"/>
              <a:t> </a:t>
            </a:r>
            <a:r>
              <a:rPr lang="nb-NO" dirty="0" err="1" smtClean="0"/>
              <a:t>life</a:t>
            </a:r>
            <a:endParaRPr lang="nb-NO" dirty="0" smtClean="0"/>
          </a:p>
          <a:p>
            <a:r>
              <a:rPr lang="nb-NO" dirty="0" err="1" smtClean="0"/>
              <a:t>Integrate</a:t>
            </a:r>
            <a:r>
              <a:rPr lang="nb-NO" dirty="0" smtClean="0"/>
              <a:t> </a:t>
            </a:r>
            <a:r>
              <a:rPr lang="nb-NO" dirty="0" err="1" smtClean="0"/>
              <a:t>women</a:t>
            </a:r>
            <a:r>
              <a:rPr lang="nb-NO" dirty="0" smtClean="0"/>
              <a:t> </a:t>
            </a:r>
            <a:r>
              <a:rPr lang="nb-NO" dirty="0" err="1" smtClean="0"/>
              <a:t>into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public</a:t>
            </a:r>
            <a:r>
              <a:rPr lang="nb-NO" dirty="0" smtClean="0"/>
              <a:t> service </a:t>
            </a:r>
            <a:r>
              <a:rPr lang="nb-NO" dirty="0" err="1" smtClean="0"/>
              <a:t>work</a:t>
            </a:r>
            <a:r>
              <a:rPr lang="nb-NO" dirty="0" smtClean="0"/>
              <a:t> force.</a:t>
            </a:r>
          </a:p>
          <a:p>
            <a:r>
              <a:rPr lang="nb-NO" dirty="0" err="1" smtClean="0"/>
              <a:t>Implement</a:t>
            </a:r>
            <a:r>
              <a:rPr lang="nb-NO" dirty="0" smtClean="0"/>
              <a:t> </a:t>
            </a:r>
            <a:r>
              <a:rPr lang="nb-NO" dirty="0" err="1" smtClean="0"/>
              <a:t>gender-responsive</a:t>
            </a:r>
            <a:r>
              <a:rPr lang="nb-NO" dirty="0" smtClean="0"/>
              <a:t> and </a:t>
            </a:r>
            <a:r>
              <a:rPr lang="nb-NO" dirty="0" err="1" smtClean="0"/>
              <a:t>participatory</a:t>
            </a:r>
            <a:r>
              <a:rPr lang="nb-NO" dirty="0" smtClean="0"/>
              <a:t> </a:t>
            </a:r>
            <a:r>
              <a:rPr lang="nb-NO" dirty="0" err="1" smtClean="0"/>
              <a:t>budgeting</a:t>
            </a:r>
            <a:endParaRPr lang="nb-NO" dirty="0" smtClean="0"/>
          </a:p>
          <a:p>
            <a:r>
              <a:rPr lang="nb-NO" dirty="0" err="1" smtClean="0"/>
              <a:t>Guarantee</a:t>
            </a:r>
            <a:r>
              <a:rPr lang="nb-NO" dirty="0" smtClean="0"/>
              <a:t> </a:t>
            </a:r>
            <a:r>
              <a:rPr lang="nb-NO" dirty="0" err="1" smtClean="0"/>
              <a:t>gender</a:t>
            </a:r>
            <a:r>
              <a:rPr lang="nb-NO" dirty="0" smtClean="0"/>
              <a:t> sensitive </a:t>
            </a:r>
            <a:r>
              <a:rPr lang="nb-NO" dirty="0" err="1" smtClean="0"/>
              <a:t>reporting</a:t>
            </a:r>
            <a:r>
              <a:rPr lang="nb-NO" dirty="0" smtClean="0"/>
              <a:t> </a:t>
            </a:r>
            <a:r>
              <a:rPr lang="nb-NO" dirty="0" err="1" smtClean="0"/>
              <a:t>mechanisms</a:t>
            </a:r>
            <a:endParaRPr lang="nb-NO" dirty="0" smtClean="0"/>
          </a:p>
          <a:p>
            <a:r>
              <a:rPr lang="nb-NO" dirty="0" err="1" smtClean="0"/>
              <a:t>Capture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gender</a:t>
            </a:r>
            <a:r>
              <a:rPr lang="nb-NO" dirty="0" smtClean="0"/>
              <a:t> </a:t>
            </a:r>
            <a:r>
              <a:rPr lang="nb-NO" dirty="0" err="1" smtClean="0"/>
              <a:t>dimension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corruption</a:t>
            </a:r>
            <a:r>
              <a:rPr lang="nb-NO" dirty="0" smtClean="0"/>
              <a:t> in data </a:t>
            </a:r>
            <a:r>
              <a:rPr lang="nb-NO" dirty="0" err="1" smtClean="0"/>
              <a:t>collection</a:t>
            </a:r>
            <a:r>
              <a:rPr lang="nb-NO" dirty="0"/>
              <a:t>				</a:t>
            </a:r>
            <a:r>
              <a:rPr lang="nb-NO" sz="1400" dirty="0" smtClean="0"/>
              <a:t>(</a:t>
            </a:r>
            <a:r>
              <a:rPr lang="nb-NO" sz="1400" dirty="0"/>
              <a:t>Source: TI Policy </a:t>
            </a:r>
            <a:r>
              <a:rPr lang="nb-NO" sz="1400" dirty="0" err="1"/>
              <a:t>Brief</a:t>
            </a:r>
            <a:r>
              <a:rPr lang="nb-NO" sz="1400" dirty="0"/>
              <a:t> 01/2014)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70525824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pic>
        <p:nvPicPr>
          <p:cNvPr id="4" name="Plassholder for innhol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988"/>
            <a:ext cx="9444686" cy="6845012"/>
          </a:xfrm>
        </p:spPr>
      </p:pic>
    </p:spTree>
    <p:extLst>
      <p:ext uri="{BB962C8B-B14F-4D97-AF65-F5344CB8AC3E}">
        <p14:creationId xmlns:p14="http://schemas.microsoft.com/office/powerpoint/2010/main" val="779908430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wCOnscreen">
  <a:themeElements>
    <a:clrScheme name="">
      <a:dk1>
        <a:srgbClr val="000000"/>
      </a:dk1>
      <a:lt1>
        <a:srgbClr val="FFFFFF"/>
      </a:lt1>
      <a:dk2>
        <a:srgbClr val="FFFFFF"/>
      </a:dk2>
      <a:lt2>
        <a:srgbClr val="000000"/>
      </a:lt2>
      <a:accent1>
        <a:srgbClr val="CC5106"/>
      </a:accent1>
      <a:accent2>
        <a:srgbClr val="A11D26"/>
      </a:accent2>
      <a:accent3>
        <a:srgbClr val="FFFFFF"/>
      </a:accent3>
      <a:accent4>
        <a:srgbClr val="000000"/>
      </a:accent4>
      <a:accent5>
        <a:srgbClr val="E2B3AA"/>
      </a:accent5>
      <a:accent6>
        <a:srgbClr val="911921"/>
      </a:accent6>
      <a:hlink>
        <a:srgbClr val="FF9900"/>
      </a:hlink>
      <a:folHlink>
        <a:srgbClr val="FF9900"/>
      </a:folHlink>
    </a:clrScheme>
    <a:fontScheme name="PwCOnscree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wCOnscreen 1">
        <a:dk1>
          <a:srgbClr val="000000"/>
        </a:dk1>
        <a:lt1>
          <a:srgbClr val="E6D199"/>
        </a:lt1>
        <a:dk2>
          <a:srgbClr val="FFFFFF"/>
        </a:dk2>
        <a:lt2>
          <a:srgbClr val="000000"/>
        </a:lt2>
        <a:accent1>
          <a:srgbClr val="CC5106"/>
        </a:accent1>
        <a:accent2>
          <a:srgbClr val="A11D26"/>
        </a:accent2>
        <a:accent3>
          <a:srgbClr val="F0E5CA"/>
        </a:accent3>
        <a:accent4>
          <a:srgbClr val="000000"/>
        </a:accent4>
        <a:accent5>
          <a:srgbClr val="E2B3AA"/>
        </a:accent5>
        <a:accent6>
          <a:srgbClr val="911921"/>
        </a:accent6>
        <a:hlink>
          <a:srgbClr val="FF990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5749</TotalTime>
  <Words>682</Words>
  <Application>Microsoft Office PowerPoint</Application>
  <PresentationFormat>Skjermfremvisning (4:3)</PresentationFormat>
  <Paragraphs>191</Paragraphs>
  <Slides>14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14</vt:i4>
      </vt:variant>
    </vt:vector>
  </HeadingPairs>
  <TitlesOfParts>
    <vt:vector size="19" baseType="lpstr">
      <vt:lpstr>Arial</vt:lpstr>
      <vt:lpstr>Calibri</vt:lpstr>
      <vt:lpstr>Geneva CE</vt:lpstr>
      <vt:lpstr>Times New Roman</vt:lpstr>
      <vt:lpstr>PwCOnscreen</vt:lpstr>
      <vt:lpstr>PowerPoint-presentasjon</vt:lpstr>
      <vt:lpstr>Gender, equality and corruption: What are the linkages?</vt:lpstr>
      <vt:lpstr>Are women less corrupt?</vt:lpstr>
      <vt:lpstr>Summary on research on gender differences in corrupt behaviour</vt:lpstr>
      <vt:lpstr>Survey summary cont…</vt:lpstr>
      <vt:lpstr>Survey summary cont…</vt:lpstr>
      <vt:lpstr>The impact of corruption on women</vt:lpstr>
      <vt:lpstr>Policy recommendations</vt:lpstr>
      <vt:lpstr>PowerPoint-presentasjon</vt:lpstr>
      <vt:lpstr>Norwegian Challenge</vt:lpstr>
      <vt:lpstr>Perceived corruption</vt:lpstr>
      <vt:lpstr>Trust</vt:lpstr>
      <vt:lpstr>Trust</vt:lpstr>
      <vt:lpstr>Thank you</vt:lpstr>
    </vt:vector>
  </TitlesOfParts>
  <Company>Transparency International Norge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Lysbilde 1</dc:title>
  <dc:creator>Gro</dc:creator>
  <cp:lastModifiedBy>Gro Skaaren-Fystro</cp:lastModifiedBy>
  <cp:revision>277</cp:revision>
  <cp:lastPrinted>2016-02-15T13:55:24Z</cp:lastPrinted>
  <dcterms:created xsi:type="dcterms:W3CDTF">2009-11-18T14:26:27Z</dcterms:created>
  <dcterms:modified xsi:type="dcterms:W3CDTF">2016-02-22T14:45:17Z</dcterms:modified>
</cp:coreProperties>
</file>