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260" r:id="rId2"/>
    <p:sldId id="346" r:id="rId3"/>
    <p:sldId id="347" r:id="rId4"/>
    <p:sldId id="348" r:id="rId5"/>
    <p:sldId id="349" r:id="rId6"/>
    <p:sldId id="350" r:id="rId7"/>
    <p:sldId id="323" r:id="rId8"/>
    <p:sldId id="324" r:id="rId9"/>
    <p:sldId id="327" r:id="rId10"/>
    <p:sldId id="341" r:id="rId11"/>
    <p:sldId id="336" r:id="rId12"/>
    <p:sldId id="337" r:id="rId13"/>
    <p:sldId id="351" r:id="rId14"/>
    <p:sldId id="352" r:id="rId15"/>
    <p:sldId id="353" r:id="rId16"/>
    <p:sldId id="338" r:id="rId17"/>
    <p:sldId id="339" r:id="rId18"/>
    <p:sldId id="340" r:id="rId19"/>
    <p:sldId id="342" r:id="rId20"/>
    <p:sldId id="343" r:id="rId21"/>
    <p:sldId id="344" r:id="rId22"/>
    <p:sldId id="345" r:id="rId23"/>
    <p:sldId id="304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99"/>
    <a:srgbClr val="FFFF66"/>
    <a:srgbClr val="FF0000"/>
    <a:srgbClr val="472FD9"/>
    <a:srgbClr val="FF9933"/>
    <a:srgbClr val="05070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 autoAdjust="0"/>
    <p:restoredTop sz="81225" autoAdjust="0"/>
  </p:normalViewPr>
  <p:slideViewPr>
    <p:cSldViewPr>
      <p:cViewPr>
        <p:scale>
          <a:sx n="100" d="100"/>
          <a:sy n="100" d="100"/>
        </p:scale>
        <p:origin x="-312" y="66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EAE04354-144A-485D-9EFC-223D434AEB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301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>
              <a:ea typeface="ＭＳ Ｐゴシック" pitchFamily="34" charset="-128"/>
            </a:endParaRP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F1246E3-4D8E-4FE4-8B19-2935441C1602}" type="slidenum">
              <a:rPr lang="cs-CZ" sz="1200" smtClean="0"/>
              <a:pPr/>
              <a:t>1</a:t>
            </a:fld>
            <a:endParaRPr lang="cs-CZ" sz="1200" smtClean="0"/>
          </a:p>
        </p:txBody>
      </p:sp>
    </p:spTree>
    <p:extLst>
      <p:ext uri="{BB962C8B-B14F-4D97-AF65-F5344CB8AC3E}">
        <p14:creationId xmlns:p14="http://schemas.microsoft.com/office/powerpoint/2010/main" val="118292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>
              <a:ea typeface="ＭＳ Ｐゴシック" pitchFamily="34" charset="-128"/>
            </a:endParaRP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040950B-2AF5-4C8B-A7F8-84DFD3A48962}" type="slidenum">
              <a:rPr lang="cs-CZ" sz="1200" smtClean="0"/>
              <a:pPr/>
              <a:t>7</a:t>
            </a:fld>
            <a:endParaRPr lang="cs-CZ" sz="1200" smtClean="0"/>
          </a:p>
        </p:txBody>
      </p:sp>
    </p:spTree>
    <p:extLst>
      <p:ext uri="{BB962C8B-B14F-4D97-AF65-F5344CB8AC3E}">
        <p14:creationId xmlns:p14="http://schemas.microsoft.com/office/powerpoint/2010/main" val="208645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>
              <a:ea typeface="ＭＳ Ｐゴシック" pitchFamily="34" charset="-128"/>
            </a:endParaRPr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1CDFC7-2A1D-41A0-A1F5-7A740E114181}" type="slidenum">
              <a:rPr lang="cs-CZ" sz="1200" smtClean="0"/>
              <a:pPr/>
              <a:t>8</a:t>
            </a:fld>
            <a:endParaRPr lang="cs-CZ" sz="1200" smtClean="0"/>
          </a:p>
        </p:txBody>
      </p:sp>
    </p:spTree>
    <p:extLst>
      <p:ext uri="{BB962C8B-B14F-4D97-AF65-F5344CB8AC3E}">
        <p14:creationId xmlns:p14="http://schemas.microsoft.com/office/powerpoint/2010/main" val="77654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04354-144A-485D-9EFC-223D434AEB57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26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>
              <a:ea typeface="ＭＳ Ｐゴシック" pitchFamily="34" charset="-128"/>
            </a:endParaRPr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D1A77BD-EDB7-4B5A-924E-183B37DB250B}" type="slidenum">
              <a:rPr lang="cs-CZ" sz="1200" smtClean="0"/>
              <a:pPr/>
              <a:t>23</a:t>
            </a:fld>
            <a:endParaRPr lang="cs-CZ" sz="1200" smtClean="0"/>
          </a:p>
        </p:txBody>
      </p:sp>
    </p:spTree>
    <p:extLst>
      <p:ext uri="{BB962C8B-B14F-4D97-AF65-F5344CB8AC3E}">
        <p14:creationId xmlns:p14="http://schemas.microsoft.com/office/powerpoint/2010/main" val="103629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g_gender_cmyk_inv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1243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6323013"/>
            <a:ext cx="9144000" cy="5349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noProof="0" smtClean="0"/>
              <a:t>Znevýhodňování pracovníků v podmínkách pracovního systému v ČR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400800" cy="12954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noProof="0" smtClean="0"/>
              <a:t>Marie Čermáková</a:t>
            </a:r>
          </a:p>
          <a:p>
            <a:pPr lvl="0"/>
            <a:r>
              <a:rPr lang="cs-CZ" noProof="0" smtClean="0"/>
              <a:t>Sociologický ústav AV ČR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2580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04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257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36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29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3198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7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62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90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79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053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7597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Struktura přednášky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smtClean="0"/>
          </a:p>
          <a:p>
            <a:pPr lvl="1"/>
            <a:r>
              <a:rPr lang="cs-CZ" smtClean="0"/>
              <a:t>Cílem výzkumu je zjistit, jaké jsou názory generace současných studentů posledních ročníků vysokých škol (tj. lidí na prahu profesní kariéry) </a:t>
            </a:r>
            <a:r>
              <a:rPr lang="en-US" smtClean="0"/>
              <a:t>Third level</a:t>
            </a:r>
          </a:p>
          <a:p>
            <a:pPr lvl="0"/>
            <a:r>
              <a:rPr lang="cs-CZ" smtClean="0"/>
              <a:t>Změna myšlení české společnosti. Cílové skupiny. Efektivita Gender Mainstreamingu – vytvoření systému a jeho podpora.  Klíčové otázky, na které je nutno znát odpověď Implementace rovných příležitostí pro muže a ženy jako součást vládních záměrů i veřejných politik. Vysvětlení klíčových pojmů a kategorií. Formování aktérů, sociálních mechanismů a dalších institucionálních podpůrných </a:t>
            </a:r>
            <a:endParaRPr lang="en-US" smtClean="0"/>
          </a:p>
        </p:txBody>
      </p: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6553200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9" name="Rectangle 9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0" name="Rectangle 10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" name="Line 11"/>
          <p:cNvSpPr>
            <a:spLocks noChangeShapeType="1"/>
          </p:cNvSpPr>
          <p:nvPr userDrawn="1"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32" name="Picture 12" descr="lg_gender_cmy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32550"/>
            <a:ext cx="7747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Myriad Pro" pitchFamily="1" charset="0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bg1"/>
          </a:solidFill>
          <a:latin typeface="Myriad Pro" pitchFamily="1" charset="0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bg1"/>
          </a:solidFill>
          <a:latin typeface="Lucida Grande CE" pitchFamily="1" charset="-18"/>
          <a:ea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bg1"/>
          </a:solidFill>
          <a:latin typeface="Lucida Grande CE" pitchFamily="1" charset="-18"/>
          <a:ea typeface="ＭＳ Ｐゴシック" pitchFamily="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bg1"/>
          </a:solidFill>
          <a:latin typeface="Lucida Grande CE" pitchFamily="1" charset="-18"/>
          <a:ea typeface="ＭＳ Ｐゴシック" pitchFamily="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bg1"/>
          </a:solidFill>
          <a:latin typeface="Lucida Grande CE" pitchFamily="1" charset="-18"/>
          <a:ea typeface="ＭＳ Ｐゴシック" pitchFamily="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bg1"/>
          </a:solidFill>
          <a:latin typeface="Lucida Grande CE" pitchFamily="1" charset="-18"/>
          <a:ea typeface="ＭＳ Ｐゴシック" pitchFamily="1" charset="-128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65400"/>
            <a:ext cx="91440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Muži a ženy ve veřejném prostoru – teorie a data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4005263"/>
            <a:ext cx="8785225" cy="2303462"/>
          </a:xfrm>
        </p:spPr>
        <p:txBody>
          <a:bodyPr/>
          <a:lstStyle/>
          <a:p>
            <a:pPr eaLnBrk="1" hangingPunct="1"/>
            <a:r>
              <a:rPr lang="cs-CZ" sz="2400" dirty="0" smtClean="0"/>
              <a:t>Romana </a:t>
            </a:r>
            <a:r>
              <a:rPr lang="cs-CZ" sz="2400" dirty="0" err="1" smtClean="0"/>
              <a:t>Volejníčková</a:t>
            </a:r>
            <a:endParaRPr lang="cs-CZ" sz="2400" dirty="0" smtClean="0"/>
          </a:p>
          <a:p>
            <a:pPr eaLnBrk="1" hangingPunct="1"/>
            <a:r>
              <a:rPr lang="cs-CZ" sz="2000" dirty="0" smtClean="0"/>
              <a:t>Sociologický ústav AV ČR </a:t>
            </a:r>
          </a:p>
          <a:p>
            <a:pPr eaLnBrk="1" hangingPunct="1"/>
            <a:endParaRPr lang="cs-CZ" sz="2000" dirty="0" smtClean="0"/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smtClean="0"/>
              <a:t>Neúplatné ženy – genderová dimenze korupce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smtClean="0"/>
              <a:t>23.2.2016 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429000" y="244633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endParaRPr lang="cs-CZ" sz="3600">
              <a:solidFill>
                <a:schemeClr val="tx2"/>
              </a:solidFill>
              <a:latin typeface="Myriad Pro" pitchFamily="1" charset="0"/>
            </a:endParaRP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4612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Názory na působení žen v politice a jejich přínos 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801" y="1981200"/>
            <a:ext cx="69583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2800" b="1" dirty="0">
                <a:latin typeface="Trebuchet MS" charset="0"/>
              </a:rPr>
              <a:t>Hodnocení zastoupení žen v politice jako „nedostatečného“ </a:t>
            </a:r>
            <a:r>
              <a:rPr lang="cs-CZ" altLang="en-US" sz="2800" dirty="0">
                <a:latin typeface="Trebuchet MS" charset="0"/>
              </a:rPr>
              <a:t>(údaje v </a:t>
            </a:r>
            <a:r>
              <a:rPr lang="cs-CZ" altLang="en-US" sz="2800" dirty="0" smtClean="0">
                <a:latin typeface="Trebuchet MS" charset="0"/>
              </a:rPr>
              <a:t>%) </a:t>
            </a:r>
            <a:endParaRPr lang="cs-CZ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928509"/>
              </p:ext>
            </p:extLst>
          </p:nvPr>
        </p:nvGraphicFramePr>
        <p:xfrm>
          <a:off x="685800" y="1981200"/>
          <a:ext cx="7772400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Nedostatečné zastoupení žen v politice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Celkem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Muži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Ženy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Politika obecně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59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44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72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Vrcholová</a:t>
                      </a:r>
                      <a:r>
                        <a:rPr lang="cs-CZ" baseline="0" dirty="0" smtClean="0">
                          <a:solidFill>
                            <a:schemeClr val="bg1"/>
                          </a:solidFill>
                        </a:rPr>
                        <a:t> politika</a:t>
                      </a:r>
                      <a:endParaRPr lang="cs-CZ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57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42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71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Krajská politika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51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39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61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Komunální politika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41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31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50 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1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Reálné zastoupení žen a mužů – poslanecká sněmovna ČR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768" y="1981200"/>
            <a:ext cx="7166727" cy="41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Reálné zastoupení žen a mužů </a:t>
            </a:r>
            <a:r>
              <a:rPr lang="cs-CZ" dirty="0" smtClean="0"/>
              <a:t>– senát PČR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463" y="1981200"/>
            <a:ext cx="7356737" cy="41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Reálné zastoupení žen a mužů </a:t>
            </a:r>
            <a:r>
              <a:rPr lang="cs-CZ" dirty="0" smtClean="0"/>
              <a:t>– kraje 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004" y="1981199"/>
            <a:ext cx="7258195" cy="418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Reálné zastoupení žen a mužů </a:t>
            </a:r>
            <a:r>
              <a:rPr lang="cs-CZ" dirty="0" smtClean="0"/>
              <a:t>– obce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730" y="1981200"/>
            <a:ext cx="718947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/>
              <a:t>Jak by se změnila politika při vyšším zastoupení žen?  (v %)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009" y="1981200"/>
            <a:ext cx="473598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200" b="1" dirty="0"/>
              <a:t>Co si lidé slibují od vyššího zastoupení žen v politice? </a:t>
            </a:r>
            <a:r>
              <a:rPr lang="cs-CZ" altLang="en-US" sz="3200" dirty="0"/>
              <a:t>(pozitiva, </a:t>
            </a:r>
            <a:r>
              <a:rPr lang="cs-CZ" altLang="en-US" sz="3200" dirty="0">
                <a:latin typeface="Trebuchet MS" charset="0"/>
              </a:rPr>
              <a:t>údaje v %)</a:t>
            </a:r>
            <a:endParaRPr lang="cs-CZ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054" y="1981199"/>
            <a:ext cx="7086146" cy="4302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6334780"/>
            <a:ext cx="7035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sz="1400" dirty="0">
                <a:solidFill>
                  <a:schemeClr val="bg1"/>
                </a:solidFill>
              </a:rPr>
              <a:t>N=306 (pouze ti, co uvedli, že po zapojení žen do politiky by došlo ke zlepšení politiky)</a:t>
            </a:r>
          </a:p>
          <a:p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200" b="1" dirty="0"/>
              <a:t>Negativní očekávání od vyššího zastoupení žen v politice? </a:t>
            </a:r>
            <a:r>
              <a:rPr lang="cs-CZ" altLang="en-US" sz="3200" dirty="0"/>
              <a:t>(</a:t>
            </a:r>
            <a:r>
              <a:rPr lang="cs-CZ" altLang="en-US" sz="3200" dirty="0">
                <a:latin typeface="Trebuchet MS" charset="0"/>
              </a:rPr>
              <a:t>údaje v %)</a:t>
            </a:r>
            <a:endParaRPr lang="cs-CZ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344" y="1981199"/>
            <a:ext cx="7251856" cy="4186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6453336"/>
            <a:ext cx="7672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sz="1400" dirty="0">
                <a:solidFill>
                  <a:schemeClr val="bg1"/>
                </a:solidFill>
              </a:rPr>
              <a:t>N=49 (pouze ti, co uvedli, že po zapojení žen do politiky by došlo ke zhoršení zlepšení politiky)</a:t>
            </a:r>
          </a:p>
          <a:p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Představy o mužích a ženách v politice a o jejich kompetencích 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89" y="1756172"/>
            <a:ext cx="4727979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08920"/>
            <a:ext cx="4368379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tak jsem na narodil/a jako kluk/holka</a:t>
            </a:r>
            <a:r>
              <a:rPr lang="is-IS" dirty="0" smtClean="0"/>
              <a:t>…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88840"/>
            <a:ext cx="3114331" cy="3103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916832"/>
            <a:ext cx="1803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600" b="1" dirty="0" smtClean="0"/>
              <a:t>Kdo je kompetentnější pro konkrétní témata? </a:t>
            </a:r>
            <a:r>
              <a:rPr lang="cs-CZ" altLang="en-US" sz="3600" dirty="0" smtClean="0"/>
              <a:t>(v %)</a:t>
            </a:r>
            <a:endParaRPr lang="cs-CZ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768996"/>
            <a:ext cx="8424936" cy="45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Bariéry bránící ženám vstupu do politiky 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313" y="1981200"/>
            <a:ext cx="304137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Jaké bariéry brání ženám při vstupu do vyšších pozic?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700" b="1" dirty="0">
                <a:latin typeface="Trebuchet MS" charset="0"/>
              </a:rPr>
              <a:t>Skepse vůči rovným šancím mužů a žen uplatnit se na všech úrovních politiky</a:t>
            </a:r>
            <a:r>
              <a:rPr lang="cs-CZ" altLang="en-US" sz="1700" b="1" dirty="0"/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/>
              <a:t>Vrcholná politika:</a:t>
            </a:r>
            <a:r>
              <a:rPr lang="cs-CZ" altLang="en-US" sz="1700" b="1" dirty="0"/>
              <a:t> </a:t>
            </a:r>
            <a:r>
              <a:rPr lang="cs-CZ" altLang="en-US" sz="1700" b="1" dirty="0">
                <a:latin typeface="Trebuchet MS" charset="0"/>
              </a:rPr>
              <a:t> </a:t>
            </a:r>
            <a:r>
              <a:rPr lang="cs-CZ" altLang="en-US" sz="1700" dirty="0"/>
              <a:t>větší šance muži</a:t>
            </a:r>
            <a:r>
              <a:rPr lang="cs-CZ" altLang="en-US" sz="1700" b="1" dirty="0"/>
              <a:t> </a:t>
            </a:r>
            <a:r>
              <a:rPr lang="cs-CZ" altLang="en-US" sz="1700" dirty="0">
                <a:latin typeface="Trebuchet MS" charset="0"/>
              </a:rPr>
              <a:t>67 %</a:t>
            </a:r>
            <a:r>
              <a:rPr lang="cs-CZ" altLang="en-US" sz="1700" dirty="0"/>
              <a:t>, muži i ženy stejně 28 %</a:t>
            </a:r>
            <a:r>
              <a:rPr lang="cs-CZ" altLang="en-US" sz="1700" dirty="0">
                <a:latin typeface="Trebuchet MS" charset="0"/>
              </a:rPr>
              <a:t> </a:t>
            </a:r>
            <a:endParaRPr lang="cs-CZ" altLang="en-US" sz="1700" dirty="0"/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/>
              <a:t>Krajská úroveň: větší šance muži</a:t>
            </a:r>
            <a:r>
              <a:rPr lang="cs-CZ" altLang="en-US" sz="1700" b="1" dirty="0"/>
              <a:t> </a:t>
            </a:r>
            <a:r>
              <a:rPr lang="cs-CZ" altLang="en-US" sz="1700" dirty="0"/>
              <a:t>55,6 %, muži i ženy stejně 39 %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/>
              <a:t>Komunální úroveň: větší šance muži</a:t>
            </a:r>
            <a:r>
              <a:rPr lang="cs-CZ" altLang="en-US" sz="1700" b="1" dirty="0"/>
              <a:t> </a:t>
            </a:r>
            <a:r>
              <a:rPr lang="cs-CZ" altLang="en-US" sz="1700" dirty="0"/>
              <a:t>40,4 %, muži i ženy stejně 53,5 %</a:t>
            </a:r>
          </a:p>
          <a:p>
            <a:pPr eaLnBrk="1" hangingPunct="1">
              <a:lnSpc>
                <a:spcPct val="80000"/>
              </a:lnSpc>
            </a:pPr>
            <a:endParaRPr lang="cs-CZ" altLang="en-US" sz="17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700" b="1" dirty="0">
                <a:latin typeface="Trebuchet MS" charset="0"/>
              </a:rPr>
              <a:t>Nejčetněji volené příčiny nízkého zastoupení žen v politice: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>
                <a:latin typeface="Trebuchet MS" charset="0"/>
              </a:rPr>
              <a:t>Rodinné povinnosti 		     	79 %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>
                <a:latin typeface="Trebuchet MS" charset="0"/>
              </a:rPr>
              <a:t>Tradice				68 %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>
                <a:latin typeface="Trebuchet MS" charset="0"/>
              </a:rPr>
              <a:t>Muži mezi sebe ženy nepustí		</a:t>
            </a:r>
            <a:r>
              <a:rPr lang="cs-CZ" altLang="en-US" sz="1700" b="1" dirty="0">
                <a:latin typeface="Trebuchet MS" charset="0"/>
              </a:rPr>
              <a:t>62 </a:t>
            </a:r>
            <a:r>
              <a:rPr lang="cs-CZ" altLang="en-US" sz="1700" dirty="0">
                <a:latin typeface="Trebuchet MS" charset="0"/>
              </a:rPr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700" dirty="0">
                <a:latin typeface="Trebuchet MS" charset="0"/>
              </a:rPr>
              <a:t>Ženy o politiku nemají zájem		</a:t>
            </a:r>
            <a:r>
              <a:rPr lang="cs-CZ" altLang="en-US" sz="1700" b="1" dirty="0">
                <a:latin typeface="Trebuchet MS" charset="0"/>
              </a:rPr>
              <a:t>59</a:t>
            </a:r>
            <a:r>
              <a:rPr lang="cs-CZ" altLang="en-US" sz="1700" dirty="0">
                <a:latin typeface="Trebuchet MS" charset="0"/>
              </a:rPr>
              <a:t> 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en-US" sz="1700" dirty="0">
              <a:latin typeface="Trebuchet MS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700" b="1" dirty="0">
                <a:latin typeface="Trebuchet MS" charset="0"/>
              </a:rPr>
              <a:t>Rozdíly v odpovědích podle pohlaví a vzdělání: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700" dirty="0">
                <a:latin typeface="Trebuchet MS" charset="0"/>
              </a:rPr>
              <a:t>„nezájem žen o politiku a jejich nevhodnost“- muži, lidé s nižším vzděláním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700" dirty="0">
                <a:latin typeface="Trebuchet MS" charset="0"/>
              </a:rPr>
              <a:t>„mužský a stranický </a:t>
            </a:r>
            <a:r>
              <a:rPr lang="cs-CZ" altLang="en-US" sz="1700" dirty="0" err="1">
                <a:latin typeface="Trebuchet MS" charset="0"/>
              </a:rPr>
              <a:t>gate-keeping</a:t>
            </a:r>
            <a:r>
              <a:rPr lang="cs-CZ" altLang="en-US" sz="1700" dirty="0">
                <a:latin typeface="Trebuchet MS" charset="0"/>
              </a:rPr>
              <a:t>“ – ženy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3200" dirty="0" smtClean="0"/>
              <a:t>Děkuji za pozornost!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4149080"/>
            <a:ext cx="6400800" cy="1641475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Kontakt: </a:t>
            </a:r>
            <a:r>
              <a:rPr lang="cs-CZ" dirty="0" err="1" smtClean="0"/>
              <a:t>romana.volejnickova@soc.cas.cz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Socializace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Rozdílná výchova dívek i chlapců </a:t>
            </a:r>
          </a:p>
          <a:p>
            <a:r>
              <a:rPr lang="cs-CZ" sz="2000" dirty="0" smtClean="0"/>
              <a:t>Výběr oblečení</a:t>
            </a:r>
          </a:p>
          <a:p>
            <a:r>
              <a:rPr lang="cs-CZ" sz="2000" dirty="0" smtClean="0"/>
              <a:t>Výběr hraček</a:t>
            </a:r>
          </a:p>
          <a:p>
            <a:r>
              <a:rPr lang="cs-CZ" sz="2000" dirty="0" smtClean="0"/>
              <a:t>Podpora v aktivitách</a:t>
            </a:r>
          </a:p>
          <a:p>
            <a:r>
              <a:rPr lang="cs-CZ" sz="2000" dirty="0" smtClean="0"/>
              <a:t>„pěstování“ konkrétních vlastností a dovedností </a:t>
            </a:r>
          </a:p>
          <a:p>
            <a:r>
              <a:rPr lang="cs-CZ" sz="2000" dirty="0" smtClean="0"/>
              <a:t>Pohádky </a:t>
            </a:r>
          </a:p>
          <a:p>
            <a:r>
              <a:rPr lang="cs-CZ" sz="2000" dirty="0" smtClean="0"/>
              <a:t>Atd.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940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to si životem neseme dál a dál</a:t>
            </a:r>
            <a:r>
              <a:rPr lang="is-IS" dirty="0" smtClean="0"/>
              <a:t>…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Rozdílná interakce vyučujících s chlapci a dívkami – posilování konkrétních dovedností </a:t>
            </a:r>
          </a:p>
          <a:p>
            <a:r>
              <a:rPr lang="cs-CZ" dirty="0" smtClean="0"/>
              <a:t>Dělba předmětů na chlapecké a dívčí </a:t>
            </a:r>
          </a:p>
          <a:p>
            <a:r>
              <a:rPr lang="cs-CZ" dirty="0" smtClean="0"/>
              <a:t>Vliv na výběr studijního zaměření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to si životem neseme dál a dál</a:t>
            </a:r>
            <a:r>
              <a:rPr lang="is-IS" dirty="0"/>
              <a:t>…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51" y="1981200"/>
            <a:ext cx="7684015" cy="41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mužů a žen v soukromém životě 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752600"/>
            <a:ext cx="4075950" cy="2887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636912"/>
            <a:ext cx="4717275" cy="371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15869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Žena pečovatelka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9300" y="1943100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Muž živitel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685800" y="2556495"/>
            <a:ext cx="7772400" cy="1143000"/>
          </a:xfrm>
        </p:spPr>
        <p:txBody>
          <a:bodyPr/>
          <a:lstStyle/>
          <a:p>
            <a:r>
              <a:rPr lang="cs-CZ" sz="2800" dirty="0" smtClean="0"/>
              <a:t>Postoje české veřejnosti k působení žen v politice 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4751387"/>
          </a:xfrm>
        </p:spPr>
        <p:txBody>
          <a:bodyPr/>
          <a:lstStyle/>
          <a:p>
            <a:pPr lvl="1">
              <a:defRPr/>
            </a:pPr>
            <a:endParaRPr lang="cs-CZ" dirty="0" smtClean="0"/>
          </a:p>
          <a:p>
            <a:pPr marL="457200" lvl="1" indent="0">
              <a:buFontTx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Základní výzkumné otázky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167187"/>
          </a:xfrm>
        </p:spPr>
        <p:txBody>
          <a:bodyPr/>
          <a:lstStyle/>
          <a:p>
            <a:r>
              <a:rPr lang="cs-CZ" altLang="en-US" sz="2400" dirty="0"/>
              <a:t>Přeje si česká veřejnost více žen v politice? Co si od většího zastoupení žen v politice lidé slibují?</a:t>
            </a:r>
          </a:p>
          <a:p>
            <a:r>
              <a:rPr lang="cs-CZ" altLang="en-US" sz="2400" dirty="0"/>
              <a:t>Jaké jsou představy o kompetencích žen a jejich schopnostech uplatnit se v politice?</a:t>
            </a:r>
          </a:p>
          <a:p>
            <a:r>
              <a:rPr lang="cs-CZ" altLang="en-US" sz="2400" dirty="0"/>
              <a:t>Jaké jsou podle veřejnosti bariéry pro vstup žen do politiky?</a:t>
            </a:r>
          </a:p>
          <a:p>
            <a:r>
              <a:rPr lang="cs-CZ" altLang="en-US" sz="2400" dirty="0"/>
              <a:t>Jaká je v české společnosti podpora aktivním opatřením na podporu vyrovnaného zastoupení mužů a žen v politice</a:t>
            </a:r>
            <a:r>
              <a:rPr lang="fr-FR" altLang="en-US" sz="2400" dirty="0"/>
              <a:t>? </a:t>
            </a:r>
            <a:endParaRPr lang="cs-CZ" altLang="en-US" sz="2400" dirty="0"/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sz="2800" dirty="0" smtClean="0"/>
              <a:t>Informace o výzkumu 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250825" y="1557338"/>
            <a:ext cx="8642350" cy="43100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en-US" sz="2400" dirty="0">
                <a:latin typeface="Trebuchet MS" charset="0"/>
              </a:rPr>
              <a:t>Reprezentativní šetření (1068 obyvatel</a:t>
            </a:r>
            <a:r>
              <a:rPr lang="cs-CZ" altLang="en-US" sz="2400" dirty="0"/>
              <a:t> ČR</a:t>
            </a:r>
            <a:r>
              <a:rPr lang="cs-CZ" altLang="en-US" sz="2400" dirty="0">
                <a:latin typeface="Trebuchet MS" charset="0"/>
              </a:rPr>
              <a:t>, 513 mužů a 555 </a:t>
            </a:r>
            <a:r>
              <a:rPr lang="cs-CZ" altLang="en-US" sz="2400" dirty="0" smtClean="0">
                <a:latin typeface="Trebuchet MS" charset="0"/>
              </a:rPr>
              <a:t>žen)</a:t>
            </a:r>
          </a:p>
          <a:p>
            <a:pPr marL="0" indent="0" eaLnBrk="1" hangingPunct="1">
              <a:buFontTx/>
              <a:buNone/>
            </a:pPr>
            <a:endParaRPr lang="cs-CZ" altLang="en-US" sz="2400" dirty="0">
              <a:latin typeface="Trebuchet MS" charset="0"/>
            </a:endParaRPr>
          </a:p>
          <a:p>
            <a:pPr marL="0" indent="0" eaLnBrk="1" hangingPunct="1">
              <a:buFontTx/>
              <a:buNone/>
            </a:pPr>
            <a:r>
              <a:rPr lang="cs-CZ" altLang="en-US" sz="2400" dirty="0" smtClean="0"/>
              <a:t>Kvótní </a:t>
            </a:r>
            <a:r>
              <a:rPr lang="cs-CZ" altLang="en-US" sz="2400" dirty="0"/>
              <a:t>výběr reprezentativní dle k</a:t>
            </a:r>
            <a:r>
              <a:rPr lang="cs-CZ" altLang="en-US" sz="2400" dirty="0">
                <a:latin typeface="Trebuchet MS" charset="0"/>
              </a:rPr>
              <a:t>raj</a:t>
            </a:r>
            <a:r>
              <a:rPr lang="cs-CZ" altLang="en-US" sz="2400" dirty="0"/>
              <a:t>e,</a:t>
            </a:r>
            <a:r>
              <a:rPr lang="cs-CZ" altLang="en-US" sz="2400" dirty="0">
                <a:latin typeface="Trebuchet MS" charset="0"/>
              </a:rPr>
              <a:t> velikost</a:t>
            </a:r>
            <a:r>
              <a:rPr lang="cs-CZ" altLang="en-US" sz="2400" dirty="0"/>
              <a:t>i</a:t>
            </a:r>
            <a:r>
              <a:rPr lang="cs-CZ" altLang="en-US" sz="2400" dirty="0">
                <a:latin typeface="Trebuchet MS" charset="0"/>
              </a:rPr>
              <a:t> místa bydliště, pohlaví, věk</a:t>
            </a:r>
            <a:r>
              <a:rPr lang="cs-CZ" altLang="en-US" sz="2400" dirty="0"/>
              <a:t>u</a:t>
            </a:r>
            <a:r>
              <a:rPr lang="cs-CZ" altLang="en-US" sz="2400" dirty="0">
                <a:latin typeface="Trebuchet MS" charset="0"/>
              </a:rPr>
              <a:t>, </a:t>
            </a:r>
            <a:r>
              <a:rPr lang="cs-CZ" altLang="en-US" sz="2400" dirty="0" smtClean="0">
                <a:latin typeface="Trebuchet MS" charset="0"/>
              </a:rPr>
              <a:t>vzdělání</a:t>
            </a:r>
          </a:p>
          <a:p>
            <a:pPr marL="0" indent="0" eaLnBrk="1" hangingPunct="1">
              <a:buFontTx/>
              <a:buNone/>
            </a:pPr>
            <a:endParaRPr lang="cs-CZ" altLang="en-US" sz="2400" dirty="0">
              <a:latin typeface="Trebuchet MS" charset="0"/>
            </a:endParaRPr>
          </a:p>
          <a:p>
            <a:pPr marL="0" indent="0" eaLnBrk="1" hangingPunct="1">
              <a:buFontTx/>
              <a:buNone/>
            </a:pPr>
            <a:r>
              <a:rPr lang="cs-CZ" altLang="en-US" sz="2400" dirty="0" smtClean="0">
                <a:latin typeface="Trebuchet MS" charset="0"/>
              </a:rPr>
              <a:t>Výzkum </a:t>
            </a:r>
            <a:r>
              <a:rPr lang="cs-CZ" altLang="en-US" sz="2400" dirty="0"/>
              <a:t>SOÚ AV ČR</a:t>
            </a:r>
            <a:r>
              <a:rPr lang="cs-CZ" altLang="en-US" sz="2400" dirty="0">
                <a:latin typeface="Trebuchet MS" charset="0"/>
              </a:rPr>
              <a:t> ve spolupráci s Fórem  50 </a:t>
            </a:r>
          </a:p>
          <a:p>
            <a:pPr marL="0" indent="0" eaLnBrk="1" hangingPunct="1">
              <a:buFontTx/>
              <a:buNone/>
            </a:pPr>
            <a:endParaRPr lang="cs-CZ" altLang="en-US" sz="2400" dirty="0" smtClean="0">
              <a:latin typeface="Trebuchet MS" charset="0"/>
            </a:endParaRPr>
          </a:p>
          <a:p>
            <a:pPr marL="0" indent="0" eaLnBrk="1" hangingPunct="1">
              <a:buFontTx/>
              <a:buNone/>
            </a:pPr>
            <a:r>
              <a:rPr lang="cs-CZ" altLang="en-US" sz="2400" dirty="0" smtClean="0"/>
              <a:t> </a:t>
            </a:r>
            <a:r>
              <a:rPr lang="cs-CZ" altLang="en-US" sz="2400" dirty="0"/>
              <a:t>Sběr dat: CVVM,</a:t>
            </a:r>
            <a:r>
              <a:rPr lang="cs-CZ" altLang="en-US" sz="2400" dirty="0">
                <a:latin typeface="Trebuchet MS" charset="0"/>
              </a:rPr>
              <a:t> </a:t>
            </a:r>
            <a:r>
              <a:rPr lang="cs-CZ" altLang="en-US" sz="2400" dirty="0"/>
              <a:t>l</a:t>
            </a:r>
            <a:r>
              <a:rPr lang="cs-CZ" altLang="en-US" sz="2400" dirty="0">
                <a:latin typeface="Trebuchet MS" charset="0"/>
              </a:rPr>
              <a:t>istopad 2014</a:t>
            </a:r>
          </a:p>
          <a:p>
            <a:pPr>
              <a:spcBef>
                <a:spcPts val="1200"/>
              </a:spcBef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293A53"/>
      </a:dk2>
      <a:lt2>
        <a:srgbClr val="FFFFFF"/>
      </a:lt2>
      <a:accent1>
        <a:srgbClr val="FFF9BC"/>
      </a:accent1>
      <a:accent2>
        <a:srgbClr val="666666"/>
      </a:accent2>
      <a:accent3>
        <a:srgbClr val="ACAEB3"/>
      </a:accent3>
      <a:accent4>
        <a:srgbClr val="DADADA"/>
      </a:accent4>
      <a:accent5>
        <a:srgbClr val="FFFBDA"/>
      </a:accent5>
      <a:accent6>
        <a:srgbClr val="5C5C5C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11736</TotalTime>
  <Words>508</Words>
  <Application>Microsoft Office PowerPoint</Application>
  <PresentationFormat>Předvádění na obrazovce (4:3)</PresentationFormat>
  <Paragraphs>94</Paragraphs>
  <Slides>23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Blank Presentation</vt:lpstr>
      <vt:lpstr>Muži a ženy ve veřejném prostoru – teorie a data</vt:lpstr>
      <vt:lpstr>A tak jsem na narodil/a jako kluk/holka…</vt:lpstr>
      <vt:lpstr>Socializace </vt:lpstr>
      <vt:lpstr>A to si životem neseme dál a dál…</vt:lpstr>
      <vt:lpstr>A to si životem neseme dál a dál…</vt:lpstr>
      <vt:lpstr>Role mužů a žen v soukromém životě </vt:lpstr>
      <vt:lpstr>Postoje české veřejnosti k působení žen v politice </vt:lpstr>
      <vt:lpstr>Základní výzkumné otázky </vt:lpstr>
      <vt:lpstr>Informace o výzkumu  </vt:lpstr>
      <vt:lpstr>Názory na působení žen v politice a jejich přínos </vt:lpstr>
      <vt:lpstr>Hodnocení zastoupení žen v politice jako „nedostatečného“ (údaje v %) </vt:lpstr>
      <vt:lpstr>Reálné zastoupení žen a mužů – poslanecká sněmovna ČR</vt:lpstr>
      <vt:lpstr>Reálné zastoupení žen a mužů – senát PČR</vt:lpstr>
      <vt:lpstr>Reálné zastoupení žen a mužů – kraje </vt:lpstr>
      <vt:lpstr>Reálné zastoupení žen a mužů – obce</vt:lpstr>
      <vt:lpstr>Jak by se změnila politika při vyšším zastoupení žen?  (v %)</vt:lpstr>
      <vt:lpstr>Co si lidé slibují od vyššího zastoupení žen v politice? (pozitiva, údaje v %)</vt:lpstr>
      <vt:lpstr>Negativní očekávání od vyššího zastoupení žen v politice? (údaje v %)</vt:lpstr>
      <vt:lpstr>Představy o mužích a ženách v politice a o jejich kompetencích </vt:lpstr>
      <vt:lpstr>Kdo je kompetentnější pro konkrétní témata? (v %)</vt:lpstr>
      <vt:lpstr>Bariéry bránící ženám vstupu do politiky </vt:lpstr>
      <vt:lpstr>Jaké bariéry brání ženám při vstupu do vyšších pozic? </vt:lpstr>
      <vt:lpstr>Děkuji za pozornost!</vt:lpstr>
    </vt:vector>
  </TitlesOfParts>
  <Company>Jana 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Jana K</dc:creator>
  <cp:lastModifiedBy>Lenka Lenochová</cp:lastModifiedBy>
  <cp:revision>299</cp:revision>
  <dcterms:created xsi:type="dcterms:W3CDTF">2005-09-14T11:21:32Z</dcterms:created>
  <dcterms:modified xsi:type="dcterms:W3CDTF">2016-02-19T17:28:55Z</dcterms:modified>
</cp:coreProperties>
</file>