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6.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charts/chart11.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charts/chart12.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7.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8.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charts/chart15.xml" ContentType="application/vnd.openxmlformats-officedocument.drawingml.chart+xml"/>
  <Override PartName="/ppt/drawings/drawing14.xml" ContentType="application/vnd.openxmlformats-officedocument.drawingml.chartshapes+xml"/>
  <Override PartName="/ppt/charts/chart16.xml" ContentType="application/vnd.openxmlformats-officedocument.drawingml.chart+xml"/>
  <Override PartName="/ppt/theme/themeOverride14.xml" ContentType="application/vnd.openxmlformats-officedocument.themeOverride+xml"/>
  <Override PartName="/ppt/drawings/drawing15.xml" ContentType="application/vnd.openxmlformats-officedocument.drawingml.chartshapes+xml"/>
  <Override PartName="/ppt/charts/chart17.xml" ContentType="application/vnd.openxmlformats-officedocument.drawingml.chart+xml"/>
  <Override PartName="/ppt/theme/themeOverride15.xml" ContentType="application/vnd.openxmlformats-officedocument.themeOverride+xml"/>
  <Override PartName="/ppt/drawings/drawing16.xml" ContentType="application/vnd.openxmlformats-officedocument.drawingml.chartshapes+xml"/>
  <Override PartName="/ppt/notesSlides/notesSlide9.xml" ContentType="application/vnd.openxmlformats-officedocument.presentationml.notesSlide+xml"/>
  <Override PartName="/ppt/charts/chart18.xml" ContentType="application/vnd.openxmlformats-officedocument.drawingml.chart+xml"/>
  <Override PartName="/ppt/theme/themeOverride16.xml" ContentType="application/vnd.openxmlformats-officedocument.themeOverride+xml"/>
  <Override PartName="/ppt/drawings/drawing17.xml" ContentType="application/vnd.openxmlformats-officedocument.drawingml.chartshapes+xml"/>
  <Override PartName="/ppt/charts/chart19.xml" ContentType="application/vnd.openxmlformats-officedocument.drawingml.chart+xml"/>
  <Override PartName="/ppt/theme/themeOverride17.xml" ContentType="application/vnd.openxmlformats-officedocument.themeOverride+xml"/>
  <Override PartName="/ppt/drawings/drawing18.xml" ContentType="application/vnd.openxmlformats-officedocument.drawingml.chartshapes+xml"/>
  <Override PartName="/ppt/charts/chart20.xml" ContentType="application/vnd.openxmlformats-officedocument.drawingml.chart+xml"/>
  <Override PartName="/ppt/theme/themeOverride18.xml" ContentType="application/vnd.openxmlformats-officedocument.themeOverride+xml"/>
  <Override PartName="/ppt/drawings/drawing19.xml" ContentType="application/vnd.openxmlformats-officedocument.drawingml.chartshapes+xml"/>
  <Override PartName="/ppt/charts/chart21.xml" ContentType="application/vnd.openxmlformats-officedocument.drawingml.chart+xml"/>
  <Override PartName="/ppt/theme/themeOverride19.xml" ContentType="application/vnd.openxmlformats-officedocument.themeOverride+xml"/>
  <Override PartName="/ppt/drawings/drawing20.xml" ContentType="application/vnd.openxmlformats-officedocument.drawingml.chartshapes+xml"/>
  <Override PartName="/ppt/charts/chart22.xml" ContentType="application/vnd.openxmlformats-officedocument.drawingml.chart+xml"/>
  <Override PartName="/ppt/theme/themeOverride20.xml" ContentType="application/vnd.openxmlformats-officedocument.themeOverride+xml"/>
  <Override PartName="/ppt/drawings/drawing21.xml" ContentType="application/vnd.openxmlformats-officedocument.drawingml.chartshapes+xml"/>
  <Override PartName="/ppt/charts/chart23.xml" ContentType="application/vnd.openxmlformats-officedocument.drawingml.chart+xml"/>
  <Override PartName="/ppt/theme/themeOverride21.xml" ContentType="application/vnd.openxmlformats-officedocument.themeOverride+xml"/>
  <Override PartName="/ppt/drawings/drawing22.xml" ContentType="application/vnd.openxmlformats-officedocument.drawingml.chartshapes+xml"/>
  <Override PartName="/ppt/charts/chart24.xml" ContentType="application/vnd.openxmlformats-officedocument.drawingml.chart+xml"/>
  <Override PartName="/ppt/theme/themeOverride22.xml" ContentType="application/vnd.openxmlformats-officedocument.themeOverride+xml"/>
  <Override PartName="/ppt/drawings/drawing23.xml" ContentType="application/vnd.openxmlformats-officedocument.drawingml.chartshapes+xml"/>
  <Override PartName="/ppt/charts/chart25.xml" ContentType="application/vnd.openxmlformats-officedocument.drawingml.chart+xml"/>
  <Override PartName="/ppt/theme/themeOverride23.xml" ContentType="application/vnd.openxmlformats-officedocument.themeOverride+xml"/>
  <Override PartName="/ppt/drawings/drawing24.xml" ContentType="application/vnd.openxmlformats-officedocument.drawingml.chartshapes+xml"/>
  <Override PartName="/ppt/charts/chart26.xml" ContentType="application/vnd.openxmlformats-officedocument.drawingml.chart+xml"/>
  <Override PartName="/ppt/theme/themeOverride24.xml" ContentType="application/vnd.openxmlformats-officedocument.themeOverride+xml"/>
  <Override PartName="/ppt/drawings/drawing25.xml" ContentType="application/vnd.openxmlformats-officedocument.drawingml.chartshapes+xml"/>
  <Override PartName="/ppt/charts/chart27.xml" ContentType="application/vnd.openxmlformats-officedocument.drawingml.chart+xml"/>
  <Override PartName="/ppt/theme/themeOverride25.xml" ContentType="application/vnd.openxmlformats-officedocument.themeOverride+xml"/>
  <Override PartName="/ppt/drawings/drawing26.xml" ContentType="application/vnd.openxmlformats-officedocument.drawingml.chartshapes+xml"/>
  <Override PartName="/ppt/charts/chart28.xml" ContentType="application/vnd.openxmlformats-officedocument.drawingml.chart+xml"/>
  <Override PartName="/ppt/theme/themeOverride26.xml" ContentType="application/vnd.openxmlformats-officedocument.themeOverride+xml"/>
  <Override PartName="/ppt/drawings/drawing27.xml" ContentType="application/vnd.openxmlformats-officedocument.drawingml.chartshapes+xml"/>
  <Override PartName="/ppt/charts/chart29.xml" ContentType="application/vnd.openxmlformats-officedocument.drawingml.chart+xml"/>
  <Override PartName="/ppt/theme/themeOverride27.xml" ContentType="application/vnd.openxmlformats-officedocument.themeOverride+xml"/>
  <Override PartName="/ppt/drawings/drawing28.xml" ContentType="application/vnd.openxmlformats-officedocument.drawingml.chartshapes+xml"/>
  <Override PartName="/ppt/charts/chart30.xml" ContentType="application/vnd.openxmlformats-officedocument.drawingml.chart+xml"/>
  <Override PartName="/ppt/theme/themeOverride28.xml" ContentType="application/vnd.openxmlformats-officedocument.themeOverride+xml"/>
  <Override PartName="/ppt/drawings/drawing29.xml" ContentType="application/vnd.openxmlformats-officedocument.drawingml.chartshapes+xml"/>
  <Override PartName="/ppt/charts/chart31.xml" ContentType="application/vnd.openxmlformats-officedocument.drawingml.chart+xml"/>
  <Override PartName="/ppt/theme/themeOverride29.xml" ContentType="application/vnd.openxmlformats-officedocument.themeOverride+xml"/>
  <Override PartName="/ppt/drawings/drawing30.xml" ContentType="application/vnd.openxmlformats-officedocument.drawingml.chartshapes+xml"/>
  <Override PartName="/ppt/charts/chart32.xml" ContentType="application/vnd.openxmlformats-officedocument.drawingml.chart+xml"/>
  <Override PartName="/ppt/theme/themeOverride30.xml" ContentType="application/vnd.openxmlformats-officedocument.themeOverride+xml"/>
  <Override PartName="/ppt/drawings/drawing31.xml" ContentType="application/vnd.openxmlformats-officedocument.drawingml.chartshapes+xml"/>
  <Override PartName="/ppt/charts/chart33.xml" ContentType="application/vnd.openxmlformats-officedocument.drawingml.chart+xml"/>
  <Override PartName="/ppt/theme/themeOverride31.xml" ContentType="application/vnd.openxmlformats-officedocument.themeOverride+xml"/>
  <Override PartName="/ppt/drawings/drawing32.xml" ContentType="application/vnd.openxmlformats-officedocument.drawingml.chartshapes+xml"/>
  <Override PartName="/ppt/notesSlides/notesSlide10.xml" ContentType="application/vnd.openxmlformats-officedocument.presentationml.notesSlide+xml"/>
  <Override PartName="/ppt/charts/chart34.xml" ContentType="application/vnd.openxmlformats-officedocument.drawingml.chart+xml"/>
  <Override PartName="/ppt/theme/themeOverride32.xml" ContentType="application/vnd.openxmlformats-officedocument.themeOverride+xml"/>
  <Override PartName="/ppt/drawings/drawing33.xml" ContentType="application/vnd.openxmlformats-officedocument.drawingml.chartshapes+xml"/>
  <Override PartName="/ppt/charts/chart35.xml" ContentType="application/vnd.openxmlformats-officedocument.drawingml.chart+xml"/>
  <Override PartName="/ppt/theme/themeOverride33.xml" ContentType="application/vnd.openxmlformats-officedocument.themeOverride+xml"/>
  <Override PartName="/ppt/drawings/drawing34.xml" ContentType="application/vnd.openxmlformats-officedocument.drawingml.chartshapes+xml"/>
  <Override PartName="/ppt/charts/chart36.xml" ContentType="application/vnd.openxmlformats-officedocument.drawingml.chart+xml"/>
  <Override PartName="/ppt/theme/themeOverride34.xml" ContentType="application/vnd.openxmlformats-officedocument.themeOverride+xml"/>
  <Override PartName="/ppt/drawings/drawing35.xml" ContentType="application/vnd.openxmlformats-officedocument.drawingml.chartshapes+xml"/>
  <Override PartName="/ppt/notesSlides/notesSlide11.xml" ContentType="application/vnd.openxmlformats-officedocument.presentationml.notesSlide+xml"/>
  <Override PartName="/ppt/charts/chart37.xml" ContentType="application/vnd.openxmlformats-officedocument.drawingml.chart+xml"/>
  <Override PartName="/ppt/theme/themeOverride35.xml" ContentType="application/vnd.openxmlformats-officedocument.themeOverride+xml"/>
  <Override PartName="/ppt/drawings/drawing36.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8.xml" ContentType="application/vnd.openxmlformats-officedocument.drawingml.chart+xml"/>
  <Override PartName="/ppt/theme/themeOverride36.xml" ContentType="application/vnd.openxmlformats-officedocument.themeOverride+xml"/>
  <Override PartName="/ppt/drawings/drawing37.xml" ContentType="application/vnd.openxmlformats-officedocument.drawingml.chartshapes+xml"/>
  <Override PartName="/ppt/notesSlides/notesSlide14.xml" ContentType="application/vnd.openxmlformats-officedocument.presentationml.notesSlide+xml"/>
  <Override PartName="/ppt/charts/chart39.xml" ContentType="application/vnd.openxmlformats-officedocument.drawingml.chart+xml"/>
  <Override PartName="/ppt/theme/themeOverride37.xml" ContentType="application/vnd.openxmlformats-officedocument.themeOverride+xml"/>
  <Override PartName="/ppt/drawings/drawing38.xml" ContentType="application/vnd.openxmlformats-officedocument.drawingml.chartshapes+xml"/>
  <Override PartName="/ppt/charts/chart40.xml" ContentType="application/vnd.openxmlformats-officedocument.drawingml.chart+xml"/>
  <Override PartName="/ppt/theme/themeOverride38.xml" ContentType="application/vnd.openxmlformats-officedocument.themeOverride+xml"/>
  <Override PartName="/ppt/drawings/drawing39.xml" ContentType="application/vnd.openxmlformats-officedocument.drawingml.chartshapes+xml"/>
  <Override PartName="/ppt/notesSlides/notesSlide15.xml" ContentType="application/vnd.openxmlformats-officedocument.presentationml.notesSlide+xml"/>
  <Override PartName="/ppt/charts/chart41.xml" ContentType="application/vnd.openxmlformats-officedocument.drawingml.chart+xml"/>
  <Override PartName="/ppt/theme/themeOverride39.xml" ContentType="application/vnd.openxmlformats-officedocument.themeOverride+xml"/>
  <Override PartName="/ppt/drawings/drawing40.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2.xml" ContentType="application/vnd.openxmlformats-officedocument.drawingml.chart+xml"/>
  <Override PartName="/ppt/theme/themeOverride40.xml" ContentType="application/vnd.openxmlformats-officedocument.themeOverride+xml"/>
  <Override PartName="/ppt/drawings/drawing41.xml" ContentType="application/vnd.openxmlformats-officedocument.drawingml.chartshapes+xml"/>
  <Override PartName="/ppt/notesSlides/notesSlide18.xml" ContentType="application/vnd.openxmlformats-officedocument.presentationml.notesSlide+xml"/>
  <Override PartName="/ppt/charts/chart43.xml" ContentType="application/vnd.openxmlformats-officedocument.drawingml.chart+xml"/>
  <Override PartName="/ppt/theme/themeOverride41.xml" ContentType="application/vnd.openxmlformats-officedocument.themeOverride+xml"/>
  <Override PartName="/ppt/drawings/drawing42.xml" ContentType="application/vnd.openxmlformats-officedocument.drawingml.chartshapes+xml"/>
  <Override PartName="/ppt/charts/chart44.xml" ContentType="application/vnd.openxmlformats-officedocument.drawingml.chart+xml"/>
  <Override PartName="/ppt/theme/themeOverride42.xml" ContentType="application/vnd.openxmlformats-officedocument.themeOverride+xml"/>
  <Override PartName="/ppt/drawings/drawing43.xml" ContentType="application/vnd.openxmlformats-officedocument.drawingml.chartshapes+xml"/>
  <Override PartName="/ppt/charts/chart45.xml" ContentType="application/vnd.openxmlformats-officedocument.drawingml.chart+xml"/>
  <Override PartName="/ppt/theme/themeOverride43.xml" ContentType="application/vnd.openxmlformats-officedocument.themeOverride+xml"/>
  <Override PartName="/ppt/drawings/drawing44.xml" ContentType="application/vnd.openxmlformats-officedocument.drawingml.chartshapes+xml"/>
  <Override PartName="/ppt/charts/chart46.xml" ContentType="application/vnd.openxmlformats-officedocument.drawingml.chart+xml"/>
  <Override PartName="/ppt/theme/themeOverride44.xml" ContentType="application/vnd.openxmlformats-officedocument.themeOverride+xml"/>
  <Override PartName="/ppt/drawings/drawing45.xml" ContentType="application/vnd.openxmlformats-officedocument.drawingml.chartshapes+xml"/>
  <Override PartName="/ppt/charts/chart47.xml" ContentType="application/vnd.openxmlformats-officedocument.drawingml.chart+xml"/>
  <Override PartName="/ppt/theme/themeOverride45.xml" ContentType="application/vnd.openxmlformats-officedocument.themeOverride+xml"/>
  <Override PartName="/ppt/drawings/drawing46.xml" ContentType="application/vnd.openxmlformats-officedocument.drawingml.chartshapes+xml"/>
  <Override PartName="/ppt/notesSlides/notesSlide19.xml" ContentType="application/vnd.openxmlformats-officedocument.presentationml.notesSlide+xml"/>
  <Override PartName="/ppt/charts/chart48.xml" ContentType="application/vnd.openxmlformats-officedocument.drawingml.chart+xml"/>
  <Override PartName="/ppt/theme/themeOverride46.xml" ContentType="application/vnd.openxmlformats-officedocument.themeOverride+xml"/>
  <Override PartName="/ppt/drawings/drawing47.xml" ContentType="application/vnd.openxmlformats-officedocument.drawingml.chartshapes+xml"/>
  <Override PartName="/ppt/charts/chart49.xml" ContentType="application/vnd.openxmlformats-officedocument.drawingml.chart+xml"/>
  <Override PartName="/ppt/theme/themeOverride47.xml" ContentType="application/vnd.openxmlformats-officedocument.themeOverride+xml"/>
  <Override PartName="/ppt/drawings/drawing48.xml" ContentType="application/vnd.openxmlformats-officedocument.drawingml.chartshapes+xml"/>
  <Override PartName="/ppt/charts/chart50.xml" ContentType="application/vnd.openxmlformats-officedocument.drawingml.chart+xml"/>
  <Override PartName="/ppt/theme/themeOverride48.xml" ContentType="application/vnd.openxmlformats-officedocument.themeOverride+xml"/>
  <Override PartName="/ppt/drawings/drawing49.xml" ContentType="application/vnd.openxmlformats-officedocument.drawingml.chartshapes+xml"/>
  <Override PartName="/ppt/notesSlides/notesSlide20.xml" ContentType="application/vnd.openxmlformats-officedocument.presentationml.notesSlide+xml"/>
  <Override PartName="/ppt/charts/chart51.xml" ContentType="application/vnd.openxmlformats-officedocument.drawingml.chart+xml"/>
  <Override PartName="/ppt/drawings/drawing50.xml" ContentType="application/vnd.openxmlformats-officedocument.drawingml.chartshapes+xml"/>
  <Override PartName="/ppt/charts/chart52.xml" ContentType="application/vnd.openxmlformats-officedocument.drawingml.chart+xml"/>
  <Override PartName="/ppt/theme/themeOverride49.xml" ContentType="application/vnd.openxmlformats-officedocument.themeOverride+xml"/>
  <Override PartName="/ppt/drawings/drawing5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handoutMasterIdLst>
    <p:handoutMasterId r:id="rId63"/>
  </p:handoutMasterIdLst>
  <p:sldIdLst>
    <p:sldId id="751" r:id="rId2"/>
    <p:sldId id="938" r:id="rId3"/>
    <p:sldId id="936" r:id="rId4"/>
    <p:sldId id="937" r:id="rId5"/>
    <p:sldId id="721" r:id="rId6"/>
    <p:sldId id="900" r:id="rId7"/>
    <p:sldId id="901" r:id="rId8"/>
    <p:sldId id="903" r:id="rId9"/>
    <p:sldId id="882" r:id="rId10"/>
    <p:sldId id="857" r:id="rId11"/>
    <p:sldId id="859" r:id="rId12"/>
    <p:sldId id="860" r:id="rId13"/>
    <p:sldId id="862" r:id="rId14"/>
    <p:sldId id="916" r:id="rId15"/>
    <p:sldId id="873" r:id="rId16"/>
    <p:sldId id="874" r:id="rId17"/>
    <p:sldId id="864" r:id="rId18"/>
    <p:sldId id="865" r:id="rId19"/>
    <p:sldId id="866" r:id="rId20"/>
    <p:sldId id="867" r:id="rId21"/>
    <p:sldId id="917" r:id="rId22"/>
    <p:sldId id="918" r:id="rId23"/>
    <p:sldId id="881" r:id="rId24"/>
    <p:sldId id="872" r:id="rId25"/>
    <p:sldId id="876" r:id="rId26"/>
    <p:sldId id="877" r:id="rId27"/>
    <p:sldId id="878" r:id="rId28"/>
    <p:sldId id="879" r:id="rId29"/>
    <p:sldId id="921" r:id="rId30"/>
    <p:sldId id="880" r:id="rId31"/>
    <p:sldId id="883" r:id="rId32"/>
    <p:sldId id="884" r:id="rId33"/>
    <p:sldId id="885" r:id="rId34"/>
    <p:sldId id="886" r:id="rId35"/>
    <p:sldId id="887" r:id="rId36"/>
    <p:sldId id="923" r:id="rId37"/>
    <p:sldId id="933" r:id="rId38"/>
    <p:sldId id="855" r:id="rId39"/>
    <p:sldId id="888" r:id="rId40"/>
    <p:sldId id="849" r:id="rId41"/>
    <p:sldId id="848" r:id="rId42"/>
    <p:sldId id="850" r:id="rId43"/>
    <p:sldId id="851" r:id="rId44"/>
    <p:sldId id="889" r:id="rId45"/>
    <p:sldId id="852" r:id="rId46"/>
    <p:sldId id="892" r:id="rId47"/>
    <p:sldId id="853" r:id="rId48"/>
    <p:sldId id="891" r:id="rId49"/>
    <p:sldId id="925" r:id="rId50"/>
    <p:sldId id="931" r:id="rId51"/>
    <p:sldId id="890" r:id="rId52"/>
    <p:sldId id="893" r:id="rId53"/>
    <p:sldId id="895" r:id="rId54"/>
    <p:sldId id="902" r:id="rId55"/>
    <p:sldId id="896" r:id="rId56"/>
    <p:sldId id="897" r:id="rId57"/>
    <p:sldId id="898" r:id="rId58"/>
    <p:sldId id="928" r:id="rId59"/>
    <p:sldId id="935" r:id="rId60"/>
    <p:sldId id="899" r:id="rId61"/>
  </p:sldIdLst>
  <p:sldSz cx="9906000" cy="6858000" type="A4"/>
  <p:notesSz cx="6797675" cy="9928225"/>
  <p:defaultTextStyle>
    <a:defPPr>
      <a:defRPr lang="en-US"/>
    </a:defPPr>
    <a:lvl1pPr algn="l" rtl="0" fontAlgn="base">
      <a:lnSpc>
        <a:spcPct val="105000"/>
      </a:lnSpc>
      <a:spcBef>
        <a:spcPct val="20000"/>
      </a:spcBef>
      <a:spcAft>
        <a:spcPct val="0"/>
      </a:spcAft>
      <a:defRPr sz="1200" b="1" kern="1200">
        <a:solidFill>
          <a:schemeClr val="tx1"/>
        </a:solidFill>
        <a:latin typeface="Verdana" pitchFamily="34" charset="0"/>
        <a:ea typeface="+mn-ea"/>
        <a:cs typeface="+mn-cs"/>
      </a:defRPr>
    </a:lvl1pPr>
    <a:lvl2pPr marL="4572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2pPr>
    <a:lvl3pPr marL="9144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3pPr>
    <a:lvl4pPr marL="13716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4pPr>
    <a:lvl5pPr marL="18288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5pPr>
    <a:lvl6pPr marL="2286000" algn="l" defTabSz="914400" rtl="0" eaLnBrk="1" latinLnBrk="0" hangingPunct="1">
      <a:defRPr sz="1200" b="1" kern="1200">
        <a:solidFill>
          <a:schemeClr val="tx1"/>
        </a:solidFill>
        <a:latin typeface="Verdana" pitchFamily="34" charset="0"/>
        <a:ea typeface="+mn-ea"/>
        <a:cs typeface="+mn-cs"/>
      </a:defRPr>
    </a:lvl6pPr>
    <a:lvl7pPr marL="2743200" algn="l" defTabSz="914400" rtl="0" eaLnBrk="1" latinLnBrk="0" hangingPunct="1">
      <a:defRPr sz="1200" b="1" kern="1200">
        <a:solidFill>
          <a:schemeClr val="tx1"/>
        </a:solidFill>
        <a:latin typeface="Verdana" pitchFamily="34" charset="0"/>
        <a:ea typeface="+mn-ea"/>
        <a:cs typeface="+mn-cs"/>
      </a:defRPr>
    </a:lvl7pPr>
    <a:lvl8pPr marL="3200400" algn="l" defTabSz="914400" rtl="0" eaLnBrk="1" latinLnBrk="0" hangingPunct="1">
      <a:defRPr sz="1200" b="1" kern="1200">
        <a:solidFill>
          <a:schemeClr val="tx1"/>
        </a:solidFill>
        <a:latin typeface="Verdana" pitchFamily="34" charset="0"/>
        <a:ea typeface="+mn-ea"/>
        <a:cs typeface="+mn-cs"/>
      </a:defRPr>
    </a:lvl8pPr>
    <a:lvl9pPr marL="3657600" algn="l" defTabSz="914400" rtl="0" eaLnBrk="1" latinLnBrk="0" hangingPunct="1">
      <a:defRPr sz="1200" b="1" kern="1200">
        <a:solidFill>
          <a:schemeClr val="tx1"/>
        </a:solidFill>
        <a:latin typeface="Verdana" pitchFamily="34" charset="0"/>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71C54"/>
    <a:srgbClr val="FFCC00"/>
    <a:srgbClr val="D2B610"/>
    <a:srgbClr val="E9CA11"/>
    <a:srgbClr val="DBDB13"/>
    <a:srgbClr val="FFFFFF"/>
    <a:srgbClr val="A4CAAE"/>
    <a:srgbClr val="0099CC"/>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743" autoAdjust="0"/>
    <p:restoredTop sz="99305" autoAdjust="0"/>
  </p:normalViewPr>
  <p:slideViewPr>
    <p:cSldViewPr snapToGrid="0" snapToObjects="1">
      <p:cViewPr>
        <p:scale>
          <a:sx n="75" d="100"/>
          <a:sy n="75" d="100"/>
        </p:scale>
        <p:origin x="-492" y="-834"/>
      </p:cViewPr>
      <p:guideLst>
        <p:guide orient="horz" pos="3985"/>
        <p:guide orient="horz" pos="318"/>
        <p:guide orient="horz" pos="683"/>
        <p:guide orient="horz" pos="3674"/>
        <p:guide orient="horz" pos="2259"/>
        <p:guide orient="horz" pos="845"/>
        <p:guide orient="horz" pos="843"/>
        <p:guide pos="3118"/>
        <p:guide pos="6074"/>
        <p:guide pos="1649"/>
        <p:guide pos="4596"/>
        <p:guide pos="512"/>
        <p:guide pos="176"/>
        <p:guide pos="511"/>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4" d="100"/>
          <a:sy n="74" d="100"/>
        </p:scale>
        <p:origin x="-3324" y="-102"/>
      </p:cViewPr>
      <p:guideLst>
        <p:guide orient="horz" pos="3127"/>
        <p:guide pos="214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6.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17.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18.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19.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20.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21.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22.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23.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24.xlsx"/><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_Worksheet25.xlsx"/><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26.xlsx"/><Relationship Id="rId1" Type="http://schemas.openxmlformats.org/officeDocument/2006/relationships/themeOverride" Target="../theme/themeOverride24.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27.xlsx"/><Relationship Id="rId1" Type="http://schemas.openxmlformats.org/officeDocument/2006/relationships/themeOverride" Target="../theme/themeOverride25.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Microsoft_Excel_Worksheet28.xlsx"/><Relationship Id="rId1" Type="http://schemas.openxmlformats.org/officeDocument/2006/relationships/themeOverride" Target="../theme/themeOverride26.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package" Target="../embeddings/Microsoft_Excel_Worksheet29.xlsx"/><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package" Target="../embeddings/Microsoft_Excel_Worksheet30.xlsx"/><Relationship Id="rId1" Type="http://schemas.openxmlformats.org/officeDocument/2006/relationships/themeOverride" Target="../theme/themeOverride28.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package" Target="../embeddings/Microsoft_Excel_Worksheet31.xlsx"/><Relationship Id="rId1" Type="http://schemas.openxmlformats.org/officeDocument/2006/relationships/themeOverride" Target="../theme/themeOverride29.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31.xml"/><Relationship Id="rId2" Type="http://schemas.openxmlformats.org/officeDocument/2006/relationships/package" Target="../embeddings/Microsoft_Excel_Worksheet32.xlsx"/><Relationship Id="rId1" Type="http://schemas.openxmlformats.org/officeDocument/2006/relationships/themeOverride" Target="../theme/themeOverride30.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32.xml"/><Relationship Id="rId2" Type="http://schemas.openxmlformats.org/officeDocument/2006/relationships/package" Target="../embeddings/Microsoft_Excel_Worksheet33.xlsx"/><Relationship Id="rId1" Type="http://schemas.openxmlformats.org/officeDocument/2006/relationships/themeOverride" Target="../theme/themeOverride31.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33.xml"/><Relationship Id="rId2" Type="http://schemas.openxmlformats.org/officeDocument/2006/relationships/package" Target="../embeddings/Microsoft_Excel_Worksheet34.xlsx"/><Relationship Id="rId1" Type="http://schemas.openxmlformats.org/officeDocument/2006/relationships/themeOverride" Target="../theme/themeOverride32.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34.xml"/><Relationship Id="rId2" Type="http://schemas.openxmlformats.org/officeDocument/2006/relationships/package" Target="../embeddings/Microsoft_Excel_Worksheet35.xlsx"/><Relationship Id="rId1" Type="http://schemas.openxmlformats.org/officeDocument/2006/relationships/themeOverride" Target="../theme/themeOverride33.xml"/></Relationships>
</file>

<file path=ppt/charts/_rels/chart36.xml.rels><?xml version="1.0" encoding="UTF-8" standalone="yes"?>
<Relationships xmlns="http://schemas.openxmlformats.org/package/2006/relationships"><Relationship Id="rId3" Type="http://schemas.openxmlformats.org/officeDocument/2006/relationships/chartUserShapes" Target="../drawings/drawing35.xml"/><Relationship Id="rId2" Type="http://schemas.openxmlformats.org/officeDocument/2006/relationships/package" Target="../embeddings/Microsoft_Excel_Worksheet36.xlsx"/><Relationship Id="rId1" Type="http://schemas.openxmlformats.org/officeDocument/2006/relationships/themeOverride" Target="../theme/themeOverride34.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36.xml"/><Relationship Id="rId2" Type="http://schemas.openxmlformats.org/officeDocument/2006/relationships/package" Target="../embeddings/Microsoft_Excel_Worksheet37.xlsx"/><Relationship Id="rId1" Type="http://schemas.openxmlformats.org/officeDocument/2006/relationships/themeOverride" Target="../theme/themeOverride35.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37.xml"/><Relationship Id="rId2" Type="http://schemas.openxmlformats.org/officeDocument/2006/relationships/package" Target="../embeddings/Microsoft_Excel_Worksheet38.xlsx"/><Relationship Id="rId1" Type="http://schemas.openxmlformats.org/officeDocument/2006/relationships/themeOverride" Target="../theme/themeOverride36.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8.xml"/><Relationship Id="rId2" Type="http://schemas.openxmlformats.org/officeDocument/2006/relationships/package" Target="../embeddings/Microsoft_Excel_Worksheet39.xlsx"/><Relationship Id="rId1" Type="http://schemas.openxmlformats.org/officeDocument/2006/relationships/themeOverride" Target="../theme/themeOverride37.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39.xml"/><Relationship Id="rId2" Type="http://schemas.openxmlformats.org/officeDocument/2006/relationships/package" Target="../embeddings/Microsoft_Excel_Worksheet40.xlsx"/><Relationship Id="rId1" Type="http://schemas.openxmlformats.org/officeDocument/2006/relationships/themeOverride" Target="../theme/themeOverride38.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40.xml"/><Relationship Id="rId2" Type="http://schemas.openxmlformats.org/officeDocument/2006/relationships/package" Target="../embeddings/Microsoft_Excel_Worksheet41.xlsx"/><Relationship Id="rId1" Type="http://schemas.openxmlformats.org/officeDocument/2006/relationships/themeOverride" Target="../theme/themeOverride39.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41.xml"/><Relationship Id="rId2" Type="http://schemas.openxmlformats.org/officeDocument/2006/relationships/package" Target="../embeddings/Microsoft_Excel_Worksheet42.xlsx"/><Relationship Id="rId1" Type="http://schemas.openxmlformats.org/officeDocument/2006/relationships/themeOverride" Target="../theme/themeOverride40.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42.xml"/><Relationship Id="rId2" Type="http://schemas.openxmlformats.org/officeDocument/2006/relationships/package" Target="../embeddings/Microsoft_Excel_Worksheet43.xlsx"/><Relationship Id="rId1" Type="http://schemas.openxmlformats.org/officeDocument/2006/relationships/themeOverride" Target="../theme/themeOverride41.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43.xml"/><Relationship Id="rId2" Type="http://schemas.openxmlformats.org/officeDocument/2006/relationships/package" Target="../embeddings/Microsoft_Excel_Worksheet44.xlsx"/><Relationship Id="rId1" Type="http://schemas.openxmlformats.org/officeDocument/2006/relationships/themeOverride" Target="../theme/themeOverride42.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44.xml"/><Relationship Id="rId2" Type="http://schemas.openxmlformats.org/officeDocument/2006/relationships/package" Target="../embeddings/Microsoft_Excel_Worksheet45.xlsx"/><Relationship Id="rId1" Type="http://schemas.openxmlformats.org/officeDocument/2006/relationships/themeOverride" Target="../theme/themeOverride43.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45.xml"/><Relationship Id="rId2" Type="http://schemas.openxmlformats.org/officeDocument/2006/relationships/package" Target="../embeddings/Microsoft_Excel_Worksheet46.xlsx"/><Relationship Id="rId1" Type="http://schemas.openxmlformats.org/officeDocument/2006/relationships/themeOverride" Target="../theme/themeOverride44.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46.xml"/><Relationship Id="rId2" Type="http://schemas.openxmlformats.org/officeDocument/2006/relationships/package" Target="../embeddings/Microsoft_Excel_Worksheet47.xlsx"/><Relationship Id="rId1" Type="http://schemas.openxmlformats.org/officeDocument/2006/relationships/themeOverride" Target="../theme/themeOverride45.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47.xml"/><Relationship Id="rId2" Type="http://schemas.openxmlformats.org/officeDocument/2006/relationships/package" Target="../embeddings/Microsoft_Excel_Worksheet48.xlsx"/><Relationship Id="rId1" Type="http://schemas.openxmlformats.org/officeDocument/2006/relationships/themeOverride" Target="../theme/themeOverride46.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48.xml"/><Relationship Id="rId2" Type="http://schemas.openxmlformats.org/officeDocument/2006/relationships/package" Target="../embeddings/Microsoft_Excel_Worksheet49.xlsx"/><Relationship Id="rId1" Type="http://schemas.openxmlformats.org/officeDocument/2006/relationships/themeOverride" Target="../theme/themeOverride47.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49.xml"/><Relationship Id="rId2" Type="http://schemas.openxmlformats.org/officeDocument/2006/relationships/package" Target="../embeddings/Microsoft_Excel_Worksheet50.xlsx"/><Relationship Id="rId1" Type="http://schemas.openxmlformats.org/officeDocument/2006/relationships/themeOverride" Target="../theme/themeOverride48.xml"/></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51.xml"/><Relationship Id="rId2" Type="http://schemas.openxmlformats.org/officeDocument/2006/relationships/package" Target="../embeddings/Microsoft_Excel_Worksheet52.xlsx"/><Relationship Id="rId1" Type="http://schemas.openxmlformats.org/officeDocument/2006/relationships/themeOverride" Target="../theme/themeOverride49.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015479876160992E-2"/>
          <c:y val="0.11148147826615389"/>
          <c:w val="0.93498452012383904"/>
          <c:h val="0.78330133414546121"/>
        </c:manualLayout>
      </c:layout>
      <c:barChart>
        <c:barDir val="bar"/>
        <c:grouping val="clustered"/>
        <c:varyColors val="0"/>
        <c:ser>
          <c:idx val="1"/>
          <c:order val="0"/>
          <c:tx>
            <c:strRef>
              <c:f>List1!$C$1</c:f>
              <c:strCache>
                <c:ptCount val="1"/>
                <c:pt idx="0">
                  <c:v>Řada 2</c:v>
                </c:pt>
              </c:strCache>
            </c:strRef>
          </c:tx>
          <c:spPr>
            <a:solidFill>
              <a:srgbClr val="699FAC"/>
            </a:solidFill>
            <a:ln w="9525">
              <a:solidFill>
                <a:srgbClr val="FFFFFF"/>
              </a:solidFill>
              <a:prstDash val="solid"/>
            </a:ln>
          </c:spPr>
          <c:invertIfNegative val="0"/>
          <c:dPt>
            <c:idx val="2"/>
            <c:invertIfNegative val="0"/>
            <c:bubble3D val="0"/>
          </c:dPt>
          <c:dPt>
            <c:idx val="3"/>
            <c:invertIfNegative val="0"/>
            <c:bubble3D val="0"/>
            <c:spPr>
              <a:solidFill>
                <a:srgbClr val="699FAC">
                  <a:lumMod val="60000"/>
                  <a:lumOff val="40000"/>
                </a:srgbClr>
              </a:solidFill>
              <a:ln w="9525">
                <a:solidFill>
                  <a:srgbClr val="FFFFFF"/>
                </a:solidFill>
                <a:prstDash val="solid"/>
              </a:ln>
            </c:spPr>
          </c:dPt>
          <c:dPt>
            <c:idx val="4"/>
            <c:invertIfNegative val="0"/>
            <c:bubble3D val="0"/>
            <c:spPr>
              <a:solidFill>
                <a:srgbClr val="699FAC">
                  <a:lumMod val="60000"/>
                  <a:lumOff val="40000"/>
                </a:srgbClr>
              </a:solidFill>
              <a:ln w="9525">
                <a:solidFill>
                  <a:srgbClr val="FFFFFF"/>
                </a:solidFill>
                <a:prstDash val="solid"/>
              </a:ln>
            </c:spPr>
          </c:dPt>
          <c:dPt>
            <c:idx val="5"/>
            <c:invertIfNegative val="0"/>
            <c:bubble3D val="0"/>
            <c:spPr>
              <a:solidFill>
                <a:srgbClr val="699FAC">
                  <a:lumMod val="60000"/>
                  <a:lumOff val="40000"/>
                </a:srgbClr>
              </a:solidFill>
              <a:ln w="9525">
                <a:solidFill>
                  <a:srgbClr val="FFFFFF"/>
                </a:solidFill>
                <a:prstDash val="solid"/>
              </a:ln>
            </c:spPr>
          </c:dPt>
          <c:dPt>
            <c:idx val="6"/>
            <c:invertIfNegative val="0"/>
            <c:bubble3D val="0"/>
            <c:spPr>
              <a:solidFill>
                <a:srgbClr val="699FAC">
                  <a:lumMod val="60000"/>
                  <a:lumOff val="40000"/>
                </a:srgbClr>
              </a:solidFill>
              <a:ln w="9525">
                <a:solidFill>
                  <a:srgbClr val="FFFFFF"/>
                </a:solidFill>
                <a:prstDash val="solid"/>
              </a:ln>
            </c:spPr>
          </c:dPt>
          <c:dPt>
            <c:idx val="11"/>
            <c:invertIfNegative val="0"/>
            <c:bubble3D val="0"/>
            <c:spPr>
              <a:solidFill>
                <a:srgbClr val="699FAC">
                  <a:lumMod val="60000"/>
                  <a:lumOff val="40000"/>
                </a:srgbClr>
              </a:solidFill>
              <a:ln w="9525">
                <a:solidFill>
                  <a:srgbClr val="FFFFFF"/>
                </a:solidFill>
                <a:prstDash val="solid"/>
              </a:ln>
            </c:spPr>
          </c:dPt>
          <c:dPt>
            <c:idx val="12"/>
            <c:invertIfNegative val="0"/>
            <c:bubble3D val="0"/>
            <c:spPr>
              <a:solidFill>
                <a:srgbClr val="699FAC">
                  <a:lumMod val="60000"/>
                  <a:lumOff val="40000"/>
                </a:srgbClr>
              </a:solidFill>
              <a:ln w="9525">
                <a:solidFill>
                  <a:srgbClr val="FFFFFF"/>
                </a:solidFill>
                <a:prstDash val="solid"/>
              </a:ln>
            </c:spPr>
          </c:dPt>
          <c:dPt>
            <c:idx val="13"/>
            <c:invertIfNegative val="0"/>
            <c:bubble3D val="0"/>
            <c:spPr>
              <a:solidFill>
                <a:srgbClr val="699FAC">
                  <a:lumMod val="60000"/>
                  <a:lumOff val="40000"/>
                </a:srgbClr>
              </a:solidFill>
              <a:ln w="9525">
                <a:solidFill>
                  <a:srgbClr val="FFFFFF"/>
                </a:solidFill>
                <a:prstDash val="solid"/>
              </a:ln>
            </c:spPr>
          </c:dPt>
          <c:dPt>
            <c:idx val="14"/>
            <c:invertIfNegative val="0"/>
            <c:bubble3D val="0"/>
            <c:spPr>
              <a:solidFill>
                <a:srgbClr val="699FAC">
                  <a:lumMod val="60000"/>
                  <a:lumOff val="40000"/>
                </a:srgbClr>
              </a:solidFill>
              <a:ln w="9525">
                <a:solidFill>
                  <a:srgbClr val="FFFFFF"/>
                </a:solidFill>
                <a:prstDash val="solid"/>
              </a:ln>
            </c:spPr>
          </c:dPt>
          <c:dLbls>
            <c:numFmt formatCode="0;;;" sourceLinked="0"/>
            <c:spPr>
              <a:ln w="12700"/>
            </c:spPr>
            <c:txPr>
              <a:bodyPr/>
              <a:lstStyle/>
              <a:p>
                <a:pPr>
                  <a:defRPr sz="120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List1!$A$2:$B$16</c:f>
              <c:multiLvlStrCache>
                <c:ptCount val="15"/>
                <c:lvl>
                  <c:pt idx="0">
                    <c:v>Muž</c:v>
                  </c:pt>
                  <c:pt idx="1">
                    <c:v>Žena</c:v>
                  </c:pt>
                  <c:pt idx="3">
                    <c:v>15-29 let</c:v>
                  </c:pt>
                  <c:pt idx="4">
                    <c:v>30-44 let</c:v>
                  </c:pt>
                  <c:pt idx="5">
                    <c:v>45-59 let</c:v>
                  </c:pt>
                  <c:pt idx="7">
                    <c:v>Bez maturity</c:v>
                  </c:pt>
                  <c:pt idx="8">
                    <c:v>S maturitou</c:v>
                  </c:pt>
                  <c:pt idx="9">
                    <c:v>VŠ</c:v>
                  </c:pt>
                  <c:pt idx="11">
                    <c:v>Do 4.999 obyv.</c:v>
                  </c:pt>
                  <c:pt idx="12">
                    <c:v>5.000-19.999 obyv.</c:v>
                  </c:pt>
                  <c:pt idx="13">
                    <c:v>20.000-99.999 obyv.</c:v>
                  </c:pt>
                  <c:pt idx="14">
                    <c:v>100.000 a více obyv.</c:v>
                  </c:pt>
                </c:lvl>
                <c:lvl>
                  <c:pt idx="0">
                    <c:v>Pohlaví</c:v>
                  </c:pt>
                  <c:pt idx="2">
                    <c:v> </c:v>
                  </c:pt>
                  <c:pt idx="3">
                    <c:v>Věk</c:v>
                  </c:pt>
                  <c:pt idx="7">
                    <c:v>Vzdělání</c:v>
                  </c:pt>
                  <c:pt idx="11">
                    <c:v>Velikost obce</c:v>
                  </c:pt>
                </c:lvl>
              </c:multiLvlStrCache>
            </c:multiLvlStrRef>
          </c:cat>
          <c:val>
            <c:numRef>
              <c:f>List1!$C$2:$C$16</c:f>
              <c:numCache>
                <c:formatCode>General</c:formatCode>
                <c:ptCount val="15"/>
                <c:pt idx="0">
                  <c:v>51.2</c:v>
                </c:pt>
                <c:pt idx="1">
                  <c:v>48.8</c:v>
                </c:pt>
                <c:pt idx="3">
                  <c:v>34.799999999999997</c:v>
                </c:pt>
                <c:pt idx="4">
                  <c:v>39.4</c:v>
                </c:pt>
                <c:pt idx="5">
                  <c:v>25.8</c:v>
                </c:pt>
                <c:pt idx="7">
                  <c:v>39.1</c:v>
                </c:pt>
                <c:pt idx="8">
                  <c:v>44.6</c:v>
                </c:pt>
                <c:pt idx="9">
                  <c:v>16.3</c:v>
                </c:pt>
                <c:pt idx="11">
                  <c:v>35.700000000000003</c:v>
                </c:pt>
                <c:pt idx="12">
                  <c:v>17.7</c:v>
                </c:pt>
                <c:pt idx="13">
                  <c:v>21.9</c:v>
                </c:pt>
                <c:pt idx="14">
                  <c:v>24.8</c:v>
                </c:pt>
              </c:numCache>
            </c:numRef>
          </c:val>
        </c:ser>
        <c:dLbls>
          <c:showLegendKey val="0"/>
          <c:showVal val="1"/>
          <c:showCatName val="0"/>
          <c:showSerName val="0"/>
          <c:showPercent val="0"/>
          <c:showBubbleSize val="0"/>
        </c:dLbls>
        <c:gapWidth val="40"/>
        <c:axId val="33432320"/>
        <c:axId val="33438336"/>
      </c:barChart>
      <c:catAx>
        <c:axId val="33432320"/>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a:solidFill>
                  <a:schemeClr val="tx1">
                    <a:lumMod val="85000"/>
                    <a:lumOff val="15000"/>
                  </a:schemeClr>
                </a:solidFill>
              </a:defRPr>
            </a:pPr>
            <a:endParaRPr lang="cs-CZ"/>
          </a:p>
        </c:txPr>
        <c:crossAx val="33438336"/>
        <c:crosses val="autoZero"/>
        <c:auto val="1"/>
        <c:lblAlgn val="ctr"/>
        <c:lblOffset val="100"/>
        <c:tickLblSkip val="1"/>
        <c:tickMarkSkip val="1"/>
        <c:noMultiLvlLbl val="0"/>
      </c:catAx>
      <c:valAx>
        <c:axId val="33438336"/>
        <c:scaling>
          <c:orientation val="minMax"/>
          <c:max val="100"/>
        </c:scaling>
        <c:delete val="1"/>
        <c:axPos val="b"/>
        <c:numFmt formatCode="0&quot;%&quot;" sourceLinked="0"/>
        <c:majorTickMark val="out"/>
        <c:minorTickMark val="none"/>
        <c:tickLblPos val="nextTo"/>
        <c:crossAx val="33432320"/>
        <c:crosses val="max"/>
        <c:crossBetween val="between"/>
        <c:majorUnit val="20"/>
      </c:valAx>
      <c:spPr>
        <a:noFill/>
        <a:ln w="25400">
          <a:noFill/>
        </a:ln>
      </c:spPr>
    </c:plotArea>
    <c:plotVisOnly val="1"/>
    <c:dispBlanksAs val="gap"/>
    <c:showDLblsOverMax val="0"/>
  </c:chart>
  <c:spPr>
    <a:noFill/>
    <a:ln w="9525">
      <a:noFill/>
    </a:ln>
  </c:spPr>
  <c:txPr>
    <a:bodyPr/>
    <a:lstStyle/>
    <a:p>
      <a:pPr>
        <a:defRPr sz="1000" b="0" i="0" u="none" strike="noStrike" baseline="0">
          <a:solidFill>
            <a:schemeClr val="tx1">
              <a:lumMod val="85000"/>
              <a:lumOff val="15000"/>
            </a:schemeClr>
          </a:solidFill>
          <a:latin typeface="Verdana"/>
          <a:ea typeface="Verdana"/>
          <a:cs typeface="Verdana"/>
        </a:defRPr>
      </a:pPr>
      <a:endParaRPr lang="cs-CZ"/>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749928835889845"/>
          <c:y val="0.1678310608824411"/>
          <c:w val="0.4814146495128826"/>
          <c:h val="0.72346836860905483"/>
        </c:manualLayout>
      </c:layout>
      <c:barChart>
        <c:barDir val="bar"/>
        <c:grouping val="stacked"/>
        <c:varyColors val="0"/>
        <c:ser>
          <c:idx val="1"/>
          <c:order val="0"/>
          <c:tx>
            <c:strRef>
              <c:f>List1!$B$1</c:f>
              <c:strCache>
                <c:ptCount val="1"/>
                <c:pt idx="0">
                  <c:v>fake</c:v>
                </c:pt>
              </c:strCache>
            </c:strRef>
          </c:tx>
          <c:spPr>
            <a:solidFill>
              <a:sysClr val="window" lastClr="FFFFFF">
                <a:lumMod val="65000"/>
              </a:sysClr>
            </a:solidFill>
            <a:ln w="25400">
              <a:solidFill>
                <a:srgbClr val="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txPr>
              <a:bodyPr/>
              <a:lstStyle/>
              <a:p>
                <a:pPr>
                  <a:defRPr sz="1600" b="1" i="0">
                    <a:latin typeface="Verdana"/>
                    <a:ea typeface="Verdana"/>
                    <a:cs typeface="Verdana"/>
                  </a:defRPr>
                </a:pPr>
                <a:endParaRPr lang="cs-CZ"/>
              </a:p>
            </c:txPr>
            <c:showLegendKey val="0"/>
            <c:showVal val="1"/>
            <c:showCatName val="0"/>
            <c:showSerName val="0"/>
            <c:showPercent val="0"/>
            <c:showBubbleSize val="0"/>
            <c:showLeaderLines val="0"/>
          </c:dLbls>
          <c:cat>
            <c:strRef>
              <c:f>List1!$A$2:$A$11</c:f>
              <c:strCache>
                <c:ptCount val="10"/>
                <c:pt idx="0">
                  <c:v>Finanční dary do 10 tis. Kč</c:v>
                </c:pt>
                <c:pt idx="1">
                  <c:v>Materiální úplatek/dárek menší hodnoty 
(cca 200 Kč až 10 tis. Kč)</c:v>
                </c:pt>
                <c:pt idx="2">
                  <c:v>Protislužba v podobě jiné výpomoci</c:v>
                </c:pt>
                <c:pt idx="3">
                  <c:v>Finanční dary nad 10 tis. Kč</c:v>
                </c:pt>
                <c:pt idx="4">
                  <c:v>Malá pozornost (domácí bábovka, bonboniéra …)</c:v>
                </c:pt>
                <c:pt idx="5">
                  <c:v>Materiální úplatek/dárek větší hodnoty (cca nad 10 tis. Kč)</c:v>
                </c:pt>
                <c:pt idx="6">
                  <c:v>Protislužba poskytnutí kontaktů na důležité osoby</c:v>
                </c:pt>
                <c:pt idx="7">
                  <c:v>Protislužba v podobě zprostředkování cesty (např. výlet, kongres apod.)</c:v>
                </c:pt>
                <c:pt idx="8">
                  <c:v>Protislužba sexuálního charakteru</c:v>
                </c:pt>
                <c:pt idx="9">
                  <c:v>Jiný</c:v>
                </c:pt>
              </c:strCache>
            </c:strRef>
          </c:cat>
          <c:val>
            <c:numRef>
              <c:f>List1!$B$2:$B$11</c:f>
              <c:numCache>
                <c:formatCode>General</c:formatCode>
                <c:ptCount val="10"/>
              </c:numCache>
            </c:numRef>
          </c:val>
        </c:ser>
        <c:ser>
          <c:idx val="2"/>
          <c:order val="1"/>
          <c:tx>
            <c:strRef>
              <c:f>List1!$C$1</c:f>
              <c:strCache>
                <c:ptCount val="1"/>
                <c:pt idx="0">
                  <c:v>Celkem</c:v>
                </c:pt>
              </c:strCache>
            </c:strRef>
          </c:tx>
          <c:spPr>
            <a:pattFill prst="smGrid">
              <a:fgClr>
                <a:sysClr val="window" lastClr="FFFFFF">
                  <a:lumMod val="85000"/>
                </a:sysClr>
              </a:fgClr>
              <a:bgClr>
                <a:sysClr val="window" lastClr="FFFFFF"/>
              </a:bgClr>
            </a:pattFill>
            <a:ln w="9525">
              <a:solidFill>
                <a:sysClr val="window" lastClr="FFFFFF"/>
              </a:solidFill>
            </a:ln>
          </c:spPr>
          <c:invertIfNegative val="0"/>
          <c:dLbls>
            <c:numFmt formatCode="#,##0" sourceLinked="0"/>
            <c:txPr>
              <a:bodyPr/>
              <a:lstStyle/>
              <a:p>
                <a:pPr>
                  <a:defRPr sz="1200" b="1">
                    <a:solidFill>
                      <a:schemeClr val="bg1">
                        <a:lumMod val="50000"/>
                      </a:schemeClr>
                    </a:solidFill>
                  </a:defRPr>
                </a:pPr>
                <a:endParaRPr lang="cs-CZ"/>
              </a:p>
            </c:txPr>
            <c:dLblPos val="inBase"/>
            <c:showLegendKey val="0"/>
            <c:showVal val="1"/>
            <c:showCatName val="0"/>
            <c:showSerName val="0"/>
            <c:showPercent val="0"/>
            <c:showBubbleSize val="0"/>
            <c:showLeaderLines val="0"/>
          </c:dLbls>
          <c:cat>
            <c:numRef>
              <c:f>List1!$C$2:$C$11</c:f>
              <c:numCache>
                <c:formatCode>General</c:formatCode>
                <c:ptCount val="10"/>
                <c:pt idx="0">
                  <c:v>58.518518518518512</c:v>
                </c:pt>
                <c:pt idx="1">
                  <c:v>35.802469135802468</c:v>
                </c:pt>
                <c:pt idx="2">
                  <c:v>30.617283950617285</c:v>
                </c:pt>
                <c:pt idx="3">
                  <c:v>30.37037037037037</c:v>
                </c:pt>
                <c:pt idx="4">
                  <c:v>29.382716049382719</c:v>
                </c:pt>
                <c:pt idx="5">
                  <c:v>22.098765432098766</c:v>
                </c:pt>
                <c:pt idx="6">
                  <c:v>19.012345679012345</c:v>
                </c:pt>
                <c:pt idx="7">
                  <c:v>14.19753086419753</c:v>
                </c:pt>
                <c:pt idx="8">
                  <c:v>13.456790123456791</c:v>
                </c:pt>
                <c:pt idx="9">
                  <c:v>0.98765432098765427</c:v>
                </c:pt>
              </c:numCache>
            </c:numRef>
          </c:cat>
          <c:val>
            <c:numRef>
              <c:f>List1!$C$2:$C$11</c:f>
              <c:numCache>
                <c:formatCode>General</c:formatCode>
                <c:ptCount val="10"/>
                <c:pt idx="0">
                  <c:v>58.518518518518512</c:v>
                </c:pt>
                <c:pt idx="1">
                  <c:v>35.802469135802468</c:v>
                </c:pt>
                <c:pt idx="2">
                  <c:v>30.617283950617285</c:v>
                </c:pt>
                <c:pt idx="3">
                  <c:v>30.37037037037037</c:v>
                </c:pt>
                <c:pt idx="4">
                  <c:v>29.382716049382719</c:v>
                </c:pt>
                <c:pt idx="5">
                  <c:v>22.098765432098766</c:v>
                </c:pt>
                <c:pt idx="6">
                  <c:v>19.012345679012345</c:v>
                </c:pt>
                <c:pt idx="7">
                  <c:v>14.19753086419753</c:v>
                </c:pt>
                <c:pt idx="8">
                  <c:v>13.456790123456791</c:v>
                </c:pt>
                <c:pt idx="9">
                  <c:v>0.98765432098765427</c:v>
                </c:pt>
              </c:numCache>
            </c:numRef>
          </c:val>
        </c:ser>
        <c:dLbls>
          <c:showLegendKey val="0"/>
          <c:showVal val="0"/>
          <c:showCatName val="0"/>
          <c:showSerName val="0"/>
          <c:showPercent val="0"/>
          <c:showBubbleSize val="0"/>
        </c:dLbls>
        <c:gapWidth val="30"/>
        <c:overlap val="100"/>
        <c:axId val="85308928"/>
        <c:axId val="85310848"/>
      </c:barChart>
      <c:scatterChart>
        <c:scatterStyle val="lineMarker"/>
        <c:varyColors val="0"/>
        <c:ser>
          <c:idx val="4"/>
          <c:order val="2"/>
          <c:tx>
            <c:strRef>
              <c:f>List1!$D$1</c:f>
              <c:strCache>
                <c:ptCount val="1"/>
                <c:pt idx="0">
                  <c:v>Muži</c:v>
                </c:pt>
              </c:strCache>
            </c:strRef>
          </c:tx>
          <c:spPr>
            <a:ln>
              <a:solidFill>
                <a:srgbClr val="699FAC">
                  <a:lumMod val="75000"/>
                </a:srgbClr>
              </a:solidFill>
            </a:ln>
          </c:spPr>
          <c:marker>
            <c:symbol val="circle"/>
            <c:size val="5"/>
            <c:spPr>
              <a:solidFill>
                <a:srgbClr val="699FAC">
                  <a:lumMod val="75000"/>
                </a:srgbClr>
              </a:solidFill>
              <a:ln>
                <a:solidFill>
                  <a:srgbClr val="699FAC">
                    <a:lumMod val="75000"/>
                  </a:srgbClr>
                </a:solidFill>
              </a:ln>
            </c:spPr>
          </c:marker>
          <c:xVal>
            <c:numRef>
              <c:f>List1!$D$2:$D$11</c:f>
              <c:numCache>
                <c:formatCode>General</c:formatCode>
                <c:ptCount val="10"/>
                <c:pt idx="0">
                  <c:v>60.24096385542169</c:v>
                </c:pt>
                <c:pt idx="1">
                  <c:v>34.216867469879517</c:v>
                </c:pt>
                <c:pt idx="2">
                  <c:v>32.53012048192771</c:v>
                </c:pt>
                <c:pt idx="3">
                  <c:v>31.08433734939759</c:v>
                </c:pt>
                <c:pt idx="4">
                  <c:v>24.337349397590362</c:v>
                </c:pt>
                <c:pt idx="5">
                  <c:v>22.891566265060241</c:v>
                </c:pt>
                <c:pt idx="6">
                  <c:v>16.867469879518072</c:v>
                </c:pt>
                <c:pt idx="7">
                  <c:v>14.698795180722893</c:v>
                </c:pt>
                <c:pt idx="8">
                  <c:v>15.421686746987953</c:v>
                </c:pt>
                <c:pt idx="9">
                  <c:v>0.24096385542168677</c:v>
                </c:pt>
              </c:numCache>
            </c:numRef>
          </c:xVal>
          <c:yVal>
            <c:numRef>
              <c:f>List1!$G$2:$G$11</c:f>
              <c:numCache>
                <c:formatCode>General</c:formatCode>
                <c:ptCount val="10"/>
                <c:pt idx="0">
                  <c:v>10</c:v>
                </c:pt>
                <c:pt idx="1">
                  <c:v>9</c:v>
                </c:pt>
                <c:pt idx="2">
                  <c:v>8</c:v>
                </c:pt>
                <c:pt idx="3">
                  <c:v>7</c:v>
                </c:pt>
                <c:pt idx="4">
                  <c:v>6</c:v>
                </c:pt>
                <c:pt idx="5">
                  <c:v>5</c:v>
                </c:pt>
                <c:pt idx="6">
                  <c:v>4</c:v>
                </c:pt>
                <c:pt idx="7">
                  <c:v>3</c:v>
                </c:pt>
                <c:pt idx="8">
                  <c:v>2</c:v>
                </c:pt>
                <c:pt idx="9">
                  <c:v>1</c:v>
                </c:pt>
              </c:numCache>
            </c:numRef>
          </c:yVal>
          <c:smooth val="0"/>
        </c:ser>
        <c:ser>
          <c:idx val="3"/>
          <c:order val="3"/>
          <c:tx>
            <c:strRef>
              <c:f>List1!$E$1</c:f>
              <c:strCache>
                <c:ptCount val="1"/>
                <c:pt idx="0">
                  <c:v>Ženy</c:v>
                </c:pt>
              </c:strCache>
            </c:strRef>
          </c:tx>
          <c:spPr>
            <a:ln>
              <a:solidFill>
                <a:srgbClr val="CD7471">
                  <a:lumMod val="75000"/>
                </a:srgbClr>
              </a:solidFill>
            </a:ln>
          </c:spPr>
          <c:marker>
            <c:symbol val="circle"/>
            <c:size val="5"/>
            <c:spPr>
              <a:solidFill>
                <a:srgbClr val="CD7471">
                  <a:lumMod val="75000"/>
                </a:srgbClr>
              </a:solidFill>
              <a:ln>
                <a:solidFill>
                  <a:srgbClr val="CD7471">
                    <a:lumMod val="75000"/>
                  </a:srgbClr>
                </a:solidFill>
              </a:ln>
            </c:spPr>
          </c:marker>
          <c:xVal>
            <c:numRef>
              <c:f>List1!$E$2:$E$11</c:f>
              <c:numCache>
                <c:formatCode>General</c:formatCode>
                <c:ptCount val="10"/>
                <c:pt idx="0">
                  <c:v>56.708860759493675</c:v>
                </c:pt>
                <c:pt idx="1">
                  <c:v>37.468354430379748</c:v>
                </c:pt>
                <c:pt idx="2">
                  <c:v>28.607594936708864</c:v>
                </c:pt>
                <c:pt idx="3">
                  <c:v>29.620253164556964</c:v>
                </c:pt>
                <c:pt idx="4">
                  <c:v>34.683544303797468</c:v>
                </c:pt>
                <c:pt idx="5">
                  <c:v>21.265822784810126</c:v>
                </c:pt>
                <c:pt idx="6">
                  <c:v>21.265822784810126</c:v>
                </c:pt>
                <c:pt idx="7">
                  <c:v>13.670886075949367</c:v>
                </c:pt>
                <c:pt idx="8">
                  <c:v>11.39240506329114</c:v>
                </c:pt>
                <c:pt idx="9">
                  <c:v>1.7721518987341773</c:v>
                </c:pt>
              </c:numCache>
            </c:numRef>
          </c:xVal>
          <c:yVal>
            <c:numRef>
              <c:f>List1!$G$2:$G$25</c:f>
              <c:numCache>
                <c:formatCode>General</c:formatCode>
                <c:ptCount val="24"/>
                <c:pt idx="0">
                  <c:v>10</c:v>
                </c:pt>
                <c:pt idx="1">
                  <c:v>9</c:v>
                </c:pt>
                <c:pt idx="2">
                  <c:v>8</c:v>
                </c:pt>
                <c:pt idx="3">
                  <c:v>7</c:v>
                </c:pt>
                <c:pt idx="4">
                  <c:v>6</c:v>
                </c:pt>
                <c:pt idx="5">
                  <c:v>5</c:v>
                </c:pt>
                <c:pt idx="6">
                  <c:v>4</c:v>
                </c:pt>
                <c:pt idx="7">
                  <c:v>3</c:v>
                </c:pt>
                <c:pt idx="8">
                  <c:v>2</c:v>
                </c:pt>
                <c:pt idx="9">
                  <c:v>1</c:v>
                </c:pt>
              </c:numCache>
            </c:numRef>
          </c:yVal>
          <c:smooth val="0"/>
        </c:ser>
        <c:dLbls>
          <c:showLegendKey val="0"/>
          <c:showVal val="0"/>
          <c:showCatName val="0"/>
          <c:showSerName val="0"/>
          <c:showPercent val="0"/>
          <c:showBubbleSize val="0"/>
        </c:dLbls>
        <c:axId val="85338752"/>
        <c:axId val="85337216"/>
      </c:scatterChart>
      <c:catAx>
        <c:axId val="85308928"/>
        <c:scaling>
          <c:orientation val="maxMin"/>
        </c:scaling>
        <c:delete val="0"/>
        <c:axPos val="l"/>
        <c:majorGridlines>
          <c:spPr>
            <a:ln>
              <a:noFill/>
              <a:prstDash val="dash"/>
            </a:ln>
          </c:spPr>
        </c:majorGridlines>
        <c:numFmt formatCode="General" sourceLinked="1"/>
        <c:majorTickMark val="out"/>
        <c:minorTickMark val="none"/>
        <c:tickLblPos val="nextTo"/>
        <c:spPr>
          <a:ln w="3175">
            <a:noFill/>
            <a:prstDash val="solid"/>
          </a:ln>
        </c:spPr>
        <c:txPr>
          <a:bodyPr rot="0" vert="horz"/>
          <a:lstStyle/>
          <a:p>
            <a:pPr>
              <a:defRPr sz="1100" b="0" i="0" u="none" strike="noStrike" baseline="0">
                <a:solidFill>
                  <a:schemeClr val="tx1">
                    <a:lumMod val="85000"/>
                    <a:lumOff val="15000"/>
                  </a:schemeClr>
                </a:solidFill>
                <a:latin typeface="Verdana"/>
                <a:ea typeface="Verdana"/>
                <a:cs typeface="Verdana"/>
              </a:defRPr>
            </a:pPr>
            <a:endParaRPr lang="cs-CZ"/>
          </a:p>
        </c:txPr>
        <c:crossAx val="85310848"/>
        <c:crosses val="autoZero"/>
        <c:auto val="1"/>
        <c:lblAlgn val="ctr"/>
        <c:lblOffset val="100"/>
        <c:noMultiLvlLbl val="0"/>
      </c:catAx>
      <c:valAx>
        <c:axId val="85310848"/>
        <c:scaling>
          <c:orientation val="minMax"/>
          <c:max val="70"/>
        </c:scaling>
        <c:delete val="0"/>
        <c:axPos val="b"/>
        <c:numFmt formatCode="#,##0" sourceLinked="0"/>
        <c:majorTickMark val="out"/>
        <c:minorTickMark val="none"/>
        <c:tickLblPos val="nextTo"/>
        <c:spPr>
          <a:ln w="3175">
            <a:noFill/>
            <a:prstDash val="solid"/>
          </a:ln>
        </c:spPr>
        <c:txPr>
          <a:bodyPr rot="0" vert="horz"/>
          <a:lstStyle/>
          <a:p>
            <a:pPr>
              <a:defRPr sz="1000" b="0" i="0" u="none" strike="noStrike" baseline="0">
                <a:solidFill>
                  <a:schemeClr val="tx1">
                    <a:lumMod val="85000"/>
                    <a:lumOff val="15000"/>
                  </a:schemeClr>
                </a:solidFill>
                <a:latin typeface="Verdana"/>
                <a:ea typeface="Verdana"/>
                <a:cs typeface="Verdana"/>
              </a:defRPr>
            </a:pPr>
            <a:endParaRPr lang="cs-CZ"/>
          </a:p>
        </c:txPr>
        <c:crossAx val="85308928"/>
        <c:crosses val="max"/>
        <c:crossBetween val="between"/>
        <c:majorUnit val="10"/>
      </c:valAx>
      <c:valAx>
        <c:axId val="85337216"/>
        <c:scaling>
          <c:orientation val="minMax"/>
          <c:max val="10.5"/>
          <c:min val="0.5"/>
        </c:scaling>
        <c:delete val="0"/>
        <c:axPos val="r"/>
        <c:numFmt formatCode="General" sourceLinked="1"/>
        <c:majorTickMark val="none"/>
        <c:minorTickMark val="none"/>
        <c:tickLblPos val="none"/>
        <c:spPr>
          <a:ln>
            <a:noFill/>
          </a:ln>
        </c:spPr>
        <c:crossAx val="85338752"/>
        <c:crosses val="max"/>
        <c:crossBetween val="midCat"/>
      </c:valAx>
      <c:valAx>
        <c:axId val="85338752"/>
        <c:scaling>
          <c:orientation val="minMax"/>
          <c:max val="70"/>
        </c:scaling>
        <c:delete val="0"/>
        <c:axPos val="b"/>
        <c:majorGridlines>
          <c:spPr>
            <a:ln>
              <a:solidFill>
                <a:sysClr val="window" lastClr="FFFFFF">
                  <a:lumMod val="65000"/>
                </a:sysClr>
              </a:solidFill>
              <a:prstDash val="dash"/>
            </a:ln>
          </c:spPr>
        </c:majorGridlines>
        <c:numFmt formatCode="General" sourceLinked="1"/>
        <c:majorTickMark val="out"/>
        <c:minorTickMark val="none"/>
        <c:tickLblPos val="nextTo"/>
        <c:spPr>
          <a:ln>
            <a:solidFill>
              <a:sysClr val="window" lastClr="FFFFFF"/>
            </a:solidFill>
          </a:ln>
        </c:spPr>
        <c:txPr>
          <a:bodyPr/>
          <a:lstStyle/>
          <a:p>
            <a:pPr>
              <a:defRPr>
                <a:solidFill>
                  <a:schemeClr val="bg1"/>
                </a:solidFill>
              </a:defRPr>
            </a:pPr>
            <a:endParaRPr lang="cs-CZ"/>
          </a:p>
        </c:txPr>
        <c:crossAx val="85337216"/>
        <c:crosses val="autoZero"/>
        <c:crossBetween val="midCat"/>
        <c:majorUnit val="10"/>
      </c:valAx>
      <c:spPr>
        <a:noFill/>
        <a:ln w="25400">
          <a:noFill/>
        </a:ln>
      </c:spPr>
    </c:plotArea>
    <c:legend>
      <c:legendPos val="r"/>
      <c:legendEntry>
        <c:idx val="0"/>
        <c:delete val="1"/>
      </c:legendEntry>
      <c:layout>
        <c:manualLayout>
          <c:xMode val="edge"/>
          <c:yMode val="edge"/>
          <c:x val="0"/>
          <c:y val="0.10847203023009834"/>
          <c:w val="0.99851494139894659"/>
          <c:h val="6.7529441308980712E-2"/>
        </c:manualLayout>
      </c:layout>
      <c:overlay val="1"/>
      <c:spPr>
        <a:noFill/>
        <a:ln>
          <a:noFill/>
        </a:ln>
      </c:spPr>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769348861486477"/>
          <c:y val="0.22606614805505332"/>
          <c:w val="0.3906310511540344"/>
          <c:h val="0.69948006129626361"/>
        </c:manualLayout>
      </c:layout>
      <c:doughnutChart>
        <c:varyColors val="1"/>
        <c:ser>
          <c:idx val="1"/>
          <c:order val="0"/>
          <c:tx>
            <c:strRef>
              <c:f>List1!$B$1</c:f>
              <c:strCache>
                <c:ptCount val="1"/>
                <c:pt idx="0">
                  <c:v>Sloupec2</c:v>
                </c:pt>
              </c:strCache>
            </c:strRef>
          </c:tx>
          <c:spPr>
            <a:solidFill>
              <a:srgbClr val="CD7471"/>
            </a:solidFill>
            <a:ln w="76200">
              <a:noFill/>
              <a:prstDash val="solid"/>
            </a:ln>
            <a:effectLst>
              <a:outerShdw blurRad="63500" sx="102000" sy="102000" algn="ctr" rotWithShape="0">
                <a:prstClr val="black">
                  <a:alpha val="40000"/>
                </a:prstClr>
              </a:outerShdw>
            </a:effectLst>
          </c:spPr>
          <c:dPt>
            <c:idx val="0"/>
            <c:bubble3D val="0"/>
            <c:spPr>
              <a:solidFill>
                <a:srgbClr val="699FAC"/>
              </a:solidFill>
              <a:ln w="76200">
                <a:noFill/>
                <a:prstDash val="solid"/>
              </a:ln>
              <a:effectLst>
                <a:outerShdw blurRad="63500" sx="102000" sy="102000" algn="ctr" rotWithShape="0">
                  <a:prstClr val="black">
                    <a:alpha val="40000"/>
                  </a:prstClr>
                </a:outerShdw>
              </a:effectLst>
            </c:spPr>
          </c:dPt>
          <c:dPt>
            <c:idx val="1"/>
            <c:bubble3D val="0"/>
            <c:spPr>
              <a:solidFill>
                <a:srgbClr val="699FAC">
                  <a:lumMod val="60000"/>
                  <a:lumOff val="40000"/>
                </a:srgbClr>
              </a:solidFill>
              <a:ln w="76200">
                <a:noFill/>
                <a:prstDash val="solid"/>
              </a:ln>
              <a:effectLst>
                <a:outerShdw blurRad="63500" sx="102000" sy="102000" algn="ctr" rotWithShape="0">
                  <a:prstClr val="black">
                    <a:alpha val="40000"/>
                  </a:prstClr>
                </a:outerShdw>
              </a:effectLst>
            </c:spPr>
          </c:dPt>
          <c:dPt>
            <c:idx val="2"/>
            <c:bubble3D val="0"/>
            <c:spPr>
              <a:solidFill>
                <a:srgbClr val="B696BC">
                  <a:lumMod val="60000"/>
                  <a:lumOff val="40000"/>
                </a:srgbClr>
              </a:solidFill>
              <a:ln w="76200">
                <a:noFill/>
                <a:prstDash val="solid"/>
              </a:ln>
              <a:effectLst>
                <a:outerShdw blurRad="63500" sx="102000" sy="102000" algn="ctr" rotWithShape="0">
                  <a:prstClr val="black">
                    <a:alpha val="40000"/>
                  </a:prstClr>
                </a:outerShdw>
              </a:effectLst>
            </c:spPr>
          </c:dPt>
          <c:dPt>
            <c:idx val="3"/>
            <c:bubble3D val="0"/>
            <c:spPr>
              <a:solidFill>
                <a:srgbClr val="CD7471"/>
              </a:solidFill>
              <a:ln w="19050">
                <a:solidFill>
                  <a:sysClr val="window" lastClr="FFFFFF"/>
                </a:solidFill>
                <a:prstDash val="solid"/>
              </a:ln>
              <a:effectLst>
                <a:outerShdw blurRad="63500" sx="102000" sy="102000" algn="ctr" rotWithShape="0">
                  <a:prstClr val="black">
                    <a:alpha val="40000"/>
                  </a:prstClr>
                </a:outerShdw>
              </a:effectLst>
            </c:spPr>
          </c:dPt>
          <c:dPt>
            <c:idx val="4"/>
            <c:bubble3D val="0"/>
            <c:spPr>
              <a:solidFill>
                <a:srgbClr val="CD7471">
                  <a:lumMod val="75000"/>
                </a:srgbClr>
              </a:solidFill>
              <a:ln w="12700">
                <a:solidFill>
                  <a:sysClr val="window" lastClr="FFFFFF"/>
                </a:solidFill>
                <a:prstDash val="solid"/>
              </a:ln>
              <a:effectLst>
                <a:outerShdw blurRad="63500" sx="102000" sy="102000" algn="ctr" rotWithShape="0">
                  <a:prstClr val="black">
                    <a:alpha val="40000"/>
                  </a:prstClr>
                </a:outerShdw>
              </a:effectLst>
            </c:spPr>
          </c:dPt>
          <c:dPt>
            <c:idx val="5"/>
            <c:bubble3D val="0"/>
            <c:spPr>
              <a:solidFill>
                <a:sysClr val="window" lastClr="FFFFFF">
                  <a:lumMod val="50000"/>
                </a:sysClr>
              </a:solidFill>
              <a:ln w="76200">
                <a:noFill/>
                <a:prstDash val="solid"/>
              </a:ln>
              <a:effectLst>
                <a:outerShdw blurRad="63500" sx="102000" sy="102000" algn="ctr" rotWithShape="0">
                  <a:prstClr val="black">
                    <a:alpha val="40000"/>
                  </a:prstClr>
                </a:outerShdw>
              </a:effectLst>
            </c:spPr>
          </c:dPt>
          <c:dPt>
            <c:idx val="6"/>
            <c:bubble3D val="0"/>
            <c:spPr>
              <a:solidFill>
                <a:srgbClr val="D98F48"/>
              </a:solidFill>
              <a:ln w="76200">
                <a:noFill/>
                <a:prstDash val="solid"/>
              </a:ln>
              <a:effectLst>
                <a:outerShdw blurRad="63500" sx="102000" sy="102000" algn="ctr" rotWithShape="0">
                  <a:prstClr val="black">
                    <a:alpha val="40000"/>
                  </a:prstClr>
                </a:outerShdw>
              </a:effectLst>
            </c:spPr>
          </c:dPt>
          <c:dPt>
            <c:idx val="7"/>
            <c:bubble3D val="0"/>
          </c:dPt>
          <c:dPt>
            <c:idx val="8"/>
            <c:bubble3D val="0"/>
            <c:spPr>
              <a:solidFill>
                <a:sysClr val="windowText" lastClr="000000">
                  <a:lumMod val="65000"/>
                  <a:lumOff val="35000"/>
                </a:sysClr>
              </a:solidFill>
              <a:ln w="76200">
                <a:noFill/>
                <a:prstDash val="solid"/>
              </a:ln>
              <a:effectLst>
                <a:outerShdw blurRad="63500" sx="102000" sy="102000" algn="ctr" rotWithShape="0">
                  <a:prstClr val="black">
                    <a:alpha val="40000"/>
                  </a:prstClr>
                </a:outerShdw>
              </a:effectLst>
            </c:spPr>
          </c:dPt>
          <c:dPt>
            <c:idx val="9"/>
            <c:bubble3D val="0"/>
            <c:spPr>
              <a:solidFill>
                <a:sysClr val="windowText" lastClr="000000"/>
              </a:solidFill>
              <a:ln w="76200">
                <a:noFill/>
                <a:prstDash val="solid"/>
              </a:ln>
              <a:effectLst>
                <a:outerShdw blurRad="63500" sx="102000" sy="102000" algn="ctr" rotWithShape="0">
                  <a:prstClr val="black">
                    <a:alpha val="40000"/>
                  </a:prstClr>
                </a:outerShdw>
              </a:effectLst>
            </c:spPr>
          </c:dPt>
          <c:dPt>
            <c:idx val="10"/>
            <c:bubble3D val="0"/>
            <c:spPr>
              <a:solidFill>
                <a:sysClr val="window" lastClr="FFFFFF">
                  <a:lumMod val="65000"/>
                </a:sysClr>
              </a:solidFill>
              <a:ln w="76200">
                <a:noFill/>
                <a:prstDash val="solid"/>
              </a:ln>
              <a:effectLst>
                <a:outerShdw blurRad="63500" sx="102000" sy="102000" algn="ctr" rotWithShape="0">
                  <a:prstClr val="black">
                    <a:alpha val="40000"/>
                  </a:prstClr>
                </a:outerShdw>
              </a:effectLst>
            </c:spPr>
          </c:dPt>
          <c:dLbls>
            <c:dLbl>
              <c:idx val="0"/>
              <c:layout>
                <c:manualLayout>
                  <c:x val="-0.14118446368022189"/>
                  <c:y val="3.403202090473622E-2"/>
                </c:manualLayout>
              </c:layout>
              <c:showLegendKey val="0"/>
              <c:showVal val="1"/>
              <c:showCatName val="1"/>
              <c:showSerName val="0"/>
              <c:showPercent val="0"/>
              <c:showBubbleSize val="0"/>
              <c:separator>
</c:separator>
            </c:dLbl>
            <c:dLbl>
              <c:idx val="1"/>
              <c:layout>
                <c:manualLayout>
                  <c:x val="-6.7878214931539754E-3"/>
                  <c:y val="0"/>
                </c:manualLayout>
              </c:layout>
              <c:showLegendKey val="0"/>
              <c:showVal val="1"/>
              <c:showCatName val="0"/>
              <c:showSerName val="0"/>
              <c:showPercent val="0"/>
              <c:showBubbleSize val="0"/>
              <c:separator>
</c:separator>
            </c:dLbl>
            <c:dLbl>
              <c:idx val="2"/>
              <c:layout>
                <c:manualLayout>
                  <c:x val="0"/>
                  <c:y val="-1.4585425255270347E-2"/>
                </c:manualLayout>
              </c:layout>
              <c:showLegendKey val="0"/>
              <c:showVal val="1"/>
              <c:showCatName val="0"/>
              <c:showSerName val="0"/>
              <c:showPercent val="0"/>
              <c:showBubbleSize val="0"/>
              <c:separator>
</c:separator>
            </c:dLbl>
            <c:dLbl>
              <c:idx val="3"/>
              <c:layout>
                <c:manualLayout>
                  <c:x val="-4.0726287600064007E-3"/>
                  <c:y val="-1.2154744354538324E-2"/>
                </c:manualLayout>
              </c:layout>
              <c:numFmt formatCode="0&quot;%&quot;" sourceLinked="0"/>
              <c:spPr>
                <a:ln w="12700"/>
              </c:spPr>
              <c:txPr>
                <a:bodyPr/>
                <a:lstStyle/>
                <a:p>
                  <a:pPr>
                    <a:defRPr sz="1200" b="1">
                      <a:solidFill>
                        <a:schemeClr val="bg1"/>
                      </a:solidFill>
                    </a:defRPr>
                  </a:pPr>
                  <a:endParaRPr lang="cs-CZ"/>
                </a:p>
              </c:txPr>
              <c:showLegendKey val="0"/>
              <c:showVal val="1"/>
              <c:showCatName val="0"/>
              <c:showSerName val="0"/>
              <c:showPercent val="0"/>
              <c:showBubbleSize val="0"/>
              <c:separator>
</c:separator>
            </c:dLbl>
            <c:dLbl>
              <c:idx val="4"/>
              <c:layout>
                <c:manualLayout>
                  <c:x val="-0.1235364057201941"/>
                  <c:y val="0.12883623232401728"/>
                </c:manualLayout>
              </c:layout>
              <c:numFmt formatCode="0&quot;%&quot;" sourceLinked="0"/>
              <c:spPr>
                <a:ln w="12700"/>
              </c:spPr>
              <c:txPr>
                <a:bodyPr/>
                <a:lstStyle/>
                <a:p>
                  <a:pPr>
                    <a:defRPr sz="1200" b="1">
                      <a:solidFill>
                        <a:schemeClr val="bg1"/>
                      </a:solidFill>
                    </a:defRPr>
                  </a:pPr>
                  <a:endParaRPr lang="cs-CZ"/>
                </a:p>
              </c:txPr>
              <c:showLegendKey val="0"/>
              <c:showVal val="1"/>
              <c:showCatName val="1"/>
              <c:showSerName val="0"/>
              <c:showPercent val="0"/>
              <c:showBubbleSize val="0"/>
              <c:separator>
</c:separator>
            </c:dLbl>
            <c:dLbl>
              <c:idx val="5"/>
              <c:layout>
                <c:manualLayout>
                  <c:x val="-8.959783272014081E-2"/>
                  <c:y val="8.5080339372743063E-2"/>
                </c:manualLayout>
              </c:layout>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2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List1!$A$2:$A$7</c:f>
              <c:strCache>
                <c:ptCount val="6"/>
                <c:pt idx="0">
                  <c:v>1 = Nepředstavuje žádný problém</c:v>
                </c:pt>
                <c:pt idx="1">
                  <c:v>2</c:v>
                </c:pt>
                <c:pt idx="2">
                  <c:v>3</c:v>
                </c:pt>
                <c:pt idx="3">
                  <c:v>4</c:v>
                </c:pt>
                <c:pt idx="4">
                  <c:v>5 = Představuje velmi závažný problém</c:v>
                </c:pt>
                <c:pt idx="5">
                  <c:v>Nevím</c:v>
                </c:pt>
              </c:strCache>
            </c:strRef>
          </c:cat>
          <c:val>
            <c:numRef>
              <c:f>List1!$B$2:$B$7</c:f>
              <c:numCache>
                <c:formatCode>General</c:formatCode>
                <c:ptCount val="6"/>
                <c:pt idx="0">
                  <c:v>0.24691358024691357</c:v>
                </c:pt>
                <c:pt idx="1">
                  <c:v>1.8518518518518516</c:v>
                </c:pt>
                <c:pt idx="2">
                  <c:v>7.1604938271604937</c:v>
                </c:pt>
                <c:pt idx="3">
                  <c:v>14.814814814814813</c:v>
                </c:pt>
                <c:pt idx="4">
                  <c:v>73.456790123456798</c:v>
                </c:pt>
                <c:pt idx="5">
                  <c:v>3</c:v>
                </c:pt>
              </c:numCache>
            </c:numRef>
          </c:val>
        </c:ser>
        <c:dLbls>
          <c:showLegendKey val="0"/>
          <c:showVal val="0"/>
          <c:showCatName val="0"/>
          <c:showSerName val="0"/>
          <c:showPercent val="0"/>
          <c:showBubbleSize val="0"/>
          <c:showLeaderLines val="1"/>
        </c:dLbls>
        <c:firstSliceAng val="260"/>
        <c:holeSize val="50"/>
      </c:doughnutChart>
      <c:spPr>
        <a:noFill/>
        <a:ln w="25400">
          <a:noFill/>
        </a:ln>
      </c:spPr>
    </c:plotArea>
    <c:legend>
      <c:legendPos val="l"/>
      <c:layout>
        <c:manualLayout>
          <c:xMode val="edge"/>
          <c:yMode val="edge"/>
          <c:x val="0.72221283344113507"/>
          <c:y val="0.17028911302254665"/>
          <c:w val="0.27709086462336147"/>
          <c:h val="0.48682984008688357"/>
        </c:manualLayout>
      </c:layout>
      <c:overlay val="0"/>
      <c:txPr>
        <a:bodyPr/>
        <a:lstStyle/>
        <a:p>
          <a:pPr>
            <a:defRPr>
              <a:solidFill>
                <a:schemeClr val="tx1">
                  <a:lumMod val="65000"/>
                  <a:lumOff val="35000"/>
                </a:schemeClr>
              </a:solidFill>
            </a:defRPr>
          </a:pPr>
          <a:endParaRPr lang="cs-CZ"/>
        </a:p>
      </c:txPr>
    </c:legend>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40857445486901"/>
          <c:y val="0.19689568035904942"/>
          <c:w val="0.3906310511540344"/>
          <c:h val="0.69948006129626361"/>
        </c:manualLayout>
      </c:layout>
      <c:doughnutChart>
        <c:varyColors val="1"/>
        <c:ser>
          <c:idx val="1"/>
          <c:order val="0"/>
          <c:tx>
            <c:strRef>
              <c:f>List1!$B$1</c:f>
              <c:strCache>
                <c:ptCount val="1"/>
                <c:pt idx="0">
                  <c:v>Sloupec2</c:v>
                </c:pt>
              </c:strCache>
            </c:strRef>
          </c:tx>
          <c:spPr>
            <a:solidFill>
              <a:srgbClr val="CD7471"/>
            </a:solidFill>
            <a:ln w="76200">
              <a:noFill/>
              <a:prstDash val="solid"/>
            </a:ln>
            <a:effectLst>
              <a:outerShdw blurRad="63500" sx="102000" sy="102000" algn="ctr" rotWithShape="0">
                <a:prstClr val="black">
                  <a:alpha val="40000"/>
                </a:prstClr>
              </a:outerShdw>
            </a:effectLst>
          </c:spPr>
          <c:dPt>
            <c:idx val="0"/>
            <c:bubble3D val="0"/>
            <c:spPr>
              <a:solidFill>
                <a:srgbClr val="699FAC"/>
              </a:solidFill>
              <a:ln w="76200">
                <a:noFill/>
                <a:prstDash val="solid"/>
              </a:ln>
              <a:effectLst>
                <a:outerShdw blurRad="63500" sx="102000" sy="102000" algn="ctr" rotWithShape="0">
                  <a:prstClr val="black">
                    <a:alpha val="40000"/>
                  </a:prstClr>
                </a:outerShdw>
              </a:effectLst>
            </c:spPr>
          </c:dPt>
          <c:dPt>
            <c:idx val="1"/>
            <c:bubble3D val="0"/>
            <c:spPr>
              <a:solidFill>
                <a:srgbClr val="699FAC">
                  <a:lumMod val="60000"/>
                  <a:lumOff val="40000"/>
                </a:srgbClr>
              </a:solidFill>
              <a:ln w="76200">
                <a:noFill/>
                <a:prstDash val="solid"/>
              </a:ln>
              <a:effectLst>
                <a:outerShdw blurRad="63500" sx="102000" sy="102000" algn="ctr" rotWithShape="0">
                  <a:prstClr val="black">
                    <a:alpha val="40000"/>
                  </a:prstClr>
                </a:outerShdw>
              </a:effectLst>
            </c:spPr>
          </c:dPt>
          <c:dPt>
            <c:idx val="2"/>
            <c:bubble3D val="0"/>
            <c:spPr>
              <a:solidFill>
                <a:srgbClr val="B696BC">
                  <a:lumMod val="60000"/>
                  <a:lumOff val="40000"/>
                </a:srgbClr>
              </a:solidFill>
              <a:ln w="76200">
                <a:noFill/>
                <a:prstDash val="solid"/>
              </a:ln>
              <a:effectLst>
                <a:outerShdw blurRad="63500" sx="102000" sy="102000" algn="ctr" rotWithShape="0">
                  <a:prstClr val="black">
                    <a:alpha val="40000"/>
                  </a:prstClr>
                </a:outerShdw>
              </a:effectLst>
            </c:spPr>
          </c:dPt>
          <c:dPt>
            <c:idx val="3"/>
            <c:bubble3D val="0"/>
            <c:spPr>
              <a:solidFill>
                <a:srgbClr val="CD7471"/>
              </a:solidFill>
              <a:ln w="12700">
                <a:solidFill>
                  <a:sysClr val="window" lastClr="FFFFFF"/>
                </a:solidFill>
                <a:prstDash val="solid"/>
              </a:ln>
              <a:effectLst>
                <a:outerShdw blurRad="63500" sx="102000" sy="102000" algn="ctr" rotWithShape="0">
                  <a:prstClr val="black">
                    <a:alpha val="40000"/>
                  </a:prstClr>
                </a:outerShdw>
              </a:effectLst>
            </c:spPr>
          </c:dPt>
          <c:dPt>
            <c:idx val="4"/>
            <c:bubble3D val="0"/>
            <c:spPr>
              <a:solidFill>
                <a:srgbClr val="CD7471">
                  <a:lumMod val="75000"/>
                </a:srgbClr>
              </a:solidFill>
              <a:ln w="12700">
                <a:solidFill>
                  <a:sysClr val="window" lastClr="FFFFFF"/>
                </a:solidFill>
                <a:prstDash val="solid"/>
              </a:ln>
              <a:effectLst>
                <a:outerShdw blurRad="63500" sx="102000" sy="102000" algn="ctr" rotWithShape="0">
                  <a:prstClr val="black">
                    <a:alpha val="40000"/>
                  </a:prstClr>
                </a:outerShdw>
              </a:effectLst>
            </c:spPr>
          </c:dPt>
          <c:dPt>
            <c:idx val="5"/>
            <c:bubble3D val="0"/>
            <c:spPr>
              <a:solidFill>
                <a:sysClr val="window" lastClr="FFFFFF">
                  <a:lumMod val="50000"/>
                </a:sysClr>
              </a:solidFill>
              <a:ln w="76200">
                <a:noFill/>
                <a:prstDash val="solid"/>
              </a:ln>
              <a:effectLst>
                <a:outerShdw blurRad="63500" sx="102000" sy="102000" algn="ctr" rotWithShape="0">
                  <a:prstClr val="black">
                    <a:alpha val="40000"/>
                  </a:prstClr>
                </a:outerShdw>
              </a:effectLst>
            </c:spPr>
          </c:dPt>
          <c:dPt>
            <c:idx val="6"/>
            <c:bubble3D val="0"/>
            <c:spPr>
              <a:solidFill>
                <a:srgbClr val="D98F48"/>
              </a:solidFill>
              <a:ln w="76200">
                <a:noFill/>
                <a:prstDash val="solid"/>
              </a:ln>
              <a:effectLst>
                <a:outerShdw blurRad="63500" sx="102000" sy="102000" algn="ctr" rotWithShape="0">
                  <a:prstClr val="black">
                    <a:alpha val="40000"/>
                  </a:prstClr>
                </a:outerShdw>
              </a:effectLst>
            </c:spPr>
          </c:dPt>
          <c:dPt>
            <c:idx val="7"/>
            <c:bubble3D val="0"/>
          </c:dPt>
          <c:dPt>
            <c:idx val="8"/>
            <c:bubble3D val="0"/>
            <c:spPr>
              <a:solidFill>
                <a:sysClr val="windowText" lastClr="000000">
                  <a:lumMod val="65000"/>
                  <a:lumOff val="35000"/>
                </a:sysClr>
              </a:solidFill>
              <a:ln w="76200">
                <a:noFill/>
                <a:prstDash val="solid"/>
              </a:ln>
              <a:effectLst>
                <a:outerShdw blurRad="63500" sx="102000" sy="102000" algn="ctr" rotWithShape="0">
                  <a:prstClr val="black">
                    <a:alpha val="40000"/>
                  </a:prstClr>
                </a:outerShdw>
              </a:effectLst>
            </c:spPr>
          </c:dPt>
          <c:dPt>
            <c:idx val="9"/>
            <c:bubble3D val="0"/>
            <c:spPr>
              <a:solidFill>
                <a:sysClr val="windowText" lastClr="000000"/>
              </a:solidFill>
              <a:ln w="76200">
                <a:noFill/>
                <a:prstDash val="solid"/>
              </a:ln>
              <a:effectLst>
                <a:outerShdw blurRad="63500" sx="102000" sy="102000" algn="ctr" rotWithShape="0">
                  <a:prstClr val="black">
                    <a:alpha val="40000"/>
                  </a:prstClr>
                </a:outerShdw>
              </a:effectLst>
            </c:spPr>
          </c:dPt>
          <c:dPt>
            <c:idx val="10"/>
            <c:bubble3D val="0"/>
            <c:spPr>
              <a:solidFill>
                <a:sysClr val="window" lastClr="FFFFFF">
                  <a:lumMod val="65000"/>
                </a:sysClr>
              </a:solidFill>
              <a:ln w="76200">
                <a:noFill/>
                <a:prstDash val="solid"/>
              </a:ln>
              <a:effectLst>
                <a:outerShdw blurRad="63500" sx="102000" sy="102000" algn="ctr" rotWithShape="0">
                  <a:prstClr val="black">
                    <a:alpha val="40000"/>
                  </a:prstClr>
                </a:outerShdw>
              </a:effectLst>
            </c:spPr>
          </c:dPt>
          <c:dLbls>
            <c:dLbl>
              <c:idx val="0"/>
              <c:layout>
                <c:manualLayout>
                  <c:x val="-0.13846937784021762"/>
                  <c:y val="2.6739595388003589E-2"/>
                </c:manualLayout>
              </c:layout>
              <c:tx>
                <c:rich>
                  <a:bodyPr/>
                  <a:lstStyle/>
                  <a:p>
                    <a:r>
                      <a:rPr lang="en-US" dirty="0"/>
                      <a:t>1 = Není </a:t>
                    </a:r>
                    <a:r>
                      <a:rPr lang="en-US" dirty="0" err="1"/>
                      <a:t>vůbec</a:t>
                    </a:r>
                    <a:r>
                      <a:rPr lang="en-US" dirty="0"/>
                      <a:t> </a:t>
                    </a:r>
                    <a:r>
                      <a:rPr lang="en-US" dirty="0" err="1" smtClean="0"/>
                      <a:t>rozšířená</a:t>
                    </a:r>
                    <a:r>
                      <a:rPr lang="en-US" dirty="0"/>
                      <a:t>
0%</a:t>
                    </a:r>
                  </a:p>
                </c:rich>
              </c:tx>
              <c:showLegendKey val="0"/>
              <c:showVal val="1"/>
              <c:showCatName val="1"/>
              <c:showSerName val="0"/>
              <c:showPercent val="0"/>
              <c:showBubbleSize val="0"/>
              <c:separator>
</c:separator>
            </c:dLbl>
            <c:dLbl>
              <c:idx val="1"/>
              <c:tx>
                <c:rich>
                  <a:bodyPr/>
                  <a:lstStyle/>
                  <a:p>
                    <a:r>
                      <a:rPr lang="cs-CZ" dirty="0" smtClean="0"/>
                      <a:t>3</a:t>
                    </a:r>
                    <a:r>
                      <a:rPr lang="en-US" dirty="0" smtClean="0"/>
                      <a:t>%</a:t>
                    </a:r>
                    <a:endParaRPr lang="en-US" dirty="0"/>
                  </a:p>
                </c:rich>
              </c:tx>
              <c:showLegendKey val="0"/>
              <c:showVal val="1"/>
              <c:showCatName val="1"/>
              <c:showSerName val="0"/>
              <c:showPercent val="0"/>
              <c:showBubbleSize val="0"/>
              <c:separator>
</c:separator>
            </c:dLbl>
            <c:dLbl>
              <c:idx val="2"/>
              <c:tx>
                <c:rich>
                  <a:bodyPr/>
                  <a:lstStyle/>
                  <a:p>
                    <a:r>
                      <a:rPr lang="en-US" dirty="0"/>
                      <a:t>
12%</a:t>
                    </a:r>
                  </a:p>
                </c:rich>
              </c:tx>
              <c:showLegendKey val="0"/>
              <c:showVal val="1"/>
              <c:showCatName val="1"/>
              <c:showSerName val="0"/>
              <c:showPercent val="0"/>
              <c:showBubbleSize val="0"/>
              <c:separator>
</c:separator>
            </c:dLbl>
            <c:dLbl>
              <c:idx val="3"/>
              <c:tx>
                <c:rich>
                  <a:bodyPr/>
                  <a:lstStyle/>
                  <a:p>
                    <a:r>
                      <a:rPr lang="en-US" dirty="0"/>
                      <a:t>
30%</a:t>
                    </a:r>
                  </a:p>
                </c:rich>
              </c:tx>
              <c:showLegendKey val="0"/>
              <c:showVal val="1"/>
              <c:showCatName val="1"/>
              <c:showSerName val="0"/>
              <c:showPercent val="0"/>
              <c:showBubbleSize val="0"/>
              <c:separator>
</c:separator>
            </c:dLbl>
            <c:dLbl>
              <c:idx val="4"/>
              <c:tx>
                <c:rich>
                  <a:bodyPr/>
                  <a:lstStyle/>
                  <a:p>
                    <a:pPr>
                      <a:defRPr b="1">
                        <a:solidFill>
                          <a:schemeClr val="bg1"/>
                        </a:solidFill>
                      </a:defRPr>
                    </a:pPr>
                    <a:r>
                      <a:rPr lang="en-US" dirty="0">
                        <a:solidFill>
                          <a:schemeClr val="bg1"/>
                        </a:solidFill>
                      </a:rPr>
                      <a:t>5 = Je </a:t>
                    </a:r>
                    <a:r>
                      <a:rPr lang="en-US" err="1">
                        <a:solidFill>
                          <a:schemeClr val="bg1"/>
                        </a:solidFill>
                      </a:rPr>
                      <a:t>velice</a:t>
                    </a:r>
                    <a:r>
                      <a:rPr lang="en-US">
                        <a:solidFill>
                          <a:schemeClr val="bg1"/>
                        </a:solidFill>
                      </a:rPr>
                      <a:t> </a:t>
                    </a:r>
                    <a:r>
                      <a:rPr lang="en-US" smtClean="0">
                        <a:solidFill>
                          <a:schemeClr val="bg1"/>
                        </a:solidFill>
                      </a:rPr>
                      <a:t>rozšířená</a:t>
                    </a:r>
                    <a:r>
                      <a:rPr lang="en-US" dirty="0">
                        <a:solidFill>
                          <a:schemeClr val="bg1"/>
                        </a:solidFill>
                      </a:rPr>
                      <a:t>
50%</a:t>
                    </a:r>
                  </a:p>
                </c:rich>
              </c:tx>
              <c:numFmt formatCode="0&quot;%&quot;" sourceLinked="0"/>
              <c:spPr/>
              <c:showLegendKey val="0"/>
              <c:showVal val="1"/>
              <c:showCatName val="1"/>
              <c:showSerName val="0"/>
              <c:showPercent val="0"/>
              <c:showBubbleSize val="0"/>
              <c:separator>
</c:separator>
            </c:dLbl>
            <c:dLbl>
              <c:idx val="5"/>
              <c:layout>
                <c:manualLayout>
                  <c:x val="-0.10724589068016853"/>
                  <c:y val="0.1288362323240172"/>
                </c:manualLayout>
              </c:layout>
              <c:tx>
                <c:rich>
                  <a:bodyPr/>
                  <a:lstStyle/>
                  <a:p>
                    <a:r>
                      <a:rPr lang="cs-CZ" dirty="0" smtClean="0"/>
                      <a:t>N</a:t>
                    </a:r>
                    <a:r>
                      <a:rPr lang="en-US" dirty="0" err="1" smtClean="0"/>
                      <a:t>evím</a:t>
                    </a:r>
                    <a:r>
                      <a:rPr lang="en-US" dirty="0"/>
                      <a:t>
5%</a:t>
                    </a:r>
                  </a:p>
                </c:rich>
              </c:tx>
              <c:showLegendKey val="0"/>
              <c:showVal val="1"/>
              <c:showCatName val="1"/>
              <c:showSerName val="0"/>
              <c:showPercent val="0"/>
              <c:showBubbleSize val="0"/>
              <c:separator>
</c:separator>
            </c:dLbl>
            <c:numFmt formatCode="0&quot;%&quot;" sourceLinked="0"/>
            <c:txPr>
              <a:bodyPr/>
              <a:lstStyle/>
              <a:p>
                <a:pPr>
                  <a:defRPr b="1"/>
                </a:pPr>
                <a:endParaRPr lang="cs-CZ"/>
              </a:p>
            </c:txPr>
            <c:showLegendKey val="0"/>
            <c:showVal val="1"/>
            <c:showCatName val="1"/>
            <c:showSerName val="0"/>
            <c:showPercent val="0"/>
            <c:showBubbleSize val="0"/>
            <c:separator>
</c:separator>
            <c:showLeaderLines val="1"/>
            <c:leaderLines>
              <c:spPr>
                <a:ln>
                  <a:noFill/>
                </a:ln>
              </c:spPr>
            </c:leaderLines>
          </c:dLbls>
          <c:cat>
            <c:strRef>
              <c:f>List1!$A$2:$A$7</c:f>
              <c:strCache>
                <c:ptCount val="6"/>
                <c:pt idx="0">
                  <c:v>1 = Není vůbec rozšířená, v běžném životě se s ní téměř nesetkávám</c:v>
                </c:pt>
                <c:pt idx="1">
                  <c:v>2</c:v>
                </c:pt>
                <c:pt idx="2">
                  <c:v>3</c:v>
                </c:pt>
                <c:pt idx="3">
                  <c:v>4</c:v>
                </c:pt>
                <c:pt idx="4">
                  <c:v>5 = Je velice rozšířená, v běžném životě se s ní setkávám téměř všude</c:v>
                </c:pt>
                <c:pt idx="5">
                  <c:v>Nevím, nedokážu posoudit</c:v>
                </c:pt>
              </c:strCache>
            </c:strRef>
          </c:cat>
          <c:val>
            <c:numRef>
              <c:f>List1!$B$2:$B$7</c:f>
              <c:numCache>
                <c:formatCode>General</c:formatCode>
                <c:ptCount val="6"/>
                <c:pt idx="0">
                  <c:v>0.24691358024691357</c:v>
                </c:pt>
                <c:pt idx="1">
                  <c:v>3</c:v>
                </c:pt>
                <c:pt idx="2">
                  <c:v>11.728395061728394</c:v>
                </c:pt>
                <c:pt idx="3">
                  <c:v>30.37037037037037</c:v>
                </c:pt>
                <c:pt idx="4">
                  <c:v>50.370370370370367</c:v>
                </c:pt>
                <c:pt idx="5">
                  <c:v>4.8148148148148149</c:v>
                </c:pt>
              </c:numCache>
            </c:numRef>
          </c:val>
        </c:ser>
        <c:dLbls>
          <c:showLegendKey val="0"/>
          <c:showVal val="0"/>
          <c:showCatName val="0"/>
          <c:showSerName val="0"/>
          <c:showPercent val="0"/>
          <c:showBubbleSize val="0"/>
          <c:showLeaderLines val="1"/>
        </c:dLbls>
        <c:firstSliceAng val="260"/>
        <c:holeSize val="50"/>
      </c:doughnutChart>
      <c:spPr>
        <a:noFill/>
        <a:ln w="25400">
          <a:noFill/>
        </a:ln>
      </c:spPr>
    </c:plotArea>
    <c:legend>
      <c:legendPos val="l"/>
      <c:layout>
        <c:manualLayout>
          <c:xMode val="edge"/>
          <c:yMode val="edge"/>
          <c:x val="0.71678266176112648"/>
          <c:y val="0.14598038994254334"/>
          <c:w val="0.26215789250333799"/>
          <c:h val="0.65456002933890622"/>
        </c:manualLayout>
      </c:layout>
      <c:overlay val="0"/>
      <c:txPr>
        <a:bodyPr/>
        <a:lstStyle/>
        <a:p>
          <a:pPr>
            <a:defRPr>
              <a:solidFill>
                <a:schemeClr val="tx1">
                  <a:lumMod val="65000"/>
                  <a:lumOff val="35000"/>
                </a:schemeClr>
              </a:solidFill>
            </a:defRPr>
          </a:pPr>
          <a:endParaRPr lang="cs-CZ"/>
        </a:p>
      </c:txPr>
    </c:legend>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018428484799312"/>
          <c:y val="0.14488420051672307"/>
          <c:w val="0.64271693722924639"/>
          <c:h val="0.76430242960902006"/>
        </c:manualLayout>
      </c:layout>
      <c:barChart>
        <c:barDir val="bar"/>
        <c:grouping val="stacked"/>
        <c:varyColors val="0"/>
        <c:ser>
          <c:idx val="1"/>
          <c:order val="0"/>
          <c:tx>
            <c:strRef>
              <c:f>List1!$C$1</c:f>
              <c:strCache>
                <c:ptCount val="1"/>
                <c:pt idx="0">
                  <c:v>1 = Nepředstavuje žádný problém</c:v>
                </c:pt>
              </c:strCache>
            </c:strRef>
          </c:tx>
          <c:spPr>
            <a:solidFill>
              <a:srgbClr val="699FAC"/>
            </a:solidFill>
            <a:ln w="3175">
              <a:solidFill>
                <a:srgbClr val="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List1!$C$1:$C$18</c:f>
              <c:numCache>
                <c:formatCode>General</c:formatCode>
                <c:ptCount val="18"/>
                <c:pt idx="0">
                  <c:v>0</c:v>
                </c:pt>
                <c:pt idx="7">
                  <c:v>0.6</c:v>
                </c:pt>
                <c:pt idx="17">
                  <c:v>0.5</c:v>
                </c:pt>
              </c:numCache>
            </c:numRef>
          </c:val>
        </c:ser>
        <c:ser>
          <c:idx val="0"/>
          <c:order val="1"/>
          <c:tx>
            <c:strRef>
              <c:f>List1!$D$1</c:f>
              <c:strCache>
                <c:ptCount val="1"/>
              </c:strCache>
            </c:strRef>
          </c:tx>
          <c:spPr>
            <a:solidFill>
              <a:srgbClr val="699FAC">
                <a:lumMod val="60000"/>
                <a:lumOff val="40000"/>
              </a:srgbClr>
            </a:solidFill>
            <a:ln w="3175">
              <a:solidFill>
                <a:srgbClr val="FFFFFF"/>
              </a:solidFill>
              <a:prstDash val="solid"/>
            </a:ln>
          </c:spPr>
          <c:invertIfNegative val="0"/>
          <c:dLbls>
            <c:numFmt formatCode="0;;;" sourceLinked="0"/>
            <c:spPr>
              <a:ln w="12700"/>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List1!$D$1:$D$18</c:f>
              <c:numCache>
                <c:formatCode>General</c:formatCode>
                <c:ptCount val="18"/>
                <c:pt idx="1">
                  <c:v>1.9</c:v>
                </c:pt>
                <c:pt idx="3">
                  <c:v>1.4</c:v>
                </c:pt>
                <c:pt idx="4">
                  <c:v>2.2999999999999998</c:v>
                </c:pt>
                <c:pt idx="6">
                  <c:v>3.2</c:v>
                </c:pt>
                <c:pt idx="7">
                  <c:v>0.6</c:v>
                </c:pt>
                <c:pt idx="8">
                  <c:v>1.9</c:v>
                </c:pt>
                <c:pt idx="10">
                  <c:v>2.8</c:v>
                </c:pt>
                <c:pt idx="11">
                  <c:v>1.7</c:v>
                </c:pt>
                <c:pt idx="12">
                  <c:v>0</c:v>
                </c:pt>
                <c:pt idx="14">
                  <c:v>1.7</c:v>
                </c:pt>
                <c:pt idx="15">
                  <c:v>0.7</c:v>
                </c:pt>
                <c:pt idx="16">
                  <c:v>1.1000000000000001</c:v>
                </c:pt>
                <c:pt idx="17">
                  <c:v>3.5</c:v>
                </c:pt>
              </c:numCache>
            </c:numRef>
          </c:val>
        </c:ser>
        <c:ser>
          <c:idx val="2"/>
          <c:order val="2"/>
          <c:tx>
            <c:strRef>
              <c:f>List1!$E$1</c:f>
              <c:strCache>
                <c:ptCount val="1"/>
              </c:strCache>
            </c:strRef>
          </c:tx>
          <c:spPr>
            <a:solidFill>
              <a:srgbClr val="B696BC">
                <a:lumMod val="60000"/>
                <a:lumOff val="40000"/>
              </a:srgbClr>
            </a:solidFill>
            <a:ln>
              <a:solidFill>
                <a:sysClr val="window" lastClr="FFFFFF"/>
              </a:solidFill>
            </a:ln>
          </c:spPr>
          <c:invertIfNegative val="0"/>
          <c:dLbls>
            <c:dLbl>
              <c:idx val="0"/>
              <c:numFmt formatCode="#,##0" sourceLinked="0"/>
              <c:spPr/>
              <c:txPr>
                <a:bodyPr/>
                <a:lstStyle/>
                <a:p>
                  <a:pPr>
                    <a:defRPr/>
                  </a:pPr>
                  <a:endParaRPr lang="cs-CZ"/>
                </a:p>
              </c:txP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List1!$E$1:$E$18</c:f>
              <c:numCache>
                <c:formatCode>General</c:formatCode>
                <c:ptCount val="18"/>
                <c:pt idx="1">
                  <c:v>7.2</c:v>
                </c:pt>
                <c:pt idx="3">
                  <c:v>7.2</c:v>
                </c:pt>
                <c:pt idx="4">
                  <c:v>7.1</c:v>
                </c:pt>
                <c:pt idx="6">
                  <c:v>11</c:v>
                </c:pt>
                <c:pt idx="7">
                  <c:v>6.3</c:v>
                </c:pt>
                <c:pt idx="8">
                  <c:v>3.3</c:v>
                </c:pt>
                <c:pt idx="10">
                  <c:v>10.4</c:v>
                </c:pt>
                <c:pt idx="11">
                  <c:v>5.3</c:v>
                </c:pt>
                <c:pt idx="12">
                  <c:v>4.5</c:v>
                </c:pt>
                <c:pt idx="14">
                  <c:v>8.6999999999999993</c:v>
                </c:pt>
                <c:pt idx="15">
                  <c:v>7.7</c:v>
                </c:pt>
                <c:pt idx="16">
                  <c:v>5.6</c:v>
                </c:pt>
                <c:pt idx="17">
                  <c:v>6</c:v>
                </c:pt>
              </c:numCache>
            </c:numRef>
          </c:val>
        </c:ser>
        <c:ser>
          <c:idx val="3"/>
          <c:order val="3"/>
          <c:tx>
            <c:strRef>
              <c:f>List1!$F$1</c:f>
              <c:strCache>
                <c:ptCount val="1"/>
              </c:strCache>
            </c:strRef>
          </c:tx>
          <c:spPr>
            <a:solidFill>
              <a:srgbClr val="CD7471"/>
            </a:solidFill>
            <a:ln>
              <a:solidFill>
                <a:sysClr val="window" lastClr="FFFFFF"/>
              </a:solidFill>
            </a:ln>
          </c:spPr>
          <c:invertIfNegative val="0"/>
          <c:dLbls>
            <c:numFmt formatCode="#,##0" sourceLinked="0"/>
            <c:txPr>
              <a:bodyPr/>
              <a:lstStyle/>
              <a:p>
                <a:pPr>
                  <a:defRPr b="1">
                    <a:solidFill>
                      <a:schemeClr val="bg1"/>
                    </a:solidFill>
                  </a:defRPr>
                </a:pPr>
                <a:endParaRPr lang="cs-CZ"/>
              </a:p>
            </c:txPr>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List1!$F$1:$F$18</c:f>
              <c:numCache>
                <c:formatCode>General</c:formatCode>
                <c:ptCount val="18"/>
                <c:pt idx="1">
                  <c:v>14.8</c:v>
                </c:pt>
                <c:pt idx="3">
                  <c:v>15.4</c:v>
                </c:pt>
                <c:pt idx="4">
                  <c:v>14.2</c:v>
                </c:pt>
                <c:pt idx="6">
                  <c:v>19.899999999999999</c:v>
                </c:pt>
                <c:pt idx="7">
                  <c:v>12.9</c:v>
                </c:pt>
                <c:pt idx="8">
                  <c:v>11</c:v>
                </c:pt>
                <c:pt idx="10">
                  <c:v>14.8</c:v>
                </c:pt>
                <c:pt idx="11">
                  <c:v>14.7</c:v>
                </c:pt>
                <c:pt idx="12">
                  <c:v>15.2</c:v>
                </c:pt>
                <c:pt idx="14">
                  <c:v>17.600000000000001</c:v>
                </c:pt>
                <c:pt idx="15">
                  <c:v>15.4</c:v>
                </c:pt>
                <c:pt idx="16">
                  <c:v>13.6</c:v>
                </c:pt>
                <c:pt idx="17">
                  <c:v>11.4</c:v>
                </c:pt>
              </c:numCache>
            </c:numRef>
          </c:val>
        </c:ser>
        <c:ser>
          <c:idx val="4"/>
          <c:order val="4"/>
          <c:tx>
            <c:strRef>
              <c:f>List1!$G$1</c:f>
              <c:strCache>
                <c:ptCount val="1"/>
                <c:pt idx="0">
                  <c:v>5 = Představuje velmi závažný problém</c:v>
                </c:pt>
              </c:strCache>
            </c:strRef>
          </c:tx>
          <c:spPr>
            <a:solidFill>
              <a:srgbClr val="CD7471">
                <a:lumMod val="75000"/>
              </a:srgbClr>
            </a:solidFill>
            <a:ln>
              <a:solidFill>
                <a:sysClr val="window" lastClr="FFFFFF"/>
              </a:solidFill>
            </a:ln>
          </c:spPr>
          <c:invertIfNegative val="0"/>
          <c:dLbls>
            <c:dLbl>
              <c:idx val="0"/>
              <c:delete val="1"/>
            </c:dLbl>
            <c:numFmt formatCode="#,##0" sourceLinked="0"/>
            <c:txPr>
              <a:bodyPr/>
              <a:lstStyle/>
              <a:p>
                <a:pPr>
                  <a:defRPr b="1">
                    <a:solidFill>
                      <a:schemeClr val="bg1"/>
                    </a:solidFill>
                  </a:defRPr>
                </a:pPr>
                <a:endParaRPr lang="cs-CZ"/>
              </a:p>
            </c:txPr>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List1!$G$1:$G$18</c:f>
              <c:numCache>
                <c:formatCode>General</c:formatCode>
                <c:ptCount val="18"/>
                <c:pt idx="0">
                  <c:v>0</c:v>
                </c:pt>
                <c:pt idx="1">
                  <c:v>73</c:v>
                </c:pt>
                <c:pt idx="3">
                  <c:v>74</c:v>
                </c:pt>
                <c:pt idx="4">
                  <c:v>72.900000000000006</c:v>
                </c:pt>
                <c:pt idx="6">
                  <c:v>62.8</c:v>
                </c:pt>
                <c:pt idx="7">
                  <c:v>77.400000000000006</c:v>
                </c:pt>
                <c:pt idx="8">
                  <c:v>81.8</c:v>
                </c:pt>
                <c:pt idx="10">
                  <c:v>68.5</c:v>
                </c:pt>
                <c:pt idx="11">
                  <c:v>75.599999999999994</c:v>
                </c:pt>
                <c:pt idx="12">
                  <c:v>79.5</c:v>
                </c:pt>
                <c:pt idx="14">
                  <c:v>69.2</c:v>
                </c:pt>
                <c:pt idx="15">
                  <c:v>73.400000000000006</c:v>
                </c:pt>
                <c:pt idx="16">
                  <c:v>76.3</c:v>
                </c:pt>
                <c:pt idx="17">
                  <c:v>77.099999999999994</c:v>
                </c:pt>
              </c:numCache>
            </c:numRef>
          </c:val>
        </c:ser>
        <c:ser>
          <c:idx val="5"/>
          <c:order val="5"/>
          <c:tx>
            <c:strRef>
              <c:f>List1!$H$1</c:f>
              <c:strCache>
                <c:ptCount val="1"/>
                <c:pt idx="0">
                  <c:v>Nevím</c:v>
                </c:pt>
              </c:strCache>
            </c:strRef>
          </c:tx>
          <c:spPr>
            <a:solidFill>
              <a:sysClr val="window" lastClr="FFFFFF">
                <a:lumMod val="65000"/>
              </a:sysClr>
            </a:solidFill>
            <a:ln>
              <a:solidFill>
                <a:sysClr val="window" lastClr="FFFFFF"/>
              </a:solidFill>
            </a:ln>
          </c:spPr>
          <c:invertIfNegative val="0"/>
          <c:dLbls>
            <c:dLbl>
              <c:idx val="0"/>
              <c:delete val="1"/>
            </c:dLbl>
            <c:numFmt formatCode="#,##0" sourceLinked="0"/>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List1!$H$1:$H$18</c:f>
              <c:numCache>
                <c:formatCode>General</c:formatCode>
                <c:ptCount val="18"/>
                <c:pt idx="0">
                  <c:v>0</c:v>
                </c:pt>
                <c:pt idx="1">
                  <c:v>2.5</c:v>
                </c:pt>
                <c:pt idx="3">
                  <c:v>1.7</c:v>
                </c:pt>
                <c:pt idx="4">
                  <c:v>3.3</c:v>
                </c:pt>
                <c:pt idx="6">
                  <c:v>3.2</c:v>
                </c:pt>
                <c:pt idx="7">
                  <c:v>2.2000000000000002</c:v>
                </c:pt>
                <c:pt idx="8">
                  <c:v>1.9</c:v>
                </c:pt>
                <c:pt idx="10">
                  <c:v>3.2</c:v>
                </c:pt>
                <c:pt idx="11">
                  <c:v>2.5</c:v>
                </c:pt>
                <c:pt idx="12">
                  <c:v>0.8</c:v>
                </c:pt>
                <c:pt idx="14">
                  <c:v>2.4</c:v>
                </c:pt>
                <c:pt idx="15">
                  <c:v>2.8</c:v>
                </c:pt>
                <c:pt idx="16">
                  <c:v>3.4</c:v>
                </c:pt>
                <c:pt idx="17">
                  <c:v>1.5</c:v>
                </c:pt>
              </c:numCache>
            </c:numRef>
          </c:val>
        </c:ser>
        <c:ser>
          <c:idx val="6"/>
          <c:order val="6"/>
          <c:tx>
            <c:strRef>
              <c:f>List1!$I$1</c:f>
              <c:strCache>
                <c:ptCount val="1"/>
              </c:strCache>
            </c:strRef>
          </c:tx>
          <c:spPr>
            <a:noFill/>
          </c:spPr>
          <c:invertIfNegative val="0"/>
          <c:dLbls>
            <c:txPr>
              <a:bodyPr/>
              <a:lstStyle/>
              <a:p>
                <a:pPr>
                  <a:defRPr i="1">
                    <a:solidFill>
                      <a:schemeClr val="accent1"/>
                    </a:solidFill>
                  </a:defRPr>
                </a:pPr>
                <a:endParaRPr lang="cs-CZ"/>
              </a:p>
            </c:txPr>
            <c:dLblPos val="inBase"/>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List1!$I$1:$I$18</c:f>
              <c:numCache>
                <c:formatCode>General</c:formatCode>
                <c:ptCount val="18"/>
                <c:pt idx="1">
                  <c:v>4.5999999999999996</c:v>
                </c:pt>
                <c:pt idx="3">
                  <c:v>4.5999999999999996</c:v>
                </c:pt>
                <c:pt idx="4">
                  <c:v>4.5999999999999996</c:v>
                </c:pt>
                <c:pt idx="6">
                  <c:v>4.5</c:v>
                </c:pt>
                <c:pt idx="7">
                  <c:v>4.7</c:v>
                </c:pt>
                <c:pt idx="8">
                  <c:v>4.8</c:v>
                </c:pt>
                <c:pt idx="10">
                  <c:v>4.5</c:v>
                </c:pt>
                <c:pt idx="11">
                  <c:v>4.7</c:v>
                </c:pt>
                <c:pt idx="12">
                  <c:v>4.8</c:v>
                </c:pt>
                <c:pt idx="14">
                  <c:v>4.5999999999999996</c:v>
                </c:pt>
                <c:pt idx="15">
                  <c:v>4.7</c:v>
                </c:pt>
                <c:pt idx="16">
                  <c:v>4.7</c:v>
                </c:pt>
                <c:pt idx="17">
                  <c:v>4.5999999999999996</c:v>
                </c:pt>
              </c:numCache>
            </c:numRef>
          </c:val>
        </c:ser>
        <c:dLbls>
          <c:showLegendKey val="0"/>
          <c:showVal val="1"/>
          <c:showCatName val="0"/>
          <c:showSerName val="0"/>
          <c:showPercent val="0"/>
          <c:showBubbleSize val="0"/>
        </c:dLbls>
        <c:gapWidth val="30"/>
        <c:overlap val="100"/>
        <c:axId val="103189504"/>
        <c:axId val="103207680"/>
      </c:barChart>
      <c:catAx>
        <c:axId val="103189504"/>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03207680"/>
        <c:crosses val="autoZero"/>
        <c:auto val="1"/>
        <c:lblAlgn val="ctr"/>
        <c:lblOffset val="100"/>
        <c:noMultiLvlLbl val="0"/>
      </c:catAx>
      <c:valAx>
        <c:axId val="103207680"/>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03189504"/>
        <c:crosses val="max"/>
        <c:crossBetween val="between"/>
        <c:majorUnit val="1"/>
      </c:valAx>
      <c:spPr>
        <a:noFill/>
        <a:ln w="25400">
          <a:noFill/>
        </a:ln>
      </c:spPr>
    </c:plotArea>
    <c:legend>
      <c:legendPos val="l"/>
      <c:layout>
        <c:manualLayout>
          <c:xMode val="edge"/>
          <c:yMode val="edge"/>
          <c:x val="9.5028004400149347E-3"/>
          <c:y val="8.4036021316644657E-2"/>
          <c:w val="0.86658121628790685"/>
          <c:h val="7.5926478171340891E-2"/>
        </c:manualLayout>
      </c:layout>
      <c:overlay val="0"/>
      <c:txPr>
        <a:bodyPr/>
        <a:lstStyle/>
        <a:p>
          <a:pPr>
            <a:defRPr sz="1200"/>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018428484799312"/>
          <c:y val="0.34664660208075015"/>
          <c:w val="0.64271693722924639"/>
          <c:h val="0.56254002804499292"/>
        </c:manualLayout>
      </c:layout>
      <c:barChart>
        <c:barDir val="bar"/>
        <c:grouping val="stacked"/>
        <c:varyColors val="0"/>
        <c:ser>
          <c:idx val="1"/>
          <c:order val="0"/>
          <c:tx>
            <c:strRef>
              <c:f>List1!$C$1</c:f>
              <c:strCache>
                <c:ptCount val="1"/>
                <c:pt idx="0">
                  <c:v>1 = Není vůbec rozšířená, v běžném životě se s ní téměř nesetkávám</c:v>
                </c:pt>
              </c:strCache>
            </c:strRef>
          </c:tx>
          <c:spPr>
            <a:solidFill>
              <a:srgbClr val="699FAC"/>
            </a:solidFill>
            <a:ln w="3175">
              <a:solidFill>
                <a:srgbClr val="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List1!$C$2:$C$13</c:f>
              <c:numCache>
                <c:formatCode>General</c:formatCode>
                <c:ptCount val="12"/>
              </c:numCache>
            </c:numRef>
          </c:val>
        </c:ser>
        <c:ser>
          <c:idx val="0"/>
          <c:order val="1"/>
          <c:tx>
            <c:strRef>
              <c:f>List1!$D$1</c:f>
              <c:strCache>
                <c:ptCount val="1"/>
                <c:pt idx="0">
                  <c:v>2</c:v>
                </c:pt>
              </c:strCache>
            </c:strRef>
          </c:tx>
          <c:spPr>
            <a:solidFill>
              <a:srgbClr val="699FAC">
                <a:lumMod val="60000"/>
                <a:lumOff val="40000"/>
              </a:srgbClr>
            </a:solidFill>
            <a:ln w="3175">
              <a:solidFill>
                <a:srgbClr val="FFFFFF"/>
              </a:solidFill>
              <a:prstDash val="solid"/>
            </a:ln>
          </c:spPr>
          <c:invertIfNegative val="0"/>
          <c:dLbls>
            <c:numFmt formatCode="0;;;" sourceLinked="0"/>
            <c:spPr>
              <a:ln w="12700"/>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List1!$D$2:$D$13</c:f>
              <c:numCache>
                <c:formatCode>General</c:formatCode>
                <c:ptCount val="12"/>
                <c:pt idx="0">
                  <c:v>2.5</c:v>
                </c:pt>
                <c:pt idx="2">
                  <c:v>2.7</c:v>
                </c:pt>
                <c:pt idx="3">
                  <c:v>2.2999999999999998</c:v>
                </c:pt>
                <c:pt idx="5">
                  <c:v>3.9</c:v>
                </c:pt>
                <c:pt idx="6">
                  <c:v>1.6</c:v>
                </c:pt>
                <c:pt idx="7">
                  <c:v>1.9</c:v>
                </c:pt>
                <c:pt idx="9">
                  <c:v>4.7</c:v>
                </c:pt>
                <c:pt idx="10">
                  <c:v>1.4</c:v>
                </c:pt>
                <c:pt idx="11">
                  <c:v>0</c:v>
                </c:pt>
              </c:numCache>
            </c:numRef>
          </c:val>
        </c:ser>
        <c:ser>
          <c:idx val="2"/>
          <c:order val="2"/>
          <c:tx>
            <c:strRef>
              <c:f>List1!$E$1</c:f>
              <c:strCache>
                <c:ptCount val="1"/>
                <c:pt idx="0">
                  <c:v>3</c:v>
                </c:pt>
              </c:strCache>
            </c:strRef>
          </c:tx>
          <c:spPr>
            <a:solidFill>
              <a:srgbClr val="B696BC">
                <a:lumMod val="60000"/>
                <a:lumOff val="40000"/>
              </a:srgbClr>
            </a:solidFill>
            <a:ln>
              <a:solidFill>
                <a:sysClr val="window" lastClr="FFFFFF"/>
              </a:solidFill>
            </a:ln>
          </c:spPr>
          <c:invertIfNegative val="0"/>
          <c:dLbls>
            <c:dLbl>
              <c:idx val="0"/>
              <c:numFmt formatCode="#,##0" sourceLinked="0"/>
              <c:spPr/>
              <c:txPr>
                <a:bodyPr/>
                <a:lstStyle/>
                <a:p>
                  <a:pPr>
                    <a:defRPr/>
                  </a:pPr>
                  <a:endParaRPr lang="cs-CZ"/>
                </a:p>
              </c:txP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List1!$E$2:$E$13</c:f>
              <c:numCache>
                <c:formatCode>General</c:formatCode>
                <c:ptCount val="12"/>
                <c:pt idx="0">
                  <c:v>11.7</c:v>
                </c:pt>
                <c:pt idx="2">
                  <c:v>11.1</c:v>
                </c:pt>
                <c:pt idx="3">
                  <c:v>12.4</c:v>
                </c:pt>
                <c:pt idx="5">
                  <c:v>18.8</c:v>
                </c:pt>
                <c:pt idx="6">
                  <c:v>10</c:v>
                </c:pt>
                <c:pt idx="7">
                  <c:v>4.8</c:v>
                </c:pt>
                <c:pt idx="9">
                  <c:v>14.5</c:v>
                </c:pt>
                <c:pt idx="10">
                  <c:v>10.8</c:v>
                </c:pt>
                <c:pt idx="11">
                  <c:v>7.6</c:v>
                </c:pt>
              </c:numCache>
            </c:numRef>
          </c:val>
        </c:ser>
        <c:ser>
          <c:idx val="3"/>
          <c:order val="3"/>
          <c:tx>
            <c:strRef>
              <c:f>List1!$F$1</c:f>
              <c:strCache>
                <c:ptCount val="1"/>
                <c:pt idx="0">
                  <c:v>4</c:v>
                </c:pt>
              </c:strCache>
            </c:strRef>
          </c:tx>
          <c:spPr>
            <a:solidFill>
              <a:srgbClr val="CD7471"/>
            </a:solidFill>
            <a:ln>
              <a:solidFill>
                <a:sysClr val="window" lastClr="FFFFFF"/>
              </a:solidFill>
            </a:ln>
          </c:spPr>
          <c:invertIfNegative val="0"/>
          <c:dLbls>
            <c:numFmt formatCode="#,##0" sourceLinked="0"/>
            <c:txPr>
              <a:bodyPr/>
              <a:lstStyle/>
              <a:p>
                <a:pPr>
                  <a:defRPr b="1">
                    <a:solidFill>
                      <a:schemeClr val="bg1"/>
                    </a:solidFill>
                  </a:defRPr>
                </a:pPr>
                <a:endParaRPr lang="cs-CZ"/>
              </a:p>
            </c:txPr>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List1!$F$2:$F$13</c:f>
              <c:numCache>
                <c:formatCode>General</c:formatCode>
                <c:ptCount val="12"/>
                <c:pt idx="0">
                  <c:v>30.4</c:v>
                </c:pt>
                <c:pt idx="2">
                  <c:v>32.5</c:v>
                </c:pt>
                <c:pt idx="3">
                  <c:v>28.1</c:v>
                </c:pt>
                <c:pt idx="5">
                  <c:v>33.700000000000003</c:v>
                </c:pt>
                <c:pt idx="6">
                  <c:v>31.3</c:v>
                </c:pt>
                <c:pt idx="7">
                  <c:v>24.4</c:v>
                </c:pt>
                <c:pt idx="9">
                  <c:v>26.2</c:v>
                </c:pt>
                <c:pt idx="10">
                  <c:v>31.6</c:v>
                </c:pt>
                <c:pt idx="11">
                  <c:v>37.1</c:v>
                </c:pt>
              </c:numCache>
            </c:numRef>
          </c:val>
        </c:ser>
        <c:ser>
          <c:idx val="4"/>
          <c:order val="4"/>
          <c:tx>
            <c:strRef>
              <c:f>List1!$G$1</c:f>
              <c:strCache>
                <c:ptCount val="1"/>
                <c:pt idx="0">
                  <c:v>5 = Je velice rozšířená, v běžném životě se s ní setkávám téměř všude</c:v>
                </c:pt>
              </c:strCache>
            </c:strRef>
          </c:tx>
          <c:spPr>
            <a:solidFill>
              <a:srgbClr val="CD7471">
                <a:lumMod val="75000"/>
              </a:srgbClr>
            </a:solidFill>
            <a:ln>
              <a:solidFill>
                <a:sysClr val="window" lastClr="FFFFFF"/>
              </a:solidFill>
            </a:ln>
          </c:spPr>
          <c:invertIfNegative val="0"/>
          <c:dLbls>
            <c:numFmt formatCode="#,##0" sourceLinked="0"/>
            <c:txPr>
              <a:bodyPr/>
              <a:lstStyle/>
              <a:p>
                <a:pPr>
                  <a:defRPr b="1">
                    <a:solidFill>
                      <a:schemeClr val="bg1"/>
                    </a:solidFill>
                  </a:defRPr>
                </a:pPr>
                <a:endParaRPr lang="cs-CZ"/>
              </a:p>
            </c:txPr>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List1!$G$2:$G$13</c:f>
              <c:numCache>
                <c:formatCode>General</c:formatCode>
                <c:ptCount val="12"/>
                <c:pt idx="0">
                  <c:v>50.4</c:v>
                </c:pt>
                <c:pt idx="2">
                  <c:v>50.4</c:v>
                </c:pt>
                <c:pt idx="3">
                  <c:v>50.4</c:v>
                </c:pt>
                <c:pt idx="5">
                  <c:v>37.9</c:v>
                </c:pt>
                <c:pt idx="6">
                  <c:v>51.1</c:v>
                </c:pt>
                <c:pt idx="7">
                  <c:v>66</c:v>
                </c:pt>
                <c:pt idx="9">
                  <c:v>49.2</c:v>
                </c:pt>
                <c:pt idx="10">
                  <c:v>50.7</c:v>
                </c:pt>
                <c:pt idx="11">
                  <c:v>52.3</c:v>
                </c:pt>
              </c:numCache>
            </c:numRef>
          </c:val>
        </c:ser>
        <c:ser>
          <c:idx val="5"/>
          <c:order val="5"/>
          <c:tx>
            <c:strRef>
              <c:f>List1!$H$1</c:f>
              <c:strCache>
                <c:ptCount val="1"/>
                <c:pt idx="0">
                  <c:v>Nevím, nedokážu posoudit</c:v>
                </c:pt>
              </c:strCache>
            </c:strRef>
          </c:tx>
          <c:spPr>
            <a:solidFill>
              <a:sysClr val="window" lastClr="FFFFFF">
                <a:lumMod val="65000"/>
              </a:sysClr>
            </a:solidFill>
            <a:ln>
              <a:solidFill>
                <a:sysClr val="window" lastClr="FFFFFF"/>
              </a:solidFill>
            </a:ln>
          </c:spPr>
          <c:invertIfNegative val="0"/>
          <c:dLbls>
            <c:numFmt formatCode="#,##0" sourceLinked="0"/>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List1!$H$2:$H$13</c:f>
              <c:numCache>
                <c:formatCode>General</c:formatCode>
                <c:ptCount val="12"/>
                <c:pt idx="0">
                  <c:v>4.8</c:v>
                </c:pt>
                <c:pt idx="2">
                  <c:v>3.1</c:v>
                </c:pt>
                <c:pt idx="3">
                  <c:v>6.6</c:v>
                </c:pt>
                <c:pt idx="5">
                  <c:v>5.3</c:v>
                </c:pt>
                <c:pt idx="6">
                  <c:v>5.6</c:v>
                </c:pt>
                <c:pt idx="7">
                  <c:v>2.9</c:v>
                </c:pt>
                <c:pt idx="9">
                  <c:v>5</c:v>
                </c:pt>
                <c:pt idx="10">
                  <c:v>5.3</c:v>
                </c:pt>
                <c:pt idx="11">
                  <c:v>3</c:v>
                </c:pt>
              </c:numCache>
            </c:numRef>
          </c:val>
        </c:ser>
        <c:ser>
          <c:idx val="6"/>
          <c:order val="6"/>
          <c:tx>
            <c:strRef>
              <c:f>List1!$I$1</c:f>
              <c:strCache>
                <c:ptCount val="1"/>
              </c:strCache>
            </c:strRef>
          </c:tx>
          <c:spPr>
            <a:noFill/>
          </c:spPr>
          <c:invertIfNegative val="0"/>
          <c:dLbls>
            <c:txPr>
              <a:bodyPr/>
              <a:lstStyle/>
              <a:p>
                <a:pPr>
                  <a:defRPr i="1">
                    <a:solidFill>
                      <a:schemeClr val="accent1"/>
                    </a:solidFill>
                  </a:defRPr>
                </a:pPr>
                <a:endParaRPr lang="cs-CZ"/>
              </a:p>
            </c:txPr>
            <c:dLblPos val="inBase"/>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List1!$I$2:$I$13</c:f>
              <c:numCache>
                <c:formatCode>General</c:formatCode>
                <c:ptCount val="12"/>
                <c:pt idx="0">
                  <c:v>4.4000000000000004</c:v>
                </c:pt>
                <c:pt idx="2">
                  <c:v>4.4000000000000004</c:v>
                </c:pt>
                <c:pt idx="3">
                  <c:v>4.5</c:v>
                </c:pt>
                <c:pt idx="5">
                  <c:v>4.2</c:v>
                </c:pt>
                <c:pt idx="6">
                  <c:v>4.5</c:v>
                </c:pt>
                <c:pt idx="7">
                  <c:v>4.5999999999999996</c:v>
                </c:pt>
                <c:pt idx="9">
                  <c:v>4.3</c:v>
                </c:pt>
                <c:pt idx="10">
                  <c:v>4.5</c:v>
                </c:pt>
                <c:pt idx="11">
                  <c:v>4.5</c:v>
                </c:pt>
              </c:numCache>
            </c:numRef>
          </c:val>
        </c:ser>
        <c:dLbls>
          <c:showLegendKey val="0"/>
          <c:showVal val="1"/>
          <c:showCatName val="0"/>
          <c:showSerName val="0"/>
          <c:showPercent val="0"/>
          <c:showBubbleSize val="0"/>
        </c:dLbls>
        <c:gapWidth val="30"/>
        <c:overlap val="100"/>
        <c:axId val="103523456"/>
        <c:axId val="103524992"/>
      </c:barChart>
      <c:catAx>
        <c:axId val="103523456"/>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03524992"/>
        <c:crosses val="autoZero"/>
        <c:auto val="1"/>
        <c:lblAlgn val="ctr"/>
        <c:lblOffset val="100"/>
        <c:noMultiLvlLbl val="0"/>
      </c:catAx>
      <c:valAx>
        <c:axId val="103524992"/>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03523456"/>
        <c:crosses val="max"/>
        <c:crossBetween val="between"/>
        <c:majorUnit val="1"/>
      </c:valAx>
      <c:spPr>
        <a:noFill/>
        <a:ln w="25400">
          <a:noFill/>
        </a:ln>
      </c:spPr>
    </c:plotArea>
    <c:legend>
      <c:legendPos val="l"/>
      <c:layout>
        <c:manualLayout>
          <c:xMode val="edge"/>
          <c:yMode val="edge"/>
          <c:x val="0"/>
          <c:y val="9.1328638240645646E-2"/>
          <c:w val="1"/>
          <c:h val="0.22907143357536144"/>
        </c:manualLayout>
      </c:layout>
      <c:overlay val="0"/>
      <c:txPr>
        <a:bodyPr/>
        <a:lstStyle/>
        <a:p>
          <a:pPr>
            <a:defRPr sz="1200"/>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31828448904586E-2"/>
          <c:y val="0"/>
          <c:w val="0.94346817155109541"/>
          <c:h val="0.89765080388443408"/>
        </c:manualLayout>
      </c:layout>
      <c:bubbleChart>
        <c:varyColors val="0"/>
        <c:ser>
          <c:idx val="0"/>
          <c:order val="0"/>
          <c:tx>
            <c:strRef>
              <c:f>List1!$B$1</c:f>
              <c:strCache>
                <c:ptCount val="1"/>
                <c:pt idx="0">
                  <c:v>Hodnoty osy Y</c:v>
                </c:pt>
              </c:strCache>
            </c:strRef>
          </c:tx>
          <c:spPr>
            <a:solidFill>
              <a:schemeClr val="accent4"/>
            </a:solidFill>
            <a:ln w="9525">
              <a:solidFill>
                <a:schemeClr val="bg1"/>
              </a:solidFill>
            </a:ln>
          </c:spPr>
          <c:invertIfNegative val="0"/>
          <c:dPt>
            <c:idx val="4"/>
            <c:invertIfNegative val="0"/>
            <c:bubble3D val="0"/>
            <c:spPr>
              <a:solidFill>
                <a:schemeClr val="accent4">
                  <a:lumMod val="60000"/>
                  <a:lumOff val="40000"/>
                </a:schemeClr>
              </a:solidFill>
              <a:ln w="9525">
                <a:solidFill>
                  <a:schemeClr val="bg1"/>
                </a:solidFill>
              </a:ln>
            </c:spPr>
          </c:dPt>
          <c:dPt>
            <c:idx val="5"/>
            <c:invertIfNegative val="0"/>
            <c:bubble3D val="0"/>
            <c:spPr>
              <a:solidFill>
                <a:schemeClr val="accent4">
                  <a:lumMod val="60000"/>
                  <a:lumOff val="40000"/>
                </a:schemeClr>
              </a:solidFill>
              <a:ln w="9525">
                <a:solidFill>
                  <a:schemeClr val="bg1"/>
                </a:solidFill>
              </a:ln>
            </c:spPr>
          </c:dPt>
          <c:dPt>
            <c:idx val="6"/>
            <c:invertIfNegative val="0"/>
            <c:bubble3D val="0"/>
            <c:spPr>
              <a:solidFill>
                <a:schemeClr val="accent4">
                  <a:lumMod val="60000"/>
                  <a:lumOff val="40000"/>
                </a:schemeClr>
              </a:solidFill>
              <a:ln w="9525">
                <a:solidFill>
                  <a:schemeClr val="bg1"/>
                </a:solidFill>
              </a:ln>
            </c:spPr>
          </c:dPt>
          <c:dPt>
            <c:idx val="7"/>
            <c:invertIfNegative val="0"/>
            <c:bubble3D val="0"/>
            <c:spPr>
              <a:solidFill>
                <a:schemeClr val="accent4">
                  <a:lumMod val="60000"/>
                  <a:lumOff val="40000"/>
                </a:schemeClr>
              </a:solidFill>
              <a:ln w="9525">
                <a:solidFill>
                  <a:schemeClr val="bg1"/>
                </a:solidFill>
              </a:ln>
            </c:spPr>
          </c:dPt>
          <c:dPt>
            <c:idx val="8"/>
            <c:invertIfNegative val="0"/>
            <c:bubble3D val="0"/>
            <c:spPr>
              <a:solidFill>
                <a:schemeClr val="accent4">
                  <a:lumMod val="60000"/>
                  <a:lumOff val="40000"/>
                </a:schemeClr>
              </a:solidFill>
              <a:ln w="9525">
                <a:solidFill>
                  <a:schemeClr val="bg1"/>
                </a:solidFill>
              </a:ln>
            </c:spPr>
          </c:dPt>
          <c:dPt>
            <c:idx val="9"/>
            <c:invertIfNegative val="0"/>
            <c:bubble3D val="0"/>
            <c:spPr>
              <a:solidFill>
                <a:schemeClr val="accent2">
                  <a:lumMod val="60000"/>
                  <a:lumOff val="40000"/>
                </a:schemeClr>
              </a:solidFill>
              <a:ln w="9525">
                <a:solidFill>
                  <a:schemeClr val="bg1"/>
                </a:solidFill>
              </a:ln>
            </c:spPr>
          </c:dPt>
          <c:dPt>
            <c:idx val="10"/>
            <c:invertIfNegative val="0"/>
            <c:bubble3D val="0"/>
            <c:spPr>
              <a:solidFill>
                <a:schemeClr val="accent5"/>
              </a:solidFill>
              <a:ln w="57150">
                <a:solidFill>
                  <a:schemeClr val="accent6"/>
                </a:solidFill>
              </a:ln>
            </c:spPr>
          </c:dPt>
          <c:dPt>
            <c:idx val="11"/>
            <c:invertIfNegative val="0"/>
            <c:bubble3D val="0"/>
            <c:spPr>
              <a:solidFill>
                <a:schemeClr val="accent5"/>
              </a:solidFill>
              <a:ln w="57150">
                <a:solidFill>
                  <a:schemeClr val="accent6"/>
                </a:solidFill>
              </a:ln>
            </c:spPr>
          </c:dPt>
          <c:dPt>
            <c:idx val="12"/>
            <c:invertIfNegative val="0"/>
            <c:bubble3D val="0"/>
            <c:spPr>
              <a:solidFill>
                <a:schemeClr val="accent6">
                  <a:lumMod val="40000"/>
                  <a:lumOff val="60000"/>
                </a:schemeClr>
              </a:solidFill>
              <a:ln w="9525">
                <a:solidFill>
                  <a:schemeClr val="bg1"/>
                </a:solidFill>
              </a:ln>
            </c:spPr>
          </c:dPt>
          <c:dPt>
            <c:idx val="13"/>
            <c:invertIfNegative val="0"/>
            <c:bubble3D val="0"/>
            <c:spPr>
              <a:solidFill>
                <a:schemeClr val="accent4">
                  <a:lumMod val="60000"/>
                  <a:lumOff val="40000"/>
                </a:schemeClr>
              </a:solidFill>
              <a:ln w="57150">
                <a:solidFill>
                  <a:schemeClr val="accent6"/>
                </a:solidFill>
              </a:ln>
            </c:spPr>
          </c:dPt>
          <c:dPt>
            <c:idx val="14"/>
            <c:invertIfNegative val="0"/>
            <c:bubble3D val="0"/>
            <c:spPr>
              <a:solidFill>
                <a:schemeClr val="accent5">
                  <a:lumMod val="60000"/>
                  <a:lumOff val="40000"/>
                </a:schemeClr>
              </a:solidFill>
              <a:ln w="57150">
                <a:solidFill>
                  <a:schemeClr val="accent6"/>
                </a:solidFill>
              </a:ln>
            </c:spPr>
          </c:dPt>
          <c:dPt>
            <c:idx val="15"/>
            <c:invertIfNegative val="0"/>
            <c:bubble3D val="0"/>
            <c:spPr>
              <a:solidFill>
                <a:schemeClr val="accent5"/>
              </a:solidFill>
              <a:ln w="9525">
                <a:solidFill>
                  <a:schemeClr val="bg1"/>
                </a:solidFill>
              </a:ln>
            </c:spPr>
          </c:dPt>
          <c:dPt>
            <c:idx val="16"/>
            <c:invertIfNegative val="0"/>
            <c:bubble3D val="0"/>
            <c:spPr>
              <a:solidFill>
                <a:schemeClr val="accent5"/>
              </a:solidFill>
              <a:ln w="9525">
                <a:solidFill>
                  <a:schemeClr val="bg1"/>
                </a:solidFill>
              </a:ln>
            </c:spPr>
          </c:dPt>
          <c:dPt>
            <c:idx val="17"/>
            <c:invertIfNegative val="0"/>
            <c:bubble3D val="0"/>
            <c:spPr>
              <a:solidFill>
                <a:schemeClr val="accent5"/>
              </a:solidFill>
              <a:ln w="57150">
                <a:solidFill>
                  <a:schemeClr val="accent6"/>
                </a:solidFill>
              </a:ln>
            </c:spPr>
          </c:dPt>
          <c:dPt>
            <c:idx val="18"/>
            <c:invertIfNegative val="0"/>
            <c:bubble3D val="0"/>
            <c:spPr>
              <a:solidFill>
                <a:schemeClr val="accent4">
                  <a:lumMod val="60000"/>
                  <a:lumOff val="40000"/>
                </a:schemeClr>
              </a:solidFill>
              <a:ln w="38100">
                <a:solidFill>
                  <a:schemeClr val="accent5"/>
                </a:solidFill>
              </a:ln>
            </c:spPr>
          </c:dPt>
          <c:dPt>
            <c:idx val="19"/>
            <c:invertIfNegative val="0"/>
            <c:bubble3D val="0"/>
            <c:spPr>
              <a:solidFill>
                <a:schemeClr val="accent5"/>
              </a:solidFill>
              <a:ln w="9525">
                <a:solidFill>
                  <a:schemeClr val="bg1"/>
                </a:solidFill>
              </a:ln>
            </c:spPr>
          </c:dPt>
          <c:dPt>
            <c:idx val="20"/>
            <c:invertIfNegative val="0"/>
            <c:bubble3D val="0"/>
            <c:spPr>
              <a:solidFill>
                <a:schemeClr val="accent5">
                  <a:lumMod val="75000"/>
                </a:schemeClr>
              </a:solidFill>
              <a:ln w="9525">
                <a:solidFill>
                  <a:schemeClr val="bg1"/>
                </a:solidFill>
              </a:ln>
            </c:spPr>
          </c:dPt>
          <c:dPt>
            <c:idx val="21"/>
            <c:invertIfNegative val="0"/>
            <c:bubble3D val="0"/>
            <c:spPr>
              <a:solidFill>
                <a:schemeClr val="accent5"/>
              </a:solidFill>
              <a:ln w="9525">
                <a:solidFill>
                  <a:schemeClr val="bg1"/>
                </a:solidFill>
              </a:ln>
            </c:spPr>
          </c:dPt>
          <c:dPt>
            <c:idx val="22"/>
            <c:invertIfNegative val="0"/>
            <c:bubble3D val="0"/>
            <c:spPr>
              <a:solidFill>
                <a:schemeClr val="accent5"/>
              </a:solidFill>
              <a:ln w="57150">
                <a:solidFill>
                  <a:schemeClr val="accent6"/>
                </a:solidFill>
              </a:ln>
            </c:spPr>
          </c:dPt>
          <c:dPt>
            <c:idx val="23"/>
            <c:invertIfNegative val="0"/>
            <c:bubble3D val="0"/>
            <c:spPr>
              <a:solidFill>
                <a:schemeClr val="accent4">
                  <a:lumMod val="60000"/>
                  <a:lumOff val="40000"/>
                </a:schemeClr>
              </a:solidFill>
              <a:ln w="38100">
                <a:solidFill>
                  <a:schemeClr val="accent5">
                    <a:lumMod val="75000"/>
                  </a:schemeClr>
                </a:solidFill>
              </a:ln>
            </c:spPr>
          </c:dPt>
          <c:dPt>
            <c:idx val="24"/>
            <c:invertIfNegative val="0"/>
            <c:bubble3D val="0"/>
            <c:spPr>
              <a:solidFill>
                <a:schemeClr val="accent4">
                  <a:lumMod val="60000"/>
                  <a:lumOff val="40000"/>
                </a:schemeClr>
              </a:solidFill>
              <a:ln w="38100">
                <a:solidFill>
                  <a:schemeClr val="accent5"/>
                </a:solidFill>
              </a:ln>
            </c:spPr>
          </c:dPt>
          <c:dLbls>
            <c:dLbl>
              <c:idx val="23"/>
              <c:layout>
                <c:manualLayout>
                  <c:x val="-2.2080061467833128E-2"/>
                  <c:y val="0"/>
                </c:manualLayout>
              </c:layout>
              <c:dLblPos val="r"/>
              <c:showLegendKey val="0"/>
              <c:showVal val="0"/>
              <c:showCatName val="0"/>
              <c:showSerName val="0"/>
              <c:showPercent val="0"/>
              <c:showBubbleSize val="1"/>
            </c:dLbl>
            <c:numFmt formatCode="#,##0" sourceLinked="0"/>
            <c:txPr>
              <a:bodyPr/>
              <a:lstStyle/>
              <a:p>
                <a:pPr>
                  <a:defRPr>
                    <a:solidFill>
                      <a:schemeClr val="tx1">
                        <a:lumMod val="85000"/>
                        <a:lumOff val="15000"/>
                      </a:schemeClr>
                    </a:solidFill>
                  </a:defRPr>
                </a:pPr>
                <a:endParaRPr lang="cs-CZ"/>
              </a:p>
            </c:txPr>
            <c:dLblPos val="ctr"/>
            <c:showLegendKey val="0"/>
            <c:showVal val="0"/>
            <c:showCatName val="0"/>
            <c:showSerName val="0"/>
            <c:showPercent val="0"/>
            <c:showBubbleSize val="1"/>
            <c:showLeaderLines val="0"/>
          </c:dLbls>
          <c:xVal>
            <c:numRef>
              <c:f>List1!$A$2:$A$26</c:f>
              <c:numCache>
                <c:formatCode>General</c:formatCode>
                <c:ptCount val="25"/>
                <c:pt idx="0">
                  <c:v>1</c:v>
                </c:pt>
                <c:pt idx="1">
                  <c:v>1</c:v>
                </c:pt>
                <c:pt idx="2">
                  <c:v>1</c:v>
                </c:pt>
                <c:pt idx="3">
                  <c:v>1</c:v>
                </c:pt>
                <c:pt idx="4">
                  <c:v>1</c:v>
                </c:pt>
                <c:pt idx="5">
                  <c:v>2</c:v>
                </c:pt>
                <c:pt idx="6">
                  <c:v>2</c:v>
                </c:pt>
                <c:pt idx="7">
                  <c:v>2</c:v>
                </c:pt>
                <c:pt idx="8">
                  <c:v>2</c:v>
                </c:pt>
                <c:pt idx="9">
                  <c:v>2</c:v>
                </c:pt>
                <c:pt idx="10">
                  <c:v>3</c:v>
                </c:pt>
                <c:pt idx="11">
                  <c:v>3</c:v>
                </c:pt>
                <c:pt idx="12">
                  <c:v>3</c:v>
                </c:pt>
                <c:pt idx="13">
                  <c:v>3</c:v>
                </c:pt>
                <c:pt idx="14">
                  <c:v>3</c:v>
                </c:pt>
                <c:pt idx="15">
                  <c:v>4</c:v>
                </c:pt>
                <c:pt idx="16">
                  <c:v>4</c:v>
                </c:pt>
                <c:pt idx="17">
                  <c:v>4</c:v>
                </c:pt>
                <c:pt idx="18">
                  <c:v>4</c:v>
                </c:pt>
                <c:pt idx="19">
                  <c:v>4</c:v>
                </c:pt>
                <c:pt idx="20">
                  <c:v>5</c:v>
                </c:pt>
                <c:pt idx="21">
                  <c:v>5</c:v>
                </c:pt>
                <c:pt idx="22">
                  <c:v>5</c:v>
                </c:pt>
                <c:pt idx="23">
                  <c:v>5</c:v>
                </c:pt>
                <c:pt idx="24">
                  <c:v>5</c:v>
                </c:pt>
              </c:numCache>
            </c:numRef>
          </c:xVal>
          <c:yVal>
            <c:numRef>
              <c:f>List1!$B$2:$B$26</c:f>
              <c:numCache>
                <c:formatCode>General</c:formatCode>
                <c:ptCount val="25"/>
                <c:pt idx="0">
                  <c:v>1</c:v>
                </c:pt>
                <c:pt idx="1">
                  <c:v>2</c:v>
                </c:pt>
                <c:pt idx="2">
                  <c:v>3</c:v>
                </c:pt>
                <c:pt idx="3">
                  <c:v>4</c:v>
                </c:pt>
                <c:pt idx="4">
                  <c:v>5</c:v>
                </c:pt>
                <c:pt idx="5">
                  <c:v>1</c:v>
                </c:pt>
                <c:pt idx="6">
                  <c:v>2</c:v>
                </c:pt>
                <c:pt idx="7">
                  <c:v>3</c:v>
                </c:pt>
                <c:pt idx="8">
                  <c:v>4</c:v>
                </c:pt>
                <c:pt idx="9">
                  <c:v>5</c:v>
                </c:pt>
                <c:pt idx="10">
                  <c:v>1</c:v>
                </c:pt>
                <c:pt idx="11">
                  <c:v>2</c:v>
                </c:pt>
                <c:pt idx="12">
                  <c:v>3</c:v>
                </c:pt>
                <c:pt idx="13">
                  <c:v>4</c:v>
                </c:pt>
                <c:pt idx="14">
                  <c:v>5</c:v>
                </c:pt>
                <c:pt idx="15">
                  <c:v>1</c:v>
                </c:pt>
                <c:pt idx="16">
                  <c:v>2</c:v>
                </c:pt>
                <c:pt idx="17">
                  <c:v>3</c:v>
                </c:pt>
                <c:pt idx="18">
                  <c:v>4</c:v>
                </c:pt>
                <c:pt idx="19">
                  <c:v>5</c:v>
                </c:pt>
                <c:pt idx="20">
                  <c:v>1</c:v>
                </c:pt>
                <c:pt idx="21">
                  <c:v>2</c:v>
                </c:pt>
                <c:pt idx="22">
                  <c:v>3</c:v>
                </c:pt>
                <c:pt idx="23">
                  <c:v>4</c:v>
                </c:pt>
                <c:pt idx="24">
                  <c:v>5</c:v>
                </c:pt>
              </c:numCache>
            </c:numRef>
          </c:yVal>
          <c:bubbleSize>
            <c:numRef>
              <c:f>List1!$C$2:$C$26</c:f>
              <c:numCache>
                <c:formatCode>General</c:formatCode>
                <c:ptCount val="25"/>
                <c:pt idx="7">
                  <c:v>0.5</c:v>
                </c:pt>
                <c:pt idx="8">
                  <c:v>0.7</c:v>
                </c:pt>
                <c:pt idx="10">
                  <c:v>0</c:v>
                </c:pt>
                <c:pt idx="11">
                  <c:v>2</c:v>
                </c:pt>
                <c:pt idx="12">
                  <c:v>4</c:v>
                </c:pt>
                <c:pt idx="13">
                  <c:v>0.7</c:v>
                </c:pt>
                <c:pt idx="15">
                  <c:v>2</c:v>
                </c:pt>
                <c:pt idx="16">
                  <c:v>9.5</c:v>
                </c:pt>
                <c:pt idx="17">
                  <c:v>2.6</c:v>
                </c:pt>
                <c:pt idx="20">
                  <c:v>47.7</c:v>
                </c:pt>
                <c:pt idx="21">
                  <c:v>18.5</c:v>
                </c:pt>
                <c:pt idx="22">
                  <c:v>4.4000000000000004</c:v>
                </c:pt>
                <c:pt idx="23">
                  <c:v>0.5</c:v>
                </c:pt>
              </c:numCache>
            </c:numRef>
          </c:bubbleSize>
          <c:bubble3D val="0"/>
        </c:ser>
        <c:dLbls>
          <c:showLegendKey val="0"/>
          <c:showVal val="0"/>
          <c:showCatName val="0"/>
          <c:showSerName val="0"/>
          <c:showPercent val="0"/>
          <c:showBubbleSize val="0"/>
        </c:dLbls>
        <c:bubbleScale val="80"/>
        <c:showNegBubbles val="0"/>
        <c:axId val="103587200"/>
        <c:axId val="103597184"/>
      </c:bubbleChart>
      <c:valAx>
        <c:axId val="103587200"/>
        <c:scaling>
          <c:orientation val="minMax"/>
        </c:scaling>
        <c:delete val="1"/>
        <c:axPos val="t"/>
        <c:numFmt formatCode="General" sourceLinked="1"/>
        <c:majorTickMark val="out"/>
        <c:minorTickMark val="none"/>
        <c:tickLblPos val="nextTo"/>
        <c:crossAx val="103597184"/>
        <c:crosses val="autoZero"/>
        <c:crossBetween val="midCat"/>
      </c:valAx>
      <c:valAx>
        <c:axId val="103597184"/>
        <c:scaling>
          <c:orientation val="maxMin"/>
          <c:max val="6"/>
        </c:scaling>
        <c:delete val="1"/>
        <c:axPos val="l"/>
        <c:numFmt formatCode="General" sourceLinked="1"/>
        <c:majorTickMark val="out"/>
        <c:minorTickMark val="none"/>
        <c:tickLblPos val="nextTo"/>
        <c:crossAx val="103587200"/>
        <c:crosses val="autoZero"/>
        <c:crossBetween val="midCat"/>
      </c:valAx>
    </c:plotArea>
    <c:plotVisOnly val="1"/>
    <c:dispBlanksAs val="gap"/>
    <c:showDLblsOverMax val="0"/>
  </c:chart>
  <c:txPr>
    <a:bodyPr/>
    <a:lstStyle/>
    <a:p>
      <a:pPr>
        <a:defRPr sz="1200"/>
      </a:pPr>
      <a:endParaRPr lang="cs-CZ"/>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7718087685049"/>
          <c:y val="0.25567748948836772"/>
          <c:w val="0.74119459194588466"/>
          <c:h val="0.6531988785291174"/>
        </c:manualLayout>
      </c:layout>
      <c:doughnutChart>
        <c:varyColors val="1"/>
        <c:ser>
          <c:idx val="1"/>
          <c:order val="0"/>
          <c:tx>
            <c:strRef>
              <c:f>List1!$B$1</c:f>
              <c:strCache>
                <c:ptCount val="1"/>
                <c:pt idx="0">
                  <c:v>Sloupec2</c:v>
                </c:pt>
              </c:strCache>
            </c:strRef>
          </c:tx>
          <c:spPr>
            <a:solidFill>
              <a:srgbClr val="CD7471"/>
            </a:solidFill>
            <a:ln w="76200">
              <a:solidFill>
                <a:sysClr val="window" lastClr="FFFFFF"/>
              </a:solidFill>
              <a:prstDash val="solid"/>
            </a:ln>
            <a:effectLst/>
          </c:spPr>
          <c:dPt>
            <c:idx val="0"/>
            <c:bubble3D val="0"/>
            <c:spPr>
              <a:solidFill>
                <a:srgbClr val="971C54"/>
              </a:solidFill>
              <a:ln w="76200">
                <a:noFill/>
                <a:prstDash val="solid"/>
              </a:ln>
              <a:effectLst/>
            </c:spPr>
          </c:dPt>
          <c:dPt>
            <c:idx val="1"/>
            <c:bubble3D val="0"/>
            <c:spPr>
              <a:solidFill>
                <a:srgbClr val="699FAC"/>
              </a:solidFill>
              <a:ln w="76200">
                <a:solidFill>
                  <a:sysClr val="window" lastClr="FFFFFF"/>
                </a:solidFill>
                <a:prstDash val="solid"/>
              </a:ln>
              <a:effectLst/>
            </c:spPr>
          </c:dPt>
          <c:dPt>
            <c:idx val="2"/>
            <c:bubble3D val="0"/>
            <c:spPr>
              <a:solidFill>
                <a:srgbClr val="D98F48">
                  <a:lumMod val="60000"/>
                  <a:lumOff val="40000"/>
                </a:srgbClr>
              </a:solidFill>
              <a:ln w="76200">
                <a:solidFill>
                  <a:sysClr val="window" lastClr="FFFFFF"/>
                </a:solidFill>
                <a:prstDash val="solid"/>
              </a:ln>
              <a:effectLst/>
            </c:spPr>
          </c:dPt>
          <c:dPt>
            <c:idx val="3"/>
            <c:bubble3D val="0"/>
            <c:spPr>
              <a:solidFill>
                <a:sysClr val="window" lastClr="FFFFFF">
                  <a:lumMod val="85000"/>
                </a:sysClr>
              </a:solidFill>
              <a:ln w="76200">
                <a:solidFill>
                  <a:sysClr val="window" lastClr="FFFFFF"/>
                </a:solidFill>
                <a:prstDash val="solid"/>
              </a:ln>
              <a:effectLst/>
            </c:spPr>
          </c:dPt>
          <c:dPt>
            <c:idx val="4"/>
            <c:bubble3D val="0"/>
            <c:spPr>
              <a:solidFill>
                <a:sysClr val="window" lastClr="FFFFFF">
                  <a:lumMod val="65000"/>
                </a:sysClr>
              </a:solidFill>
              <a:ln w="76200">
                <a:solidFill>
                  <a:sysClr val="window" lastClr="FFFFFF"/>
                </a:solidFill>
                <a:prstDash val="solid"/>
              </a:ln>
              <a:effectLst/>
            </c:spPr>
          </c:dPt>
          <c:dPt>
            <c:idx val="5"/>
            <c:bubble3D val="0"/>
            <c:spPr>
              <a:solidFill>
                <a:srgbClr val="B8CCE4"/>
              </a:solidFill>
              <a:ln w="76200">
                <a:solidFill>
                  <a:sysClr val="window" lastClr="FFFFFF"/>
                </a:solidFill>
                <a:prstDash val="solid"/>
              </a:ln>
              <a:effectLst/>
            </c:spPr>
          </c:dPt>
          <c:dPt>
            <c:idx val="6"/>
            <c:bubble3D val="0"/>
            <c:spPr>
              <a:solidFill>
                <a:srgbClr val="D98F48"/>
              </a:solidFill>
              <a:ln w="76200">
                <a:solidFill>
                  <a:sysClr val="window" lastClr="FFFFFF"/>
                </a:solidFill>
                <a:prstDash val="solid"/>
              </a:ln>
              <a:effectLst/>
            </c:spPr>
          </c:dPt>
          <c:dPt>
            <c:idx val="7"/>
            <c:bubble3D val="0"/>
          </c:dPt>
          <c:dPt>
            <c:idx val="8"/>
            <c:bubble3D val="0"/>
            <c:spPr>
              <a:solidFill>
                <a:sysClr val="windowText" lastClr="000000">
                  <a:lumMod val="65000"/>
                  <a:lumOff val="35000"/>
                </a:sysClr>
              </a:solidFill>
              <a:ln w="76200">
                <a:solidFill>
                  <a:sysClr val="window" lastClr="FFFFFF"/>
                </a:solidFill>
                <a:prstDash val="solid"/>
              </a:ln>
              <a:effectLst/>
            </c:spPr>
          </c:dPt>
          <c:dPt>
            <c:idx val="9"/>
            <c:bubble3D val="0"/>
            <c:spPr>
              <a:solidFill>
                <a:sysClr val="windowText" lastClr="000000"/>
              </a:solidFill>
              <a:ln w="76200">
                <a:solidFill>
                  <a:sysClr val="window" lastClr="FFFFFF"/>
                </a:solidFill>
                <a:prstDash val="solid"/>
              </a:ln>
              <a:effectLst/>
            </c:spPr>
          </c:dPt>
          <c:dPt>
            <c:idx val="10"/>
            <c:bubble3D val="0"/>
            <c:spPr>
              <a:solidFill>
                <a:sysClr val="window" lastClr="FFFFFF">
                  <a:lumMod val="65000"/>
                </a:sysClr>
              </a:solidFill>
              <a:ln w="76200">
                <a:solidFill>
                  <a:sysClr val="window" lastClr="FFFFFF"/>
                </a:solidFill>
                <a:prstDash val="solid"/>
              </a:ln>
              <a:effectLst/>
            </c:spPr>
          </c:dPt>
          <c:dLbls>
            <c:dLbl>
              <c:idx val="0"/>
              <c:layout>
                <c:manualLayout>
                  <c:x val="2.3609320833837415E-2"/>
                  <c:y val="-0.12416123147796415"/>
                </c:manualLayout>
              </c:layout>
              <c:showLegendKey val="0"/>
              <c:showVal val="1"/>
              <c:showCatName val="1"/>
              <c:showSerName val="0"/>
              <c:showPercent val="0"/>
              <c:showBubbleSize val="0"/>
              <c:separator>
</c:separator>
            </c:dLbl>
            <c:dLbl>
              <c:idx val="1"/>
              <c:layout>
                <c:manualLayout>
                  <c:x val="9.4051279730328397E-2"/>
                  <c:y val="-9.4959728180800645E-2"/>
                </c:manualLayout>
              </c:layout>
              <c:showLegendKey val="0"/>
              <c:showVal val="1"/>
              <c:showCatName val="1"/>
              <c:showSerName val="0"/>
              <c:showPercent val="0"/>
              <c:showBubbleSize val="0"/>
              <c:separator>
</c:separator>
            </c:dLbl>
            <c:dLbl>
              <c:idx val="2"/>
              <c:layout>
                <c:manualLayout>
                  <c:x val="-0.31502594100890113"/>
                  <c:y val="-4.624485396467877E-2"/>
                </c:manualLayout>
              </c:layout>
              <c:showLegendKey val="0"/>
              <c:showVal val="1"/>
              <c:showCatName val="1"/>
              <c:showSerName val="0"/>
              <c:showPercent val="0"/>
              <c:showBubbleSize val="0"/>
              <c:separator>
</c:separator>
            </c:dLbl>
            <c:dLbl>
              <c:idx val="3"/>
              <c:layout>
                <c:manualLayout>
                  <c:x val="-0.21132652945768887"/>
                  <c:y val="-2.6766766309928577E-2"/>
                </c:manualLayout>
              </c:layout>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2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List1!$A$2:$A$5</c:f>
              <c:strCache>
                <c:ptCount val="4"/>
                <c:pt idx="0">
                  <c:v>Spíše žen</c:v>
                </c:pt>
                <c:pt idx="1">
                  <c:v>Spíše mužů</c:v>
                </c:pt>
                <c:pt idx="2">
                  <c:v>Není v tom rozdíl</c:v>
                </c:pt>
                <c:pt idx="3">
                  <c:v>Nevím, nedokážu posoudit</c:v>
                </c:pt>
              </c:strCache>
            </c:strRef>
          </c:cat>
          <c:val>
            <c:numRef>
              <c:f>List1!$B$2:$B$5</c:f>
              <c:numCache>
                <c:formatCode>General</c:formatCode>
                <c:ptCount val="4"/>
                <c:pt idx="0">
                  <c:v>2</c:v>
                </c:pt>
                <c:pt idx="1">
                  <c:v>29.1358024691358</c:v>
                </c:pt>
                <c:pt idx="2">
                  <c:v>51.358024691358025</c:v>
                </c:pt>
                <c:pt idx="3">
                  <c:v>18.02469135802469</c:v>
                </c:pt>
              </c:numCache>
            </c:numRef>
          </c:val>
        </c:ser>
        <c:dLbls>
          <c:showLegendKey val="0"/>
          <c:showVal val="0"/>
          <c:showCatName val="0"/>
          <c:showSerName val="0"/>
          <c:showPercent val="0"/>
          <c:showBubbleSize val="0"/>
          <c:showLeaderLines val="1"/>
        </c:dLbls>
        <c:firstSliceAng val="0"/>
        <c:holeSize val="62"/>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7718087685049"/>
          <c:y val="0.25567748948836772"/>
          <c:w val="0.74119459194588466"/>
          <c:h val="0.6531988785291174"/>
        </c:manualLayout>
      </c:layout>
      <c:doughnutChart>
        <c:varyColors val="1"/>
        <c:ser>
          <c:idx val="1"/>
          <c:order val="0"/>
          <c:tx>
            <c:strRef>
              <c:f>List1!$B$1</c:f>
              <c:strCache>
                <c:ptCount val="1"/>
                <c:pt idx="0">
                  <c:v>Sloupec2</c:v>
                </c:pt>
              </c:strCache>
            </c:strRef>
          </c:tx>
          <c:spPr>
            <a:solidFill>
              <a:srgbClr val="CD7471"/>
            </a:solidFill>
            <a:ln w="76200">
              <a:solidFill>
                <a:sysClr val="window" lastClr="FFFFFF"/>
              </a:solidFill>
              <a:prstDash val="solid"/>
            </a:ln>
            <a:effectLst/>
          </c:spPr>
          <c:dPt>
            <c:idx val="0"/>
            <c:bubble3D val="0"/>
            <c:spPr>
              <a:solidFill>
                <a:srgbClr val="699FAC"/>
              </a:solidFill>
              <a:ln w="76200">
                <a:solidFill>
                  <a:sysClr val="window" lastClr="FFFFFF"/>
                </a:solidFill>
                <a:prstDash val="solid"/>
              </a:ln>
              <a:effectLst/>
            </c:spPr>
          </c:dPt>
          <c:dPt>
            <c:idx val="1"/>
            <c:bubble3D val="0"/>
            <c:spPr>
              <a:solidFill>
                <a:srgbClr val="699FAC"/>
              </a:solidFill>
              <a:ln w="76200">
                <a:solidFill>
                  <a:sysClr val="window" lastClr="FFFFFF"/>
                </a:solidFill>
                <a:prstDash val="solid"/>
              </a:ln>
              <a:effectLst/>
            </c:spPr>
          </c:dPt>
          <c:dPt>
            <c:idx val="2"/>
            <c:bubble3D val="0"/>
            <c:spPr>
              <a:solidFill>
                <a:srgbClr val="D98F48">
                  <a:lumMod val="60000"/>
                  <a:lumOff val="40000"/>
                </a:srgbClr>
              </a:solidFill>
              <a:ln w="76200">
                <a:solidFill>
                  <a:sysClr val="window" lastClr="FFFFFF"/>
                </a:solidFill>
                <a:prstDash val="solid"/>
              </a:ln>
              <a:effectLst/>
            </c:spPr>
          </c:dPt>
          <c:dPt>
            <c:idx val="3"/>
            <c:bubble3D val="0"/>
            <c:spPr>
              <a:solidFill>
                <a:sysClr val="window" lastClr="FFFFFF">
                  <a:lumMod val="85000"/>
                </a:sysClr>
              </a:solidFill>
              <a:ln w="76200">
                <a:solidFill>
                  <a:sysClr val="window" lastClr="FFFFFF"/>
                </a:solidFill>
                <a:prstDash val="solid"/>
              </a:ln>
              <a:effectLst/>
            </c:spPr>
          </c:dPt>
          <c:dPt>
            <c:idx val="4"/>
            <c:bubble3D val="0"/>
            <c:spPr>
              <a:solidFill>
                <a:sysClr val="window" lastClr="FFFFFF">
                  <a:lumMod val="65000"/>
                </a:sysClr>
              </a:solidFill>
              <a:ln w="76200">
                <a:solidFill>
                  <a:sysClr val="window" lastClr="FFFFFF"/>
                </a:solidFill>
                <a:prstDash val="solid"/>
              </a:ln>
              <a:effectLst/>
            </c:spPr>
          </c:dPt>
          <c:dPt>
            <c:idx val="5"/>
            <c:bubble3D val="0"/>
            <c:spPr>
              <a:solidFill>
                <a:srgbClr val="B8CCE4"/>
              </a:solidFill>
              <a:ln w="76200">
                <a:solidFill>
                  <a:sysClr val="window" lastClr="FFFFFF"/>
                </a:solidFill>
                <a:prstDash val="solid"/>
              </a:ln>
              <a:effectLst/>
            </c:spPr>
          </c:dPt>
          <c:dPt>
            <c:idx val="6"/>
            <c:bubble3D val="0"/>
            <c:spPr>
              <a:solidFill>
                <a:srgbClr val="D98F48"/>
              </a:solidFill>
              <a:ln w="76200">
                <a:solidFill>
                  <a:sysClr val="window" lastClr="FFFFFF"/>
                </a:solidFill>
                <a:prstDash val="solid"/>
              </a:ln>
              <a:effectLst/>
            </c:spPr>
          </c:dPt>
          <c:dPt>
            <c:idx val="7"/>
            <c:bubble3D val="0"/>
          </c:dPt>
          <c:dPt>
            <c:idx val="8"/>
            <c:bubble3D val="0"/>
            <c:spPr>
              <a:solidFill>
                <a:sysClr val="windowText" lastClr="000000">
                  <a:lumMod val="65000"/>
                  <a:lumOff val="35000"/>
                </a:sysClr>
              </a:solidFill>
              <a:ln w="76200">
                <a:solidFill>
                  <a:sysClr val="window" lastClr="FFFFFF"/>
                </a:solidFill>
                <a:prstDash val="solid"/>
              </a:ln>
              <a:effectLst/>
            </c:spPr>
          </c:dPt>
          <c:dPt>
            <c:idx val="9"/>
            <c:bubble3D val="0"/>
            <c:spPr>
              <a:solidFill>
                <a:sysClr val="windowText" lastClr="000000"/>
              </a:solidFill>
              <a:ln w="76200">
                <a:solidFill>
                  <a:sysClr val="window" lastClr="FFFFFF"/>
                </a:solidFill>
                <a:prstDash val="solid"/>
              </a:ln>
              <a:effectLst/>
            </c:spPr>
          </c:dPt>
          <c:dPt>
            <c:idx val="10"/>
            <c:bubble3D val="0"/>
            <c:spPr>
              <a:solidFill>
                <a:sysClr val="window" lastClr="FFFFFF">
                  <a:lumMod val="65000"/>
                </a:sysClr>
              </a:solidFill>
              <a:ln w="76200">
                <a:solidFill>
                  <a:sysClr val="window" lastClr="FFFFFF"/>
                </a:solidFill>
                <a:prstDash val="solid"/>
              </a:ln>
              <a:effectLst/>
            </c:spPr>
          </c:dPt>
          <c:dLbls>
            <c:dLbl>
              <c:idx val="0"/>
              <c:layout>
                <c:manualLayout>
                  <c:x val="2.0853585712698589E-2"/>
                  <c:y val="-0.10467873341518792"/>
                </c:manualLayout>
              </c:layout>
              <c:showLegendKey val="0"/>
              <c:showVal val="1"/>
              <c:showCatName val="1"/>
              <c:showSerName val="0"/>
              <c:showPercent val="0"/>
              <c:showBubbleSize val="0"/>
              <c:separator>
</c:separator>
            </c:dLbl>
            <c:dLbl>
              <c:idx val="1"/>
              <c:layout>
                <c:manualLayout>
                  <c:x val="6.6219421800355519E-2"/>
                  <c:y val="-0.17045402466031709"/>
                </c:manualLayout>
              </c:layout>
              <c:showLegendKey val="0"/>
              <c:showVal val="1"/>
              <c:showCatName val="1"/>
              <c:showSerName val="0"/>
              <c:showPercent val="0"/>
              <c:showBubbleSize val="0"/>
              <c:separator>
</c:separator>
            </c:dLbl>
            <c:dLbl>
              <c:idx val="2"/>
              <c:layout>
                <c:manualLayout>
                  <c:x val="-0.18980551640095544"/>
                  <c:y val="1.9508960510932347E-2"/>
                </c:manualLayout>
              </c:layout>
              <c:showLegendKey val="0"/>
              <c:showVal val="1"/>
              <c:showCatName val="1"/>
              <c:showSerName val="0"/>
              <c:showPercent val="0"/>
              <c:showBubbleSize val="0"/>
              <c:separator>
</c:separator>
            </c:dLbl>
            <c:dLbl>
              <c:idx val="3"/>
              <c:layout>
                <c:manualLayout>
                  <c:x val="-0.1479056580518831"/>
                  <c:y val="-7.5473011466869105E-2"/>
                </c:manualLayout>
              </c:layout>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2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List1!$A$2:$A$5</c:f>
              <c:strCache>
                <c:ptCount val="4"/>
                <c:pt idx="0">
                  <c:v>Spíše žen</c:v>
                </c:pt>
                <c:pt idx="1">
                  <c:v>Spíše mužů</c:v>
                </c:pt>
                <c:pt idx="2">
                  <c:v>Není v tom rozdíl</c:v>
                </c:pt>
                <c:pt idx="3">
                  <c:v>Nevím, nedokážu posoudit</c:v>
                </c:pt>
              </c:strCache>
            </c:strRef>
          </c:cat>
          <c:val>
            <c:numRef>
              <c:f>List1!$B$2:$B$5</c:f>
              <c:numCache>
                <c:formatCode>General</c:formatCode>
                <c:ptCount val="4"/>
                <c:pt idx="0">
                  <c:v>0.37037037037037041</c:v>
                </c:pt>
                <c:pt idx="1">
                  <c:v>39.753086419753089</c:v>
                </c:pt>
                <c:pt idx="2">
                  <c:v>44.938271604938272</c:v>
                </c:pt>
                <c:pt idx="3">
                  <c:v>14.938271604938272</c:v>
                </c:pt>
              </c:numCache>
            </c:numRef>
          </c:val>
        </c:ser>
        <c:dLbls>
          <c:showLegendKey val="0"/>
          <c:showVal val="0"/>
          <c:showCatName val="0"/>
          <c:showSerName val="0"/>
          <c:showPercent val="0"/>
          <c:showBubbleSize val="0"/>
          <c:showLeaderLines val="1"/>
        </c:dLbls>
        <c:firstSliceAng val="0"/>
        <c:holeSize val="62"/>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3122673869572"/>
          <c:y val="0.25907177785656854"/>
          <c:w val="0.56397949309258"/>
          <c:h val="0.64911292312831403"/>
        </c:manualLayout>
      </c:layout>
      <c:barChart>
        <c:barDir val="bar"/>
        <c:grouping val="stacked"/>
        <c:varyColors val="0"/>
        <c:ser>
          <c:idx val="1"/>
          <c:order val="0"/>
          <c:tx>
            <c:strRef>
              <c:f>List1!$D$1</c:f>
              <c:strCache>
                <c:ptCount val="1"/>
                <c:pt idx="0">
                  <c:v>Spíše žen</c:v>
                </c:pt>
              </c:strCache>
            </c:strRef>
          </c:tx>
          <c:spPr>
            <a:solidFill>
              <a:srgbClr val="971C54"/>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dLbl>
              <c:idx val="0"/>
              <c:delete val="1"/>
            </c:dLbl>
            <c:dLbl>
              <c:idx val="3"/>
              <c:delete val="1"/>
            </c:dLbl>
            <c:dLbl>
              <c:idx val="5"/>
              <c:delete val="1"/>
            </c:dLbl>
            <c:numFmt formatCode="0;;;" sourceLinked="0"/>
            <c:spPr>
              <a:ln w="12700">
                <a:noFill/>
              </a:ln>
            </c:spPr>
            <c:txPr>
              <a:bodyPr/>
              <a:lstStyle/>
              <a:p>
                <a:pPr>
                  <a:defRPr sz="1200" b="0" i="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List1!$B$2:$C$9</c:f>
              <c:multiLvlStrCache>
                <c:ptCount val="8"/>
                <c:lvl>
                  <c:pt idx="0">
                    <c:v>Celkem</c:v>
                  </c:pt>
                  <c:pt idx="2">
                    <c:v>Muž</c:v>
                  </c:pt>
                  <c:pt idx="3">
                    <c:v>Žena</c:v>
                  </c:pt>
                  <c:pt idx="5">
                    <c:v>15-29 let</c:v>
                  </c:pt>
                  <c:pt idx="6">
                    <c:v>30-44 let</c:v>
                  </c:pt>
                  <c:pt idx="7">
                    <c:v>45-59 let</c:v>
                  </c:pt>
                </c:lvl>
                <c:lvl>
                  <c:pt idx="2">
                    <c:v>Pohlaví</c:v>
                  </c:pt>
                  <c:pt idx="5">
                    <c:v>Věk</c:v>
                  </c:pt>
                </c:lvl>
              </c:multiLvlStrCache>
            </c:multiLvlStrRef>
          </c:cat>
          <c:val>
            <c:numRef>
              <c:f>List1!$D$2:$D$9</c:f>
              <c:numCache>
                <c:formatCode>General</c:formatCode>
                <c:ptCount val="8"/>
                <c:pt idx="0">
                  <c:v>0.4</c:v>
                </c:pt>
                <c:pt idx="2">
                  <c:v>0.5</c:v>
                </c:pt>
                <c:pt idx="3">
                  <c:v>0.3</c:v>
                </c:pt>
                <c:pt idx="5">
                  <c:v>0.4</c:v>
                </c:pt>
                <c:pt idx="6">
                  <c:v>0.6</c:v>
                </c:pt>
                <c:pt idx="7">
                  <c:v>0</c:v>
                </c:pt>
              </c:numCache>
            </c:numRef>
          </c:val>
        </c:ser>
        <c:ser>
          <c:idx val="0"/>
          <c:order val="1"/>
          <c:tx>
            <c:strRef>
              <c:f>List1!$E$1</c:f>
              <c:strCache>
                <c:ptCount val="1"/>
                <c:pt idx="0">
                  <c:v>Spíše mužů</c:v>
                </c:pt>
              </c:strCache>
            </c:strRef>
          </c:tx>
          <c:spPr>
            <a:solidFill>
              <a:srgbClr val="699FAC"/>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List1!$B$2:$C$9</c:f>
              <c:multiLvlStrCache>
                <c:ptCount val="8"/>
                <c:lvl>
                  <c:pt idx="0">
                    <c:v>Celkem</c:v>
                  </c:pt>
                  <c:pt idx="2">
                    <c:v>Muž</c:v>
                  </c:pt>
                  <c:pt idx="3">
                    <c:v>Žena</c:v>
                  </c:pt>
                  <c:pt idx="5">
                    <c:v>15-29 let</c:v>
                  </c:pt>
                  <c:pt idx="6">
                    <c:v>30-44 let</c:v>
                  </c:pt>
                  <c:pt idx="7">
                    <c:v>45-59 let</c:v>
                  </c:pt>
                </c:lvl>
                <c:lvl>
                  <c:pt idx="2">
                    <c:v>Pohlaví</c:v>
                  </c:pt>
                  <c:pt idx="5">
                    <c:v>Věk</c:v>
                  </c:pt>
                </c:lvl>
              </c:multiLvlStrCache>
            </c:multiLvlStrRef>
          </c:cat>
          <c:val>
            <c:numRef>
              <c:f>List1!$E$2:$E$9</c:f>
              <c:numCache>
                <c:formatCode>General</c:formatCode>
                <c:ptCount val="8"/>
                <c:pt idx="0">
                  <c:v>39.799999999999997</c:v>
                </c:pt>
                <c:pt idx="2">
                  <c:v>34.5</c:v>
                </c:pt>
                <c:pt idx="3">
                  <c:v>45.3</c:v>
                </c:pt>
                <c:pt idx="5">
                  <c:v>41.5</c:v>
                </c:pt>
                <c:pt idx="6">
                  <c:v>37.299999999999997</c:v>
                </c:pt>
                <c:pt idx="7">
                  <c:v>41.1</c:v>
                </c:pt>
              </c:numCache>
            </c:numRef>
          </c:val>
        </c:ser>
        <c:ser>
          <c:idx val="2"/>
          <c:order val="2"/>
          <c:tx>
            <c:strRef>
              <c:f>List1!$F$1</c:f>
              <c:strCache>
                <c:ptCount val="1"/>
                <c:pt idx="0">
                  <c:v>Není v tom rozdíl</c:v>
                </c:pt>
              </c:strCache>
            </c:strRef>
          </c:tx>
          <c:spPr>
            <a:solidFill>
              <a:srgbClr val="D98F48">
                <a:lumMod val="60000"/>
                <a:lumOff val="4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List1!$B$2:$C$9</c:f>
              <c:multiLvlStrCache>
                <c:ptCount val="8"/>
                <c:lvl>
                  <c:pt idx="0">
                    <c:v>Celkem</c:v>
                  </c:pt>
                  <c:pt idx="2">
                    <c:v>Muž</c:v>
                  </c:pt>
                  <c:pt idx="3">
                    <c:v>Žena</c:v>
                  </c:pt>
                  <c:pt idx="5">
                    <c:v>15-29 let</c:v>
                  </c:pt>
                  <c:pt idx="6">
                    <c:v>30-44 let</c:v>
                  </c:pt>
                  <c:pt idx="7">
                    <c:v>45-59 let</c:v>
                  </c:pt>
                </c:lvl>
                <c:lvl>
                  <c:pt idx="2">
                    <c:v>Pohlaví</c:v>
                  </c:pt>
                  <c:pt idx="5">
                    <c:v>Věk</c:v>
                  </c:pt>
                </c:lvl>
              </c:multiLvlStrCache>
            </c:multiLvlStrRef>
          </c:cat>
          <c:val>
            <c:numRef>
              <c:f>List1!$F$2:$F$9</c:f>
              <c:numCache>
                <c:formatCode>General</c:formatCode>
                <c:ptCount val="8"/>
                <c:pt idx="0">
                  <c:v>44.9</c:v>
                </c:pt>
                <c:pt idx="2">
                  <c:v>52.5</c:v>
                </c:pt>
                <c:pt idx="3">
                  <c:v>37</c:v>
                </c:pt>
                <c:pt idx="5">
                  <c:v>42.6</c:v>
                </c:pt>
                <c:pt idx="6">
                  <c:v>48.9</c:v>
                </c:pt>
                <c:pt idx="7">
                  <c:v>42.1</c:v>
                </c:pt>
              </c:numCache>
            </c:numRef>
          </c:val>
        </c:ser>
        <c:ser>
          <c:idx val="3"/>
          <c:order val="3"/>
          <c:tx>
            <c:strRef>
              <c:f>List1!$G$1</c:f>
              <c:strCache>
                <c:ptCount val="1"/>
                <c:pt idx="0">
                  <c:v>Nevím, nedokážu posoudit</c:v>
                </c:pt>
              </c:strCache>
            </c:strRef>
          </c:tx>
          <c:spPr>
            <a:solidFill>
              <a:sysClr val="window" lastClr="FFFFFF">
                <a:lumMod val="85000"/>
              </a:sysClr>
            </a:solidFill>
            <a:ln w="3175">
              <a:solidFill>
                <a:srgbClr val="FFFFFF"/>
              </a:solidFill>
              <a:prstDash val="solid"/>
            </a:ln>
          </c:spPr>
          <c:invertIfNegative val="0"/>
          <c:dLbls>
            <c:numFmt formatCode="0;;;" sourceLinked="0"/>
            <c:spPr>
              <a:ln w="12700">
                <a:noFill/>
              </a:ln>
            </c:spPr>
            <c:txPr>
              <a:bodyPr/>
              <a:lstStyle/>
              <a:p>
                <a:pPr>
                  <a:defRPr sz="1200" b="0">
                    <a:solidFill>
                      <a:schemeClr val="bg1">
                        <a:lumMod val="50000"/>
                      </a:schemeClr>
                    </a:solidFill>
                  </a:defRPr>
                </a:pPr>
                <a:endParaRPr lang="cs-CZ"/>
              </a:p>
            </c:txPr>
            <c:showLegendKey val="0"/>
            <c:showVal val="1"/>
            <c:showCatName val="0"/>
            <c:showSerName val="0"/>
            <c:showPercent val="0"/>
            <c:showBubbleSize val="0"/>
            <c:showLeaderLines val="0"/>
          </c:dLbls>
          <c:cat>
            <c:multiLvlStrRef>
              <c:f>List1!$B$2:$C$9</c:f>
              <c:multiLvlStrCache>
                <c:ptCount val="8"/>
                <c:lvl>
                  <c:pt idx="0">
                    <c:v>Celkem</c:v>
                  </c:pt>
                  <c:pt idx="2">
                    <c:v>Muž</c:v>
                  </c:pt>
                  <c:pt idx="3">
                    <c:v>Žena</c:v>
                  </c:pt>
                  <c:pt idx="5">
                    <c:v>15-29 let</c:v>
                  </c:pt>
                  <c:pt idx="6">
                    <c:v>30-44 let</c:v>
                  </c:pt>
                  <c:pt idx="7">
                    <c:v>45-59 let</c:v>
                  </c:pt>
                </c:lvl>
                <c:lvl>
                  <c:pt idx="2">
                    <c:v>Pohlaví</c:v>
                  </c:pt>
                  <c:pt idx="5">
                    <c:v>Věk</c:v>
                  </c:pt>
                </c:lvl>
              </c:multiLvlStrCache>
            </c:multiLvlStrRef>
          </c:cat>
          <c:val>
            <c:numRef>
              <c:f>List1!$G$2:$G$9</c:f>
              <c:numCache>
                <c:formatCode>General</c:formatCode>
                <c:ptCount val="8"/>
                <c:pt idx="0">
                  <c:v>14.9</c:v>
                </c:pt>
                <c:pt idx="2">
                  <c:v>12.5</c:v>
                </c:pt>
                <c:pt idx="3">
                  <c:v>17.5</c:v>
                </c:pt>
                <c:pt idx="5">
                  <c:v>15.6</c:v>
                </c:pt>
                <c:pt idx="6">
                  <c:v>13.2</c:v>
                </c:pt>
                <c:pt idx="7">
                  <c:v>16.7</c:v>
                </c:pt>
              </c:numCache>
            </c:numRef>
          </c:val>
        </c:ser>
        <c:dLbls>
          <c:showLegendKey val="0"/>
          <c:showVal val="1"/>
          <c:showCatName val="0"/>
          <c:showSerName val="0"/>
          <c:showPercent val="0"/>
          <c:showBubbleSize val="0"/>
        </c:dLbls>
        <c:gapWidth val="30"/>
        <c:overlap val="100"/>
        <c:axId val="118473856"/>
        <c:axId val="118475392"/>
      </c:barChart>
      <c:catAx>
        <c:axId val="118473856"/>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18475392"/>
        <c:crosses val="autoZero"/>
        <c:auto val="1"/>
        <c:lblAlgn val="ctr"/>
        <c:lblOffset val="100"/>
        <c:noMultiLvlLbl val="0"/>
      </c:catAx>
      <c:valAx>
        <c:axId val="118475392"/>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18473856"/>
        <c:crosses val="max"/>
        <c:crossBetween val="between"/>
        <c:majorUnit val="1"/>
      </c:valAx>
      <c:spPr>
        <a:noFill/>
        <a:ln w="25400">
          <a:noFill/>
        </a:ln>
      </c:spPr>
    </c:plotArea>
    <c:legend>
      <c:legendPos val="r"/>
      <c:layout>
        <c:manualLayout>
          <c:xMode val="edge"/>
          <c:yMode val="edge"/>
          <c:x val="1.6580312684679008E-2"/>
          <c:y val="0.10368581633872087"/>
          <c:w val="0.56338509930345282"/>
          <c:h val="0.15870278011028702"/>
        </c:manualLayout>
      </c:layout>
      <c:overlay val="1"/>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3122673869572"/>
          <c:y val="0.25907177785656854"/>
          <c:w val="0.56397949309258"/>
          <c:h val="0.64911292312831403"/>
        </c:manualLayout>
      </c:layout>
      <c:barChart>
        <c:barDir val="bar"/>
        <c:grouping val="stacked"/>
        <c:varyColors val="0"/>
        <c:ser>
          <c:idx val="1"/>
          <c:order val="0"/>
          <c:tx>
            <c:strRef>
              <c:f>List1!$D$1</c:f>
              <c:strCache>
                <c:ptCount val="1"/>
                <c:pt idx="0">
                  <c:v>Spíše žen</c:v>
                </c:pt>
              </c:strCache>
            </c:strRef>
          </c:tx>
          <c:spPr>
            <a:solidFill>
              <a:srgbClr val="971C54"/>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dLbl>
              <c:idx val="5"/>
              <c:layout>
                <c:manualLayout>
                  <c:x val="0"/>
                  <c:y val="1.9175687069661627E-7"/>
                </c:manualLayout>
              </c:layout>
              <c:showLegendKey val="0"/>
              <c:showVal val="1"/>
              <c:showCatName val="0"/>
              <c:showSerName val="0"/>
              <c:showPercent val="0"/>
              <c:showBubbleSize val="0"/>
            </c:dLbl>
            <c:numFmt formatCode="0;;;" sourceLinked="0"/>
            <c:spPr>
              <a:ln w="12700">
                <a:noFill/>
              </a:ln>
            </c:spPr>
            <c:txPr>
              <a:bodyPr/>
              <a:lstStyle/>
              <a:p>
                <a:pPr>
                  <a:defRPr sz="1200" b="0" i="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List1!$B$2:$C$9</c:f>
              <c:multiLvlStrCache>
                <c:ptCount val="8"/>
                <c:lvl>
                  <c:pt idx="0">
                    <c:v>Celkem</c:v>
                  </c:pt>
                  <c:pt idx="2">
                    <c:v>Muž</c:v>
                  </c:pt>
                  <c:pt idx="3">
                    <c:v>Žena</c:v>
                  </c:pt>
                  <c:pt idx="5">
                    <c:v>15-29 let</c:v>
                  </c:pt>
                  <c:pt idx="6">
                    <c:v>30-44 let</c:v>
                  </c:pt>
                  <c:pt idx="7">
                    <c:v>45-59 let</c:v>
                  </c:pt>
                </c:lvl>
                <c:lvl>
                  <c:pt idx="2">
                    <c:v>Pohlaví</c:v>
                  </c:pt>
                  <c:pt idx="5">
                    <c:v>Věk</c:v>
                  </c:pt>
                </c:lvl>
              </c:multiLvlStrCache>
            </c:multiLvlStrRef>
          </c:cat>
          <c:val>
            <c:numRef>
              <c:f>List1!$D$2:$D$9</c:f>
              <c:numCache>
                <c:formatCode>General</c:formatCode>
                <c:ptCount val="8"/>
                <c:pt idx="0">
                  <c:v>1.5</c:v>
                </c:pt>
                <c:pt idx="2">
                  <c:v>1</c:v>
                </c:pt>
                <c:pt idx="3">
                  <c:v>2</c:v>
                </c:pt>
                <c:pt idx="5">
                  <c:v>2.8</c:v>
                </c:pt>
                <c:pt idx="6">
                  <c:v>0.6</c:v>
                </c:pt>
                <c:pt idx="7">
                  <c:v>1</c:v>
                </c:pt>
              </c:numCache>
            </c:numRef>
          </c:val>
        </c:ser>
        <c:ser>
          <c:idx val="0"/>
          <c:order val="1"/>
          <c:tx>
            <c:strRef>
              <c:f>List1!$E$1</c:f>
              <c:strCache>
                <c:ptCount val="1"/>
                <c:pt idx="0">
                  <c:v>Spíše mužů</c:v>
                </c:pt>
              </c:strCache>
            </c:strRef>
          </c:tx>
          <c:spPr>
            <a:solidFill>
              <a:srgbClr val="699FAC"/>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List1!$B$2:$C$9</c:f>
              <c:multiLvlStrCache>
                <c:ptCount val="8"/>
                <c:lvl>
                  <c:pt idx="0">
                    <c:v>Celkem</c:v>
                  </c:pt>
                  <c:pt idx="2">
                    <c:v>Muž</c:v>
                  </c:pt>
                  <c:pt idx="3">
                    <c:v>Žena</c:v>
                  </c:pt>
                  <c:pt idx="5">
                    <c:v>15-29 let</c:v>
                  </c:pt>
                  <c:pt idx="6">
                    <c:v>30-44 let</c:v>
                  </c:pt>
                  <c:pt idx="7">
                    <c:v>45-59 let</c:v>
                  </c:pt>
                </c:lvl>
                <c:lvl>
                  <c:pt idx="2">
                    <c:v>Pohlaví</c:v>
                  </c:pt>
                  <c:pt idx="5">
                    <c:v>Věk</c:v>
                  </c:pt>
                </c:lvl>
              </c:multiLvlStrCache>
            </c:multiLvlStrRef>
          </c:cat>
          <c:val>
            <c:numRef>
              <c:f>List1!$E$2:$E$9</c:f>
              <c:numCache>
                <c:formatCode>General</c:formatCode>
                <c:ptCount val="8"/>
                <c:pt idx="0">
                  <c:v>29.1</c:v>
                </c:pt>
                <c:pt idx="2">
                  <c:v>30.1</c:v>
                </c:pt>
                <c:pt idx="3">
                  <c:v>28.1</c:v>
                </c:pt>
                <c:pt idx="5">
                  <c:v>36.200000000000003</c:v>
                </c:pt>
                <c:pt idx="6">
                  <c:v>28.5</c:v>
                </c:pt>
                <c:pt idx="7">
                  <c:v>20.6</c:v>
                </c:pt>
              </c:numCache>
            </c:numRef>
          </c:val>
        </c:ser>
        <c:ser>
          <c:idx val="2"/>
          <c:order val="2"/>
          <c:tx>
            <c:strRef>
              <c:f>List1!$F$1</c:f>
              <c:strCache>
                <c:ptCount val="1"/>
                <c:pt idx="0">
                  <c:v>Není v tom rozdíl</c:v>
                </c:pt>
              </c:strCache>
            </c:strRef>
          </c:tx>
          <c:spPr>
            <a:solidFill>
              <a:srgbClr val="D98F48">
                <a:lumMod val="60000"/>
                <a:lumOff val="4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List1!$B$2:$C$9</c:f>
              <c:multiLvlStrCache>
                <c:ptCount val="8"/>
                <c:lvl>
                  <c:pt idx="0">
                    <c:v>Celkem</c:v>
                  </c:pt>
                  <c:pt idx="2">
                    <c:v>Muž</c:v>
                  </c:pt>
                  <c:pt idx="3">
                    <c:v>Žena</c:v>
                  </c:pt>
                  <c:pt idx="5">
                    <c:v>15-29 let</c:v>
                  </c:pt>
                  <c:pt idx="6">
                    <c:v>30-44 let</c:v>
                  </c:pt>
                  <c:pt idx="7">
                    <c:v>45-59 let</c:v>
                  </c:pt>
                </c:lvl>
                <c:lvl>
                  <c:pt idx="2">
                    <c:v>Pohlaví</c:v>
                  </c:pt>
                  <c:pt idx="5">
                    <c:v>Věk</c:v>
                  </c:pt>
                </c:lvl>
              </c:multiLvlStrCache>
            </c:multiLvlStrRef>
          </c:cat>
          <c:val>
            <c:numRef>
              <c:f>List1!$F$2:$F$9</c:f>
              <c:numCache>
                <c:formatCode>General</c:formatCode>
                <c:ptCount val="8"/>
                <c:pt idx="0">
                  <c:v>51.4</c:v>
                </c:pt>
                <c:pt idx="2">
                  <c:v>52.5</c:v>
                </c:pt>
                <c:pt idx="3">
                  <c:v>50.1</c:v>
                </c:pt>
                <c:pt idx="5">
                  <c:v>44.3</c:v>
                </c:pt>
                <c:pt idx="6">
                  <c:v>54.2</c:v>
                </c:pt>
                <c:pt idx="7">
                  <c:v>56.5</c:v>
                </c:pt>
              </c:numCache>
            </c:numRef>
          </c:val>
        </c:ser>
        <c:ser>
          <c:idx val="3"/>
          <c:order val="3"/>
          <c:tx>
            <c:strRef>
              <c:f>List1!$G$1</c:f>
              <c:strCache>
                <c:ptCount val="1"/>
                <c:pt idx="0">
                  <c:v>Nevím, nedokážu posoudit</c:v>
                </c:pt>
              </c:strCache>
            </c:strRef>
          </c:tx>
          <c:spPr>
            <a:solidFill>
              <a:sysClr val="window" lastClr="FFFFFF">
                <a:lumMod val="85000"/>
              </a:sysClr>
            </a:solidFill>
            <a:ln w="3175">
              <a:solidFill>
                <a:srgbClr val="FFFFFF"/>
              </a:solidFill>
              <a:prstDash val="solid"/>
            </a:ln>
          </c:spPr>
          <c:invertIfNegative val="0"/>
          <c:dLbls>
            <c:numFmt formatCode="0;;;" sourceLinked="0"/>
            <c:spPr>
              <a:ln w="12700">
                <a:noFill/>
              </a:ln>
            </c:spPr>
            <c:txPr>
              <a:bodyPr/>
              <a:lstStyle/>
              <a:p>
                <a:pPr>
                  <a:defRPr sz="1200" b="0">
                    <a:solidFill>
                      <a:schemeClr val="bg1">
                        <a:lumMod val="50000"/>
                      </a:schemeClr>
                    </a:solidFill>
                  </a:defRPr>
                </a:pPr>
                <a:endParaRPr lang="cs-CZ"/>
              </a:p>
            </c:txPr>
            <c:showLegendKey val="0"/>
            <c:showVal val="1"/>
            <c:showCatName val="0"/>
            <c:showSerName val="0"/>
            <c:showPercent val="0"/>
            <c:showBubbleSize val="0"/>
            <c:showLeaderLines val="0"/>
          </c:dLbls>
          <c:cat>
            <c:multiLvlStrRef>
              <c:f>List1!$B$2:$C$9</c:f>
              <c:multiLvlStrCache>
                <c:ptCount val="8"/>
                <c:lvl>
                  <c:pt idx="0">
                    <c:v>Celkem</c:v>
                  </c:pt>
                  <c:pt idx="2">
                    <c:v>Muž</c:v>
                  </c:pt>
                  <c:pt idx="3">
                    <c:v>Žena</c:v>
                  </c:pt>
                  <c:pt idx="5">
                    <c:v>15-29 let</c:v>
                  </c:pt>
                  <c:pt idx="6">
                    <c:v>30-44 let</c:v>
                  </c:pt>
                  <c:pt idx="7">
                    <c:v>45-59 let</c:v>
                  </c:pt>
                </c:lvl>
                <c:lvl>
                  <c:pt idx="2">
                    <c:v>Pohlaví</c:v>
                  </c:pt>
                  <c:pt idx="5">
                    <c:v>Věk</c:v>
                  </c:pt>
                </c:lvl>
              </c:multiLvlStrCache>
            </c:multiLvlStrRef>
          </c:cat>
          <c:val>
            <c:numRef>
              <c:f>List1!$G$2:$G$9</c:f>
              <c:numCache>
                <c:formatCode>General</c:formatCode>
                <c:ptCount val="8"/>
                <c:pt idx="0">
                  <c:v>18</c:v>
                </c:pt>
                <c:pt idx="2">
                  <c:v>16.399999999999999</c:v>
                </c:pt>
                <c:pt idx="3">
                  <c:v>19.7</c:v>
                </c:pt>
                <c:pt idx="5">
                  <c:v>16.7</c:v>
                </c:pt>
                <c:pt idx="6">
                  <c:v>16.600000000000001</c:v>
                </c:pt>
                <c:pt idx="7">
                  <c:v>22</c:v>
                </c:pt>
              </c:numCache>
            </c:numRef>
          </c:val>
        </c:ser>
        <c:dLbls>
          <c:showLegendKey val="0"/>
          <c:showVal val="1"/>
          <c:showCatName val="0"/>
          <c:showSerName val="0"/>
          <c:showPercent val="0"/>
          <c:showBubbleSize val="0"/>
        </c:dLbls>
        <c:gapWidth val="30"/>
        <c:overlap val="100"/>
        <c:axId val="118586368"/>
        <c:axId val="118592256"/>
      </c:barChart>
      <c:catAx>
        <c:axId val="118586368"/>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18592256"/>
        <c:crosses val="autoZero"/>
        <c:auto val="1"/>
        <c:lblAlgn val="ctr"/>
        <c:lblOffset val="100"/>
        <c:noMultiLvlLbl val="0"/>
      </c:catAx>
      <c:valAx>
        <c:axId val="118592256"/>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18586368"/>
        <c:crosses val="max"/>
        <c:crossBetween val="between"/>
        <c:majorUnit val="1"/>
      </c:valAx>
      <c:spPr>
        <a:noFill/>
        <a:ln w="25400">
          <a:noFill/>
        </a:ln>
      </c:spPr>
    </c:plotArea>
    <c:legend>
      <c:legendPos val="r"/>
      <c:layout>
        <c:manualLayout>
          <c:xMode val="edge"/>
          <c:yMode val="edge"/>
          <c:x val="0.43661490069654718"/>
          <c:y val="8.9073942791638716E-2"/>
          <c:w val="0.56338509930345282"/>
          <c:h val="0.16844402914167514"/>
        </c:manualLayout>
      </c:layout>
      <c:overlay val="1"/>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015479876160992E-2"/>
          <c:y val="1.1325973870397398E-3"/>
          <c:w val="0.93498452012383904"/>
          <c:h val="0.90120168278159452"/>
        </c:manualLayout>
      </c:layout>
      <c:barChart>
        <c:barDir val="bar"/>
        <c:grouping val="clustered"/>
        <c:varyColors val="0"/>
        <c:ser>
          <c:idx val="1"/>
          <c:order val="0"/>
          <c:tx>
            <c:strRef>
              <c:f>List1!$C$1</c:f>
              <c:strCache>
                <c:ptCount val="1"/>
                <c:pt idx="0">
                  <c:v>Řada 2</c:v>
                </c:pt>
              </c:strCache>
            </c:strRef>
          </c:tx>
          <c:spPr>
            <a:solidFill>
              <a:srgbClr val="699FAC"/>
            </a:solidFill>
            <a:ln w="3175">
              <a:solidFill>
                <a:srgbClr val="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c:spPr>
            <c:txPr>
              <a:bodyPr/>
              <a:lstStyle/>
              <a:p>
                <a:pPr>
                  <a:defRPr sz="1200" b="0" i="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List1!$A$2:$B$20</c:f>
              <c:multiLvlStrCache>
                <c:ptCount val="19"/>
                <c:lvl>
                  <c:pt idx="1">
                    <c:v>Hlavní město Praha</c:v>
                  </c:pt>
                  <c:pt idx="2">
                    <c:v>Středočeský kraj</c:v>
                  </c:pt>
                  <c:pt idx="3">
                    <c:v>Jihočeský kraj</c:v>
                  </c:pt>
                  <c:pt idx="4">
                    <c:v>Plzeňský kraj</c:v>
                  </c:pt>
                  <c:pt idx="5">
                    <c:v>Karlovarský kraj</c:v>
                  </c:pt>
                  <c:pt idx="6">
                    <c:v>Ústecký kraj</c:v>
                  </c:pt>
                  <c:pt idx="7">
                    <c:v>Liberecký kraj</c:v>
                  </c:pt>
                  <c:pt idx="8">
                    <c:v>Královéhradecký kraj</c:v>
                  </c:pt>
                  <c:pt idx="9">
                    <c:v>Pardubický kraj</c:v>
                  </c:pt>
                  <c:pt idx="10">
                    <c:v>Vysočina</c:v>
                  </c:pt>
                  <c:pt idx="11">
                    <c:v>Jihomoravský kraj</c:v>
                  </c:pt>
                  <c:pt idx="12">
                    <c:v>Olomoucký kraj</c:v>
                  </c:pt>
                  <c:pt idx="13">
                    <c:v>Zlínský kraj</c:v>
                  </c:pt>
                  <c:pt idx="14">
                    <c:v>Moravskoslezský kraj</c:v>
                  </c:pt>
                  <c:pt idx="16">
                    <c:v>Praha</c:v>
                  </c:pt>
                  <c:pt idx="17">
                    <c:v>Čechy</c:v>
                  </c:pt>
                  <c:pt idx="18">
                    <c:v>Morava</c:v>
                  </c:pt>
                </c:lvl>
                <c:lvl>
                  <c:pt idx="1">
                    <c:v>Kraj</c:v>
                  </c:pt>
                  <c:pt idx="16">
                    <c:v>Region</c:v>
                  </c:pt>
                </c:lvl>
              </c:multiLvlStrCache>
            </c:multiLvlStrRef>
          </c:cat>
          <c:val>
            <c:numRef>
              <c:f>List1!$C$2:$C$20</c:f>
              <c:numCache>
                <c:formatCode>General</c:formatCode>
                <c:ptCount val="19"/>
                <c:pt idx="1">
                  <c:v>14.3</c:v>
                </c:pt>
                <c:pt idx="2">
                  <c:v>11.6</c:v>
                </c:pt>
                <c:pt idx="3">
                  <c:v>6.4</c:v>
                </c:pt>
                <c:pt idx="4">
                  <c:v>4.9000000000000004</c:v>
                </c:pt>
                <c:pt idx="5">
                  <c:v>2.7</c:v>
                </c:pt>
                <c:pt idx="6">
                  <c:v>7.5</c:v>
                </c:pt>
                <c:pt idx="7">
                  <c:v>3.8</c:v>
                </c:pt>
                <c:pt idx="8">
                  <c:v>4.7</c:v>
                </c:pt>
                <c:pt idx="9">
                  <c:v>4.3</c:v>
                </c:pt>
                <c:pt idx="10">
                  <c:v>5.0999999999999996</c:v>
                </c:pt>
                <c:pt idx="11">
                  <c:v>11.4</c:v>
                </c:pt>
                <c:pt idx="12">
                  <c:v>5.4</c:v>
                </c:pt>
                <c:pt idx="13">
                  <c:v>6.2</c:v>
                </c:pt>
                <c:pt idx="14">
                  <c:v>11.6</c:v>
                </c:pt>
                <c:pt idx="16">
                  <c:v>14.3</c:v>
                </c:pt>
                <c:pt idx="17">
                  <c:v>51.1</c:v>
                </c:pt>
                <c:pt idx="18">
                  <c:v>34.6</c:v>
                </c:pt>
              </c:numCache>
            </c:numRef>
          </c:val>
        </c:ser>
        <c:dLbls>
          <c:showLegendKey val="0"/>
          <c:showVal val="1"/>
          <c:showCatName val="0"/>
          <c:showSerName val="0"/>
          <c:showPercent val="0"/>
          <c:showBubbleSize val="0"/>
        </c:dLbls>
        <c:gapWidth val="40"/>
        <c:axId val="33463296"/>
        <c:axId val="34269056"/>
      </c:barChart>
      <c:catAx>
        <c:axId val="33463296"/>
        <c:scaling>
          <c:orientation val="maxMin"/>
        </c:scaling>
        <c:delete val="0"/>
        <c:axPos val="l"/>
        <c:numFmt formatCode="General" sourceLinked="1"/>
        <c:majorTickMark val="none"/>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34269056"/>
        <c:crosses val="autoZero"/>
        <c:auto val="1"/>
        <c:lblAlgn val="ctr"/>
        <c:lblOffset val="100"/>
        <c:tickLblSkip val="1"/>
        <c:tickMarkSkip val="1"/>
        <c:noMultiLvlLbl val="0"/>
      </c:catAx>
      <c:valAx>
        <c:axId val="34269056"/>
        <c:scaling>
          <c:orientation val="minMax"/>
          <c:max val="100"/>
        </c:scaling>
        <c:delete val="1"/>
        <c:axPos val="b"/>
        <c:numFmt formatCode="0&quot;%&quot;" sourceLinked="0"/>
        <c:majorTickMark val="out"/>
        <c:minorTickMark val="none"/>
        <c:tickLblPos val="nextTo"/>
        <c:crossAx val="33463296"/>
        <c:crosses val="max"/>
        <c:crossBetween val="between"/>
        <c:majorUnit val="20"/>
      </c:valAx>
      <c:spPr>
        <a:noFill/>
        <a:ln w="25400">
          <a:solidFill>
            <a:sysClr val="window" lastClr="FFFFFF"/>
          </a:solidFill>
        </a:ln>
      </c:spPr>
    </c:plotArea>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309305950722093"/>
          <c:y val="0.29951311012961424"/>
          <c:w val="0.65552964307504313"/>
          <c:h val="0.57770419853585964"/>
        </c:manualLayout>
      </c:layout>
      <c:doughnutChart>
        <c:varyColors val="1"/>
        <c:ser>
          <c:idx val="1"/>
          <c:order val="0"/>
          <c:tx>
            <c:strRef>
              <c:f>List1!$B$1</c:f>
              <c:strCache>
                <c:ptCount val="1"/>
                <c:pt idx="0">
                  <c:v>Sloupec2</c:v>
                </c:pt>
              </c:strCache>
            </c:strRef>
          </c:tx>
          <c:spPr>
            <a:solidFill>
              <a:srgbClr val="CD7471"/>
            </a:solidFill>
            <a:ln w="76200">
              <a:solidFill>
                <a:sysClr val="window" lastClr="FFFFFF"/>
              </a:solidFill>
              <a:prstDash val="solid"/>
            </a:ln>
            <a:effectLst/>
          </c:spPr>
          <c:dPt>
            <c:idx val="0"/>
            <c:bubble3D val="0"/>
            <c:spPr>
              <a:solidFill>
                <a:srgbClr val="699FAC"/>
              </a:solidFill>
              <a:ln w="76200">
                <a:solidFill>
                  <a:sysClr val="window" lastClr="FFFFFF"/>
                </a:solidFill>
                <a:prstDash val="solid"/>
              </a:ln>
              <a:effectLst/>
            </c:spPr>
          </c:dPt>
          <c:dPt>
            <c:idx val="1"/>
            <c:bubble3D val="0"/>
            <c:spPr>
              <a:solidFill>
                <a:srgbClr val="971C54"/>
              </a:solidFill>
              <a:ln w="76200">
                <a:solidFill>
                  <a:sysClr val="window" lastClr="FFFFFF"/>
                </a:solidFill>
                <a:prstDash val="solid"/>
              </a:ln>
              <a:effectLst/>
            </c:spPr>
          </c:dPt>
          <c:dPt>
            <c:idx val="2"/>
            <c:bubble3D val="0"/>
            <c:spPr>
              <a:solidFill>
                <a:srgbClr val="D98F48">
                  <a:lumMod val="60000"/>
                  <a:lumOff val="40000"/>
                </a:srgbClr>
              </a:solidFill>
              <a:ln w="76200">
                <a:solidFill>
                  <a:sysClr val="window" lastClr="FFFFFF"/>
                </a:solidFill>
                <a:prstDash val="solid"/>
              </a:ln>
              <a:effectLst/>
            </c:spPr>
          </c:dPt>
          <c:dPt>
            <c:idx val="3"/>
            <c:bubble3D val="0"/>
            <c:spPr>
              <a:solidFill>
                <a:sysClr val="window" lastClr="FFFFFF">
                  <a:lumMod val="85000"/>
                </a:sysClr>
              </a:solidFill>
              <a:ln w="76200">
                <a:solidFill>
                  <a:sysClr val="window" lastClr="FFFFFF"/>
                </a:solidFill>
                <a:prstDash val="solid"/>
              </a:ln>
              <a:effectLst/>
            </c:spPr>
          </c:dPt>
          <c:dPt>
            <c:idx val="4"/>
            <c:bubble3D val="0"/>
            <c:spPr>
              <a:solidFill>
                <a:sysClr val="window" lastClr="FFFFFF">
                  <a:lumMod val="65000"/>
                </a:sysClr>
              </a:solidFill>
              <a:ln w="76200">
                <a:solidFill>
                  <a:sysClr val="window" lastClr="FFFFFF"/>
                </a:solidFill>
                <a:prstDash val="solid"/>
              </a:ln>
              <a:effectLst/>
            </c:spPr>
          </c:dPt>
          <c:dPt>
            <c:idx val="5"/>
            <c:bubble3D val="0"/>
            <c:spPr>
              <a:solidFill>
                <a:srgbClr val="B8CCE4"/>
              </a:solidFill>
              <a:ln w="76200">
                <a:solidFill>
                  <a:sysClr val="window" lastClr="FFFFFF"/>
                </a:solidFill>
                <a:prstDash val="solid"/>
              </a:ln>
              <a:effectLst/>
            </c:spPr>
          </c:dPt>
          <c:dPt>
            <c:idx val="6"/>
            <c:bubble3D val="0"/>
            <c:spPr>
              <a:solidFill>
                <a:srgbClr val="D98F48"/>
              </a:solidFill>
              <a:ln w="76200">
                <a:solidFill>
                  <a:sysClr val="window" lastClr="FFFFFF"/>
                </a:solidFill>
                <a:prstDash val="solid"/>
              </a:ln>
              <a:effectLst/>
            </c:spPr>
          </c:dPt>
          <c:dPt>
            <c:idx val="7"/>
            <c:bubble3D val="0"/>
          </c:dPt>
          <c:dPt>
            <c:idx val="8"/>
            <c:bubble3D val="0"/>
            <c:spPr>
              <a:solidFill>
                <a:sysClr val="windowText" lastClr="000000">
                  <a:lumMod val="65000"/>
                  <a:lumOff val="35000"/>
                </a:sysClr>
              </a:solidFill>
              <a:ln w="76200">
                <a:solidFill>
                  <a:sysClr val="window" lastClr="FFFFFF"/>
                </a:solidFill>
                <a:prstDash val="solid"/>
              </a:ln>
              <a:effectLst/>
            </c:spPr>
          </c:dPt>
          <c:dPt>
            <c:idx val="9"/>
            <c:bubble3D val="0"/>
            <c:spPr>
              <a:solidFill>
                <a:sysClr val="windowText" lastClr="000000"/>
              </a:solidFill>
              <a:ln w="76200">
                <a:solidFill>
                  <a:sysClr val="window" lastClr="FFFFFF"/>
                </a:solidFill>
                <a:prstDash val="solid"/>
              </a:ln>
              <a:effectLst/>
            </c:spPr>
          </c:dPt>
          <c:dPt>
            <c:idx val="10"/>
            <c:bubble3D val="0"/>
            <c:spPr>
              <a:solidFill>
                <a:sysClr val="window" lastClr="FFFFFF">
                  <a:lumMod val="65000"/>
                </a:sysClr>
              </a:solidFill>
              <a:ln w="76200">
                <a:solidFill>
                  <a:sysClr val="window" lastClr="FFFFFF"/>
                </a:solidFill>
                <a:prstDash val="solid"/>
              </a:ln>
              <a:effectLst/>
            </c:spPr>
          </c:dPt>
          <c:dLbls>
            <c:dLbl>
              <c:idx val="0"/>
              <c:layout>
                <c:manualLayout>
                  <c:x val="-0.16153750414507817"/>
                  <c:y val="6.33578123762569E-2"/>
                </c:manualLayout>
              </c:layout>
              <c:showLegendKey val="0"/>
              <c:showVal val="1"/>
              <c:showCatName val="1"/>
              <c:showSerName val="0"/>
              <c:showPercent val="0"/>
              <c:showBubbleSize val="0"/>
              <c:separator>
</c:separator>
            </c:dLbl>
            <c:dLbl>
              <c:idx val="1"/>
              <c:layout>
                <c:manualLayout>
                  <c:x val="-0.16570695232964272"/>
                  <c:y val="-9.2524415922953629E-2"/>
                </c:manualLayout>
              </c:layout>
              <c:showLegendKey val="0"/>
              <c:showVal val="1"/>
              <c:showCatName val="1"/>
              <c:showSerName val="0"/>
              <c:showPercent val="0"/>
              <c:showBubbleSize val="0"/>
              <c:separator>
</c:separator>
            </c:dLbl>
            <c:dLbl>
              <c:idx val="2"/>
              <c:layout>
                <c:manualLayout>
                  <c:x val="9.9481876108074144E-2"/>
                  <c:y val="-0.37257650475930965"/>
                </c:manualLayout>
              </c:layout>
              <c:showLegendKey val="0"/>
              <c:showVal val="1"/>
              <c:showCatName val="1"/>
              <c:showSerName val="0"/>
              <c:showPercent val="0"/>
              <c:showBubbleSize val="0"/>
              <c:separator>
</c:separator>
            </c:dLbl>
            <c:dLbl>
              <c:idx val="3"/>
              <c:layout>
                <c:manualLayout>
                  <c:x val="-7.868402798025681E-2"/>
                  <c:y val="-2.1896141794234523E-2"/>
                </c:manualLayout>
              </c:layout>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2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List1!$A$2:$A$4</c:f>
              <c:strCache>
                <c:ptCount val="3"/>
                <c:pt idx="0">
                  <c:v>Veřejnost více toleruje korupci 
u mužů než u žen</c:v>
                </c:pt>
                <c:pt idx="1">
                  <c:v>Veřejnost více toleruje korupci 
u žen než u mužů</c:v>
                </c:pt>
                <c:pt idx="2">
                  <c:v>Není 
v tom rozdíl</c:v>
                </c:pt>
              </c:strCache>
            </c:strRef>
          </c:cat>
          <c:val>
            <c:numRef>
              <c:f>List1!$B$2:$B$4</c:f>
              <c:numCache>
                <c:formatCode>General</c:formatCode>
                <c:ptCount val="3"/>
                <c:pt idx="0">
                  <c:v>10.493827160493826</c:v>
                </c:pt>
                <c:pt idx="1">
                  <c:v>15.555555555555555</c:v>
                </c:pt>
                <c:pt idx="2">
                  <c:v>73.950617283950621</c:v>
                </c:pt>
              </c:numCache>
            </c:numRef>
          </c:val>
        </c:ser>
        <c:dLbls>
          <c:showLegendKey val="0"/>
          <c:showVal val="0"/>
          <c:showCatName val="0"/>
          <c:showSerName val="0"/>
          <c:showPercent val="0"/>
          <c:showBubbleSize val="0"/>
          <c:showLeaderLines val="1"/>
        </c:dLbls>
        <c:firstSliceAng val="254"/>
        <c:holeSize val="63"/>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3122673869572"/>
          <c:y val="0.25907177785656854"/>
          <c:w val="0.56397949309258"/>
          <c:h val="0.64911292312831403"/>
        </c:manualLayout>
      </c:layout>
      <c:barChart>
        <c:barDir val="bar"/>
        <c:grouping val="stacked"/>
        <c:varyColors val="0"/>
        <c:ser>
          <c:idx val="1"/>
          <c:order val="0"/>
          <c:tx>
            <c:strRef>
              <c:f>List1!$D$1</c:f>
              <c:strCache>
                <c:ptCount val="1"/>
                <c:pt idx="0">
                  <c:v>Veřejnost více toleruje korupci u mužů než u žen</c:v>
                </c:pt>
              </c:strCache>
            </c:strRef>
          </c:tx>
          <c:spPr>
            <a:solidFill>
              <a:srgbClr val="971C54"/>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bg1"/>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List1!$D$2:$D$13</c:f>
              <c:numCache>
                <c:formatCode>General</c:formatCode>
                <c:ptCount val="12"/>
                <c:pt idx="0">
                  <c:v>10</c:v>
                </c:pt>
                <c:pt idx="2">
                  <c:v>8.6999999999999993</c:v>
                </c:pt>
                <c:pt idx="3">
                  <c:v>12.4</c:v>
                </c:pt>
                <c:pt idx="5">
                  <c:v>11</c:v>
                </c:pt>
                <c:pt idx="6">
                  <c:v>11.6</c:v>
                </c:pt>
                <c:pt idx="7">
                  <c:v>8.1</c:v>
                </c:pt>
                <c:pt idx="9">
                  <c:v>9.5</c:v>
                </c:pt>
                <c:pt idx="10">
                  <c:v>10.5</c:v>
                </c:pt>
                <c:pt idx="11">
                  <c:v>12.9</c:v>
                </c:pt>
              </c:numCache>
            </c:numRef>
          </c:val>
        </c:ser>
        <c:ser>
          <c:idx val="0"/>
          <c:order val="1"/>
          <c:tx>
            <c:strRef>
              <c:f>List1!$E$1</c:f>
              <c:strCache>
                <c:ptCount val="1"/>
                <c:pt idx="0">
                  <c:v>Veřejnost více toleruje korupci u žen než u mužů</c:v>
                </c:pt>
              </c:strCache>
            </c:strRef>
          </c:tx>
          <c:spPr>
            <a:solidFill>
              <a:srgbClr val="699FAC"/>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List1!$E$2:$E$13</c:f>
              <c:numCache>
                <c:formatCode>General</c:formatCode>
                <c:ptCount val="12"/>
                <c:pt idx="0">
                  <c:v>15.6</c:v>
                </c:pt>
                <c:pt idx="2">
                  <c:v>18.3</c:v>
                </c:pt>
                <c:pt idx="3">
                  <c:v>12.7</c:v>
                </c:pt>
                <c:pt idx="5">
                  <c:v>25.2</c:v>
                </c:pt>
                <c:pt idx="6">
                  <c:v>11.6</c:v>
                </c:pt>
                <c:pt idx="7">
                  <c:v>8.6</c:v>
                </c:pt>
                <c:pt idx="9">
                  <c:v>20.8</c:v>
                </c:pt>
                <c:pt idx="10">
                  <c:v>12.5</c:v>
                </c:pt>
                <c:pt idx="11">
                  <c:v>11.4</c:v>
                </c:pt>
              </c:numCache>
            </c:numRef>
          </c:val>
        </c:ser>
        <c:ser>
          <c:idx val="2"/>
          <c:order val="2"/>
          <c:tx>
            <c:strRef>
              <c:f>List1!$F$1</c:f>
              <c:strCache>
                <c:ptCount val="1"/>
                <c:pt idx="0">
                  <c:v>Není v tom rozdíl</c:v>
                </c:pt>
              </c:strCache>
            </c:strRef>
          </c:tx>
          <c:spPr>
            <a:solidFill>
              <a:srgbClr val="D98F48">
                <a:lumMod val="60000"/>
                <a:lumOff val="4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List1!$F$2:$F$13</c:f>
              <c:numCache>
                <c:formatCode>General</c:formatCode>
                <c:ptCount val="12"/>
                <c:pt idx="0">
                  <c:v>74</c:v>
                </c:pt>
                <c:pt idx="2">
                  <c:v>73</c:v>
                </c:pt>
                <c:pt idx="3">
                  <c:v>74.900000000000006</c:v>
                </c:pt>
                <c:pt idx="5">
                  <c:v>63.8</c:v>
                </c:pt>
                <c:pt idx="6">
                  <c:v>76.8</c:v>
                </c:pt>
                <c:pt idx="7">
                  <c:v>83.3</c:v>
                </c:pt>
                <c:pt idx="9">
                  <c:v>69.7</c:v>
                </c:pt>
                <c:pt idx="10">
                  <c:v>77</c:v>
                </c:pt>
                <c:pt idx="11">
                  <c:v>75.8</c:v>
                </c:pt>
              </c:numCache>
            </c:numRef>
          </c:val>
        </c:ser>
        <c:dLbls>
          <c:showLegendKey val="0"/>
          <c:showVal val="1"/>
          <c:showCatName val="0"/>
          <c:showSerName val="0"/>
          <c:showPercent val="0"/>
          <c:showBubbleSize val="0"/>
        </c:dLbls>
        <c:gapWidth val="30"/>
        <c:overlap val="100"/>
        <c:axId val="126118528"/>
        <c:axId val="126136704"/>
      </c:barChart>
      <c:catAx>
        <c:axId val="126118528"/>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26136704"/>
        <c:crosses val="autoZero"/>
        <c:auto val="1"/>
        <c:lblAlgn val="ctr"/>
        <c:lblOffset val="100"/>
        <c:noMultiLvlLbl val="0"/>
      </c:catAx>
      <c:valAx>
        <c:axId val="126136704"/>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26118528"/>
        <c:crosses val="max"/>
        <c:crossBetween val="between"/>
        <c:majorUnit val="1"/>
      </c:valAx>
      <c:spPr>
        <a:noFill/>
        <a:ln w="25400">
          <a:noFill/>
        </a:ln>
      </c:spPr>
    </c:plotArea>
    <c:legend>
      <c:legendPos val="r"/>
      <c:layout>
        <c:manualLayout>
          <c:xMode val="edge"/>
          <c:yMode val="edge"/>
          <c:x val="1.6580312684679008E-2"/>
          <c:y val="2.0885199571921968E-2"/>
          <c:w val="0.88581021379568936"/>
          <c:h val="0.15383215559459301"/>
        </c:manualLayout>
      </c:layout>
      <c:overlay val="1"/>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138321584956042"/>
          <c:y val="0.29707779787176719"/>
          <c:w val="0.65552964307504313"/>
          <c:h val="0.57770419853585964"/>
        </c:manualLayout>
      </c:layout>
      <c:doughnutChart>
        <c:varyColors val="1"/>
        <c:ser>
          <c:idx val="1"/>
          <c:order val="0"/>
          <c:tx>
            <c:strRef>
              <c:f>List1!$B$1</c:f>
              <c:strCache>
                <c:ptCount val="1"/>
                <c:pt idx="0">
                  <c:v>Sloupec2</c:v>
                </c:pt>
              </c:strCache>
            </c:strRef>
          </c:tx>
          <c:spPr>
            <a:solidFill>
              <a:srgbClr val="CD7471"/>
            </a:solidFill>
            <a:ln w="76200">
              <a:solidFill>
                <a:sysClr val="window" lastClr="FFFFFF"/>
              </a:solidFill>
              <a:prstDash val="solid"/>
            </a:ln>
            <a:effectLst/>
          </c:spPr>
          <c:dPt>
            <c:idx val="0"/>
            <c:bubble3D val="0"/>
            <c:spPr>
              <a:solidFill>
                <a:srgbClr val="68A678"/>
              </a:solidFill>
              <a:ln w="76200">
                <a:solidFill>
                  <a:sysClr val="window" lastClr="FFFFFF"/>
                </a:solidFill>
                <a:prstDash val="solid"/>
              </a:ln>
              <a:effectLst/>
            </c:spPr>
          </c:dPt>
          <c:dPt>
            <c:idx val="1"/>
            <c:bubble3D val="0"/>
            <c:spPr>
              <a:solidFill>
                <a:srgbClr val="D98F48">
                  <a:lumMod val="60000"/>
                  <a:lumOff val="40000"/>
                </a:srgbClr>
              </a:solidFill>
              <a:ln w="76200">
                <a:solidFill>
                  <a:sysClr val="window" lastClr="FFFFFF"/>
                </a:solidFill>
                <a:prstDash val="solid"/>
              </a:ln>
              <a:effectLst/>
            </c:spPr>
          </c:dPt>
          <c:dPt>
            <c:idx val="2"/>
            <c:bubble3D val="0"/>
            <c:spPr>
              <a:solidFill>
                <a:srgbClr val="CD7471">
                  <a:lumMod val="75000"/>
                </a:srgbClr>
              </a:solidFill>
              <a:ln w="76200">
                <a:solidFill>
                  <a:sysClr val="window" lastClr="FFFFFF"/>
                </a:solidFill>
                <a:prstDash val="solid"/>
              </a:ln>
              <a:effectLst/>
            </c:spPr>
          </c:dPt>
          <c:dPt>
            <c:idx val="3"/>
            <c:bubble3D val="0"/>
            <c:spPr>
              <a:solidFill>
                <a:sysClr val="window" lastClr="FFFFFF">
                  <a:lumMod val="85000"/>
                </a:sysClr>
              </a:solidFill>
              <a:ln w="76200">
                <a:solidFill>
                  <a:sysClr val="window" lastClr="FFFFFF"/>
                </a:solidFill>
                <a:prstDash val="solid"/>
              </a:ln>
              <a:effectLst/>
            </c:spPr>
          </c:dPt>
          <c:dPt>
            <c:idx val="4"/>
            <c:bubble3D val="0"/>
            <c:spPr>
              <a:solidFill>
                <a:sysClr val="window" lastClr="FFFFFF">
                  <a:lumMod val="65000"/>
                </a:sysClr>
              </a:solidFill>
              <a:ln w="76200">
                <a:solidFill>
                  <a:sysClr val="window" lastClr="FFFFFF"/>
                </a:solidFill>
                <a:prstDash val="solid"/>
              </a:ln>
              <a:effectLst/>
            </c:spPr>
          </c:dPt>
          <c:dPt>
            <c:idx val="5"/>
            <c:bubble3D val="0"/>
            <c:spPr>
              <a:solidFill>
                <a:srgbClr val="B8CCE4"/>
              </a:solidFill>
              <a:ln w="76200">
                <a:solidFill>
                  <a:sysClr val="window" lastClr="FFFFFF"/>
                </a:solidFill>
                <a:prstDash val="solid"/>
              </a:ln>
              <a:effectLst/>
            </c:spPr>
          </c:dPt>
          <c:dPt>
            <c:idx val="6"/>
            <c:bubble3D val="0"/>
            <c:spPr>
              <a:solidFill>
                <a:srgbClr val="D98F48"/>
              </a:solidFill>
              <a:ln w="76200">
                <a:solidFill>
                  <a:sysClr val="window" lastClr="FFFFFF"/>
                </a:solidFill>
                <a:prstDash val="solid"/>
              </a:ln>
              <a:effectLst/>
            </c:spPr>
          </c:dPt>
          <c:dPt>
            <c:idx val="7"/>
            <c:bubble3D val="0"/>
          </c:dPt>
          <c:dPt>
            <c:idx val="8"/>
            <c:bubble3D val="0"/>
            <c:spPr>
              <a:solidFill>
                <a:sysClr val="windowText" lastClr="000000">
                  <a:lumMod val="65000"/>
                  <a:lumOff val="35000"/>
                </a:sysClr>
              </a:solidFill>
              <a:ln w="76200">
                <a:solidFill>
                  <a:sysClr val="window" lastClr="FFFFFF"/>
                </a:solidFill>
                <a:prstDash val="solid"/>
              </a:ln>
              <a:effectLst/>
            </c:spPr>
          </c:dPt>
          <c:dPt>
            <c:idx val="9"/>
            <c:bubble3D val="0"/>
            <c:spPr>
              <a:solidFill>
                <a:sysClr val="windowText" lastClr="000000"/>
              </a:solidFill>
              <a:ln w="76200">
                <a:solidFill>
                  <a:sysClr val="window" lastClr="FFFFFF"/>
                </a:solidFill>
                <a:prstDash val="solid"/>
              </a:ln>
              <a:effectLst/>
            </c:spPr>
          </c:dPt>
          <c:dPt>
            <c:idx val="10"/>
            <c:bubble3D val="0"/>
            <c:spPr>
              <a:solidFill>
                <a:sysClr val="window" lastClr="FFFFFF">
                  <a:lumMod val="65000"/>
                </a:sysClr>
              </a:solidFill>
              <a:ln w="76200">
                <a:solidFill>
                  <a:sysClr val="window" lastClr="FFFFFF"/>
                </a:solidFill>
                <a:prstDash val="solid"/>
              </a:ln>
              <a:effectLst/>
            </c:spPr>
          </c:dPt>
          <c:dLbls>
            <c:dLbl>
              <c:idx val="0"/>
              <c:layout>
                <c:manualLayout>
                  <c:x val="-0.18640797317209667"/>
                  <c:y val="-8.0325610836717687E-2"/>
                </c:manualLayout>
              </c:layout>
              <c:showLegendKey val="0"/>
              <c:showVal val="1"/>
              <c:showCatName val="1"/>
              <c:showSerName val="0"/>
              <c:showPercent val="0"/>
              <c:showBubbleSize val="0"/>
              <c:separator>
</c:separator>
            </c:dLbl>
            <c:dLbl>
              <c:idx val="1"/>
              <c:layout>
                <c:manualLayout>
                  <c:x val="8.8524508835435389E-2"/>
                  <c:y val="-0.396938448153832"/>
                </c:manualLayout>
              </c:layout>
              <c:showLegendKey val="0"/>
              <c:showVal val="1"/>
              <c:showCatName val="1"/>
              <c:showSerName val="0"/>
              <c:showPercent val="0"/>
              <c:showBubbleSize val="0"/>
              <c:separator>
</c:separator>
            </c:dLbl>
            <c:dLbl>
              <c:idx val="2"/>
              <c:layout>
                <c:manualLayout>
                  <c:x val="-0.1630397413993436"/>
                  <c:y val="9.0132824231625427E-2"/>
                </c:manualLayout>
              </c:layout>
              <c:showLegendKey val="0"/>
              <c:showVal val="1"/>
              <c:showCatName val="1"/>
              <c:showSerName val="0"/>
              <c:showPercent val="0"/>
              <c:showBubbleSize val="0"/>
              <c:separator>
</c:separator>
            </c:dLbl>
            <c:dLbl>
              <c:idx val="3"/>
              <c:layout>
                <c:manualLayout>
                  <c:x val="-7.868402798025681E-2"/>
                  <c:y val="-2.1896141794234523E-2"/>
                </c:manualLayout>
              </c:layout>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2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List1!$A$2:$A$4</c:f>
              <c:strCache>
                <c:ptCount val="3"/>
                <c:pt idx="0">
                  <c:v>… míra korupce by klesla.</c:v>
                </c:pt>
                <c:pt idx="1">
                  <c:v>… míra korupce by se nezměnila.</c:v>
                </c:pt>
                <c:pt idx="2">
                  <c:v>… míra korupce by stoupla.</c:v>
                </c:pt>
              </c:strCache>
            </c:strRef>
          </c:cat>
          <c:val>
            <c:numRef>
              <c:f>List1!$B$2:$B$4</c:f>
              <c:numCache>
                <c:formatCode>General</c:formatCode>
                <c:ptCount val="3"/>
                <c:pt idx="0">
                  <c:v>27.654320987654319</c:v>
                </c:pt>
                <c:pt idx="1">
                  <c:v>68.76543209876543</c:v>
                </c:pt>
                <c:pt idx="2">
                  <c:v>3.5802469135802468</c:v>
                </c:pt>
              </c:numCache>
            </c:numRef>
          </c:val>
        </c:ser>
        <c:dLbls>
          <c:showLegendKey val="0"/>
          <c:showVal val="0"/>
          <c:showCatName val="0"/>
          <c:showSerName val="0"/>
          <c:showPercent val="0"/>
          <c:showBubbleSize val="0"/>
          <c:showLeaderLines val="1"/>
        </c:dLbls>
        <c:firstSliceAng val="254"/>
        <c:holeSize val="63"/>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3122673869572"/>
          <c:y val="0.25907177785656854"/>
          <c:w val="0.56397949309258"/>
          <c:h val="0.64911292312831403"/>
        </c:manualLayout>
      </c:layout>
      <c:barChart>
        <c:barDir val="bar"/>
        <c:grouping val="stacked"/>
        <c:varyColors val="0"/>
        <c:ser>
          <c:idx val="1"/>
          <c:order val="0"/>
          <c:tx>
            <c:strRef>
              <c:f>List1!$D$1</c:f>
              <c:strCache>
                <c:ptCount val="1"/>
                <c:pt idx="0">
                  <c:v>… míra korupce by klesla.</c:v>
                </c:pt>
              </c:strCache>
            </c:strRef>
          </c:tx>
          <c:spPr>
            <a:solidFill>
              <a:srgbClr val="68A678"/>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bg1"/>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List1!$D$2:$D$13</c:f>
              <c:numCache>
                <c:formatCode>General</c:formatCode>
                <c:ptCount val="12"/>
                <c:pt idx="0">
                  <c:v>27.7</c:v>
                </c:pt>
                <c:pt idx="2">
                  <c:v>20.2</c:v>
                </c:pt>
                <c:pt idx="3">
                  <c:v>35.4</c:v>
                </c:pt>
                <c:pt idx="5">
                  <c:v>32.299999999999997</c:v>
                </c:pt>
                <c:pt idx="6">
                  <c:v>22.9</c:v>
                </c:pt>
                <c:pt idx="7">
                  <c:v>28.7</c:v>
                </c:pt>
                <c:pt idx="9">
                  <c:v>25.6</c:v>
                </c:pt>
                <c:pt idx="10">
                  <c:v>29.9</c:v>
                </c:pt>
                <c:pt idx="11">
                  <c:v>26.5</c:v>
                </c:pt>
              </c:numCache>
            </c:numRef>
          </c:val>
        </c:ser>
        <c:ser>
          <c:idx val="0"/>
          <c:order val="1"/>
          <c:tx>
            <c:strRef>
              <c:f>List1!$E$1</c:f>
              <c:strCache>
                <c:ptCount val="1"/>
                <c:pt idx="0">
                  <c:v>… míra korupce by se nezměnila.</c:v>
                </c:pt>
              </c:strCache>
            </c:strRef>
          </c:tx>
          <c:spPr>
            <a:solidFill>
              <a:srgbClr val="D98F48">
                <a:lumMod val="60000"/>
                <a:lumOff val="4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List1!$E$2:$E$13</c:f>
              <c:numCache>
                <c:formatCode>General</c:formatCode>
                <c:ptCount val="12"/>
                <c:pt idx="0">
                  <c:v>68.8</c:v>
                </c:pt>
                <c:pt idx="2">
                  <c:v>75.2</c:v>
                </c:pt>
                <c:pt idx="3">
                  <c:v>62</c:v>
                </c:pt>
                <c:pt idx="5">
                  <c:v>62.1</c:v>
                </c:pt>
                <c:pt idx="6">
                  <c:v>74.3</c:v>
                </c:pt>
                <c:pt idx="7">
                  <c:v>69.400000000000006</c:v>
                </c:pt>
                <c:pt idx="9">
                  <c:v>70.3</c:v>
                </c:pt>
                <c:pt idx="10">
                  <c:v>66.5</c:v>
                </c:pt>
                <c:pt idx="11">
                  <c:v>71.2</c:v>
                </c:pt>
              </c:numCache>
            </c:numRef>
          </c:val>
        </c:ser>
        <c:ser>
          <c:idx val="2"/>
          <c:order val="2"/>
          <c:tx>
            <c:strRef>
              <c:f>List1!$F$1</c:f>
              <c:strCache>
                <c:ptCount val="1"/>
                <c:pt idx="0">
                  <c:v>… míra korupce by stoupla.</c:v>
                </c:pt>
              </c:strCache>
            </c:strRef>
          </c:tx>
          <c:spPr>
            <a:solidFill>
              <a:srgbClr val="CD7471">
                <a:lumMod val="75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List1!$F$2:$F$13</c:f>
              <c:numCache>
                <c:formatCode>General</c:formatCode>
                <c:ptCount val="12"/>
                <c:pt idx="0">
                  <c:v>3.6</c:v>
                </c:pt>
                <c:pt idx="2">
                  <c:v>4.5999999999999996</c:v>
                </c:pt>
                <c:pt idx="3">
                  <c:v>2.5</c:v>
                </c:pt>
                <c:pt idx="5">
                  <c:v>5.7</c:v>
                </c:pt>
                <c:pt idx="6">
                  <c:v>2.8</c:v>
                </c:pt>
                <c:pt idx="7">
                  <c:v>1.9</c:v>
                </c:pt>
                <c:pt idx="9">
                  <c:v>4.0999999999999996</c:v>
                </c:pt>
                <c:pt idx="10">
                  <c:v>3.6</c:v>
                </c:pt>
                <c:pt idx="11">
                  <c:v>2.2999999999999998</c:v>
                </c:pt>
              </c:numCache>
            </c:numRef>
          </c:val>
        </c:ser>
        <c:dLbls>
          <c:showLegendKey val="0"/>
          <c:showVal val="1"/>
          <c:showCatName val="0"/>
          <c:showSerName val="0"/>
          <c:showPercent val="0"/>
          <c:showBubbleSize val="0"/>
        </c:dLbls>
        <c:gapWidth val="30"/>
        <c:overlap val="100"/>
        <c:axId val="128346368"/>
        <c:axId val="128368640"/>
      </c:barChart>
      <c:catAx>
        <c:axId val="128346368"/>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28368640"/>
        <c:crosses val="autoZero"/>
        <c:auto val="1"/>
        <c:lblAlgn val="ctr"/>
        <c:lblOffset val="100"/>
        <c:noMultiLvlLbl val="0"/>
      </c:catAx>
      <c:valAx>
        <c:axId val="128368640"/>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28346368"/>
        <c:crosses val="max"/>
        <c:crossBetween val="between"/>
        <c:majorUnit val="1"/>
      </c:valAx>
      <c:spPr>
        <a:noFill/>
        <a:ln w="25400">
          <a:noFill/>
        </a:ln>
      </c:spPr>
    </c:plotArea>
    <c:legend>
      <c:legendPos val="r"/>
      <c:layout>
        <c:manualLayout>
          <c:xMode val="edge"/>
          <c:yMode val="edge"/>
          <c:x val="8.8230430993778475E-2"/>
          <c:y val="4.7673634408239261E-2"/>
          <c:w val="0.88581021379568936"/>
          <c:h val="0.15383215559459301"/>
        </c:manualLayout>
      </c:layout>
      <c:overlay val="1"/>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69581958530942"/>
          <c:y val="0.26298342626190885"/>
          <c:w val="0.65552964307504313"/>
          <c:h val="0.57770419853585964"/>
        </c:manualLayout>
      </c:layout>
      <c:doughnutChart>
        <c:varyColors val="1"/>
        <c:ser>
          <c:idx val="1"/>
          <c:order val="0"/>
          <c:tx>
            <c:strRef>
              <c:f>List1!$B$1</c:f>
              <c:strCache>
                <c:ptCount val="1"/>
                <c:pt idx="0">
                  <c:v>Sloupec2</c:v>
                </c:pt>
              </c:strCache>
            </c:strRef>
          </c:tx>
          <c:spPr>
            <a:solidFill>
              <a:srgbClr val="CD7471"/>
            </a:solidFill>
            <a:ln w="76200">
              <a:solidFill>
                <a:sysClr val="window" lastClr="FFFFFF"/>
              </a:solidFill>
              <a:prstDash val="solid"/>
            </a:ln>
            <a:effectLst/>
          </c:spPr>
          <c:dPt>
            <c:idx val="0"/>
            <c:bubble3D val="0"/>
          </c:dPt>
          <c:dPt>
            <c:idx val="1"/>
            <c:bubble3D val="0"/>
            <c:spPr>
              <a:solidFill>
                <a:srgbClr val="CD7471">
                  <a:lumMod val="60000"/>
                  <a:lumOff val="40000"/>
                </a:srgbClr>
              </a:solidFill>
              <a:ln w="76200">
                <a:solidFill>
                  <a:sysClr val="window" lastClr="FFFFFF"/>
                </a:solidFill>
                <a:prstDash val="solid"/>
              </a:ln>
              <a:effectLst/>
            </c:spPr>
          </c:dPt>
          <c:dPt>
            <c:idx val="2"/>
            <c:bubble3D val="0"/>
            <c:spPr>
              <a:solidFill>
                <a:srgbClr val="699FAC">
                  <a:lumMod val="60000"/>
                  <a:lumOff val="40000"/>
                </a:srgbClr>
              </a:solidFill>
              <a:ln w="76200">
                <a:solidFill>
                  <a:sysClr val="window" lastClr="FFFFFF"/>
                </a:solidFill>
                <a:prstDash val="solid"/>
              </a:ln>
              <a:effectLst/>
            </c:spPr>
          </c:dPt>
          <c:dPt>
            <c:idx val="3"/>
            <c:bubble3D val="0"/>
            <c:spPr>
              <a:solidFill>
                <a:srgbClr val="699FAC"/>
              </a:solidFill>
              <a:ln w="76200">
                <a:solidFill>
                  <a:sysClr val="window" lastClr="FFFFFF"/>
                </a:solidFill>
                <a:prstDash val="solid"/>
              </a:ln>
              <a:effectLst/>
            </c:spPr>
          </c:dPt>
          <c:dPt>
            <c:idx val="4"/>
            <c:bubble3D val="0"/>
            <c:spPr>
              <a:solidFill>
                <a:sysClr val="window" lastClr="FFFFFF">
                  <a:lumMod val="65000"/>
                </a:sysClr>
              </a:solidFill>
              <a:ln w="76200">
                <a:solidFill>
                  <a:sysClr val="window" lastClr="FFFFFF"/>
                </a:solidFill>
                <a:prstDash val="solid"/>
              </a:ln>
              <a:effectLst/>
            </c:spPr>
          </c:dPt>
          <c:dPt>
            <c:idx val="5"/>
            <c:bubble3D val="0"/>
            <c:spPr>
              <a:solidFill>
                <a:srgbClr val="B8CCE4"/>
              </a:solidFill>
              <a:ln w="76200">
                <a:solidFill>
                  <a:sysClr val="window" lastClr="FFFFFF"/>
                </a:solidFill>
                <a:prstDash val="solid"/>
              </a:ln>
              <a:effectLst/>
            </c:spPr>
          </c:dPt>
          <c:dPt>
            <c:idx val="6"/>
            <c:bubble3D val="0"/>
            <c:spPr>
              <a:solidFill>
                <a:srgbClr val="D98F48"/>
              </a:solidFill>
              <a:ln w="76200">
                <a:solidFill>
                  <a:sysClr val="window" lastClr="FFFFFF"/>
                </a:solidFill>
                <a:prstDash val="solid"/>
              </a:ln>
              <a:effectLst/>
            </c:spPr>
          </c:dPt>
          <c:dPt>
            <c:idx val="7"/>
            <c:bubble3D val="0"/>
          </c:dPt>
          <c:dPt>
            <c:idx val="8"/>
            <c:bubble3D val="0"/>
            <c:spPr>
              <a:solidFill>
                <a:sysClr val="windowText" lastClr="000000">
                  <a:lumMod val="65000"/>
                  <a:lumOff val="35000"/>
                </a:sysClr>
              </a:solidFill>
              <a:ln w="76200">
                <a:solidFill>
                  <a:sysClr val="window" lastClr="FFFFFF"/>
                </a:solidFill>
                <a:prstDash val="solid"/>
              </a:ln>
              <a:effectLst/>
            </c:spPr>
          </c:dPt>
          <c:dPt>
            <c:idx val="9"/>
            <c:bubble3D val="0"/>
            <c:spPr>
              <a:solidFill>
                <a:sysClr val="windowText" lastClr="000000"/>
              </a:solidFill>
              <a:ln w="76200">
                <a:solidFill>
                  <a:sysClr val="window" lastClr="FFFFFF"/>
                </a:solidFill>
                <a:prstDash val="solid"/>
              </a:ln>
              <a:effectLst/>
            </c:spPr>
          </c:dPt>
          <c:dPt>
            <c:idx val="10"/>
            <c:bubble3D val="0"/>
            <c:spPr>
              <a:solidFill>
                <a:sysClr val="window" lastClr="FFFFFF">
                  <a:lumMod val="65000"/>
                </a:sysClr>
              </a:solidFill>
              <a:ln w="76200">
                <a:solidFill>
                  <a:sysClr val="window" lastClr="FFFFFF"/>
                </a:solidFill>
                <a:prstDash val="solid"/>
              </a:ln>
              <a:effectLst/>
            </c:spPr>
          </c:dPt>
          <c:dLbls>
            <c:dLbl>
              <c:idx val="0"/>
              <c:layout>
                <c:manualLayout>
                  <c:x val="-0.14495719146039918"/>
                  <c:y val="3.9693672234199568E-5"/>
                </c:manualLayout>
              </c:layout>
              <c:showLegendKey val="0"/>
              <c:showVal val="1"/>
              <c:showCatName val="1"/>
              <c:showSerName val="0"/>
              <c:showPercent val="0"/>
              <c:showBubbleSize val="0"/>
              <c:separator>
</c:separator>
            </c:dLbl>
            <c:dLbl>
              <c:idx val="1"/>
              <c:layout>
                <c:manualLayout>
                  <c:x val="5.6229454120403531E-3"/>
                  <c:y val="-0.14610128559558822"/>
                </c:manualLayout>
              </c:layout>
              <c:showLegendKey val="0"/>
              <c:showVal val="1"/>
              <c:showCatName val="1"/>
              <c:showSerName val="0"/>
              <c:showPercent val="0"/>
              <c:showBubbleSize val="0"/>
              <c:separator>
</c:separator>
            </c:dLbl>
            <c:dLbl>
              <c:idx val="2"/>
              <c:layout>
                <c:manualLayout>
                  <c:x val="-1.1053541789786056E-2"/>
                  <c:y val="9.2568136489472458E-2"/>
                </c:manualLayout>
              </c:layout>
              <c:showLegendKey val="0"/>
              <c:showVal val="1"/>
              <c:showCatName val="1"/>
              <c:showSerName val="0"/>
              <c:showPercent val="0"/>
              <c:showBubbleSize val="0"/>
              <c:separator>
</c:separator>
            </c:dLbl>
            <c:dLbl>
              <c:idx val="3"/>
              <c:layout>
                <c:manualLayout>
                  <c:x val="-0.14580927157159607"/>
                  <c:y val="5.6033850456870329E-2"/>
                </c:manualLayout>
              </c:layout>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2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List1!$A$2:$A$5</c:f>
              <c:strCache>
                <c:ptCount val="4"/>
                <c:pt idx="0">
                  <c:v>Určitě ano</c:v>
                </c:pt>
                <c:pt idx="1">
                  <c:v>Spíše ano</c:v>
                </c:pt>
                <c:pt idx="2">
                  <c:v>Spíše ne</c:v>
                </c:pt>
                <c:pt idx="3">
                  <c:v>Určitě ne</c:v>
                </c:pt>
              </c:strCache>
            </c:strRef>
          </c:cat>
          <c:val>
            <c:numRef>
              <c:f>List1!$B$2:$B$5</c:f>
              <c:numCache>
                <c:formatCode>General</c:formatCode>
                <c:ptCount val="4"/>
                <c:pt idx="0">
                  <c:v>17.654320987654319</c:v>
                </c:pt>
                <c:pt idx="1">
                  <c:v>56.79012345679012</c:v>
                </c:pt>
                <c:pt idx="2">
                  <c:v>18.888888888888889</c:v>
                </c:pt>
                <c:pt idx="3">
                  <c:v>6.666666666666667</c:v>
                </c:pt>
              </c:numCache>
            </c:numRef>
          </c:val>
        </c:ser>
        <c:dLbls>
          <c:showLegendKey val="0"/>
          <c:showVal val="0"/>
          <c:showCatName val="0"/>
          <c:showSerName val="0"/>
          <c:showPercent val="0"/>
          <c:showBubbleSize val="0"/>
          <c:showLeaderLines val="1"/>
        </c:dLbls>
        <c:firstSliceAng val="254"/>
        <c:holeSize val="63"/>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3122673869572"/>
          <c:y val="0.25907177785656854"/>
          <c:w val="0.56397949309258"/>
          <c:h val="0.64911292312831403"/>
        </c:manualLayout>
      </c:layout>
      <c:barChart>
        <c:barDir val="bar"/>
        <c:grouping val="stacked"/>
        <c:varyColors val="0"/>
        <c:ser>
          <c:idx val="1"/>
          <c:order val="0"/>
          <c:tx>
            <c:strRef>
              <c:f>List1!$D$1</c:f>
              <c:strCache>
                <c:ptCount val="1"/>
                <c:pt idx="0">
                  <c:v>Určitě ano</c:v>
                </c:pt>
              </c:strCache>
            </c:strRef>
          </c:tx>
          <c:spPr>
            <a:solidFill>
              <a:srgbClr val="CD7471"/>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bg1"/>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List1!$D$2:$D$13</c:f>
              <c:numCache>
                <c:formatCode>General</c:formatCode>
                <c:ptCount val="12"/>
                <c:pt idx="0">
                  <c:v>17.7</c:v>
                </c:pt>
                <c:pt idx="2">
                  <c:v>13</c:v>
                </c:pt>
                <c:pt idx="3">
                  <c:v>22.5</c:v>
                </c:pt>
                <c:pt idx="5">
                  <c:v>17.399999999999999</c:v>
                </c:pt>
                <c:pt idx="6">
                  <c:v>18.5</c:v>
                </c:pt>
                <c:pt idx="7">
                  <c:v>16.7</c:v>
                </c:pt>
                <c:pt idx="9">
                  <c:v>18.3</c:v>
                </c:pt>
                <c:pt idx="10">
                  <c:v>17.7</c:v>
                </c:pt>
                <c:pt idx="11">
                  <c:v>15.9</c:v>
                </c:pt>
              </c:numCache>
            </c:numRef>
          </c:val>
        </c:ser>
        <c:ser>
          <c:idx val="0"/>
          <c:order val="1"/>
          <c:tx>
            <c:strRef>
              <c:f>List1!$E$1</c:f>
              <c:strCache>
                <c:ptCount val="1"/>
                <c:pt idx="0">
                  <c:v>Spíše ano</c:v>
                </c:pt>
              </c:strCache>
            </c:strRef>
          </c:tx>
          <c:spPr>
            <a:solidFill>
              <a:srgbClr val="CD7471">
                <a:lumMod val="60000"/>
                <a:lumOff val="4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List1!$E$2:$E$13</c:f>
              <c:numCache>
                <c:formatCode>General</c:formatCode>
                <c:ptCount val="12"/>
                <c:pt idx="0">
                  <c:v>56.8</c:v>
                </c:pt>
                <c:pt idx="2">
                  <c:v>53.3</c:v>
                </c:pt>
                <c:pt idx="3">
                  <c:v>60.5</c:v>
                </c:pt>
                <c:pt idx="5">
                  <c:v>58.2</c:v>
                </c:pt>
                <c:pt idx="6">
                  <c:v>54.5</c:v>
                </c:pt>
                <c:pt idx="7">
                  <c:v>58.4</c:v>
                </c:pt>
                <c:pt idx="9">
                  <c:v>56.8</c:v>
                </c:pt>
                <c:pt idx="10">
                  <c:v>55.4</c:v>
                </c:pt>
                <c:pt idx="11">
                  <c:v>60.6</c:v>
                </c:pt>
              </c:numCache>
            </c:numRef>
          </c:val>
        </c:ser>
        <c:ser>
          <c:idx val="2"/>
          <c:order val="2"/>
          <c:tx>
            <c:strRef>
              <c:f>List1!$F$1</c:f>
              <c:strCache>
                <c:ptCount val="1"/>
                <c:pt idx="0">
                  <c:v>Spíše ne</c:v>
                </c:pt>
              </c:strCache>
            </c:strRef>
          </c:tx>
          <c:spPr>
            <a:solidFill>
              <a:srgbClr val="DBE5F1">
                <a:lumMod val="9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List1!$F$2:$F$13</c:f>
              <c:numCache>
                <c:formatCode>General</c:formatCode>
                <c:ptCount val="12"/>
                <c:pt idx="0">
                  <c:v>18.899999999999999</c:v>
                </c:pt>
                <c:pt idx="2">
                  <c:v>24.1</c:v>
                </c:pt>
                <c:pt idx="3">
                  <c:v>13.4</c:v>
                </c:pt>
                <c:pt idx="5">
                  <c:v>19.100000000000001</c:v>
                </c:pt>
                <c:pt idx="6">
                  <c:v>17.899999999999999</c:v>
                </c:pt>
                <c:pt idx="7">
                  <c:v>20.100000000000001</c:v>
                </c:pt>
                <c:pt idx="9">
                  <c:v>18.600000000000001</c:v>
                </c:pt>
                <c:pt idx="10">
                  <c:v>20.8</c:v>
                </c:pt>
                <c:pt idx="11">
                  <c:v>14.4</c:v>
                </c:pt>
              </c:numCache>
            </c:numRef>
          </c:val>
        </c:ser>
        <c:ser>
          <c:idx val="3"/>
          <c:order val="3"/>
          <c:tx>
            <c:strRef>
              <c:f>List1!$G$1</c:f>
              <c:strCache>
                <c:ptCount val="1"/>
                <c:pt idx="0">
                  <c:v>Určitě ne</c:v>
                </c:pt>
              </c:strCache>
            </c:strRef>
          </c:tx>
          <c:spPr>
            <a:ln>
              <a:solidFill>
                <a:sysClr val="window" lastClr="FFFFFF"/>
              </a:solidFill>
            </a:ln>
          </c:spPr>
          <c:invertIfNegative val="0"/>
          <c:dLbls>
            <c:numFmt formatCode="#,##0" sourceLinked="0"/>
            <c:txPr>
              <a:bodyPr/>
              <a:lstStyle/>
              <a:p>
                <a:pPr>
                  <a:defRPr sz="1200"/>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List1!$G$2:$G$13</c:f>
              <c:numCache>
                <c:formatCode>General</c:formatCode>
                <c:ptCount val="12"/>
                <c:pt idx="0">
                  <c:v>6.7</c:v>
                </c:pt>
                <c:pt idx="2">
                  <c:v>9.6</c:v>
                </c:pt>
                <c:pt idx="3">
                  <c:v>3.5</c:v>
                </c:pt>
                <c:pt idx="5">
                  <c:v>5.3</c:v>
                </c:pt>
                <c:pt idx="6">
                  <c:v>9.1</c:v>
                </c:pt>
                <c:pt idx="7">
                  <c:v>4.8</c:v>
                </c:pt>
                <c:pt idx="9">
                  <c:v>6.3</c:v>
                </c:pt>
                <c:pt idx="10">
                  <c:v>6.1</c:v>
                </c:pt>
                <c:pt idx="11">
                  <c:v>9.1</c:v>
                </c:pt>
              </c:numCache>
            </c:numRef>
          </c:val>
        </c:ser>
        <c:dLbls>
          <c:showLegendKey val="0"/>
          <c:showVal val="1"/>
          <c:showCatName val="0"/>
          <c:showSerName val="0"/>
          <c:showPercent val="0"/>
          <c:showBubbleSize val="0"/>
        </c:dLbls>
        <c:gapWidth val="30"/>
        <c:overlap val="100"/>
        <c:axId val="129457152"/>
        <c:axId val="129479424"/>
      </c:barChart>
      <c:catAx>
        <c:axId val="129457152"/>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29479424"/>
        <c:crosses val="autoZero"/>
        <c:auto val="1"/>
        <c:lblAlgn val="ctr"/>
        <c:lblOffset val="100"/>
        <c:noMultiLvlLbl val="0"/>
      </c:catAx>
      <c:valAx>
        <c:axId val="129479424"/>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29457152"/>
        <c:crosses val="max"/>
        <c:crossBetween val="between"/>
        <c:majorUnit val="1"/>
      </c:valAx>
      <c:spPr>
        <a:noFill/>
        <a:ln w="25400">
          <a:noFill/>
        </a:ln>
      </c:spPr>
    </c:plotArea>
    <c:legend>
      <c:legendPos val="r"/>
      <c:layout>
        <c:manualLayout>
          <c:xMode val="edge"/>
          <c:yMode val="edge"/>
          <c:x val="7.9963120417175876E-2"/>
          <c:y val="4.7673634408239261E-2"/>
          <c:w val="0.91425909273969563"/>
          <c:h val="0.17962019483648603"/>
        </c:manualLayout>
      </c:layout>
      <c:overlay val="1"/>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69581958530942"/>
          <c:y val="0.26298342626190885"/>
          <c:w val="0.65552964307504313"/>
          <c:h val="0.57770419853585964"/>
        </c:manualLayout>
      </c:layout>
      <c:doughnutChart>
        <c:varyColors val="1"/>
        <c:ser>
          <c:idx val="1"/>
          <c:order val="0"/>
          <c:tx>
            <c:strRef>
              <c:f>List1!$B$1</c:f>
              <c:strCache>
                <c:ptCount val="1"/>
                <c:pt idx="0">
                  <c:v>Sloupec2</c:v>
                </c:pt>
              </c:strCache>
            </c:strRef>
          </c:tx>
          <c:spPr>
            <a:solidFill>
              <a:srgbClr val="CD7471"/>
            </a:solidFill>
            <a:ln w="76200">
              <a:solidFill>
                <a:sysClr val="window" lastClr="FFFFFF"/>
              </a:solidFill>
              <a:prstDash val="solid"/>
            </a:ln>
            <a:effectLst/>
          </c:spPr>
          <c:dPt>
            <c:idx val="0"/>
            <c:bubble3D val="0"/>
          </c:dPt>
          <c:dPt>
            <c:idx val="1"/>
            <c:bubble3D val="0"/>
            <c:spPr>
              <a:solidFill>
                <a:srgbClr val="CD7471">
                  <a:lumMod val="60000"/>
                  <a:lumOff val="40000"/>
                </a:srgbClr>
              </a:solidFill>
              <a:ln w="76200">
                <a:solidFill>
                  <a:sysClr val="window" lastClr="FFFFFF"/>
                </a:solidFill>
                <a:prstDash val="solid"/>
              </a:ln>
              <a:effectLst/>
            </c:spPr>
          </c:dPt>
          <c:dPt>
            <c:idx val="2"/>
            <c:bubble3D val="0"/>
            <c:spPr>
              <a:solidFill>
                <a:srgbClr val="699FAC">
                  <a:lumMod val="60000"/>
                  <a:lumOff val="40000"/>
                </a:srgbClr>
              </a:solidFill>
              <a:ln w="76200">
                <a:solidFill>
                  <a:sysClr val="window" lastClr="FFFFFF"/>
                </a:solidFill>
                <a:prstDash val="solid"/>
              </a:ln>
              <a:effectLst/>
            </c:spPr>
          </c:dPt>
          <c:dPt>
            <c:idx val="3"/>
            <c:bubble3D val="0"/>
            <c:spPr>
              <a:solidFill>
                <a:srgbClr val="699FAC"/>
              </a:solidFill>
              <a:ln w="76200">
                <a:solidFill>
                  <a:sysClr val="window" lastClr="FFFFFF"/>
                </a:solidFill>
                <a:prstDash val="solid"/>
              </a:ln>
              <a:effectLst/>
            </c:spPr>
          </c:dPt>
          <c:dPt>
            <c:idx val="4"/>
            <c:bubble3D val="0"/>
            <c:spPr>
              <a:solidFill>
                <a:sysClr val="window" lastClr="FFFFFF">
                  <a:lumMod val="65000"/>
                </a:sysClr>
              </a:solidFill>
              <a:ln w="76200">
                <a:solidFill>
                  <a:sysClr val="window" lastClr="FFFFFF"/>
                </a:solidFill>
                <a:prstDash val="solid"/>
              </a:ln>
              <a:effectLst/>
            </c:spPr>
          </c:dPt>
          <c:dPt>
            <c:idx val="5"/>
            <c:bubble3D val="0"/>
            <c:spPr>
              <a:solidFill>
                <a:srgbClr val="B8CCE4"/>
              </a:solidFill>
              <a:ln w="76200">
                <a:solidFill>
                  <a:sysClr val="window" lastClr="FFFFFF"/>
                </a:solidFill>
                <a:prstDash val="solid"/>
              </a:ln>
              <a:effectLst/>
            </c:spPr>
          </c:dPt>
          <c:dPt>
            <c:idx val="6"/>
            <c:bubble3D val="0"/>
            <c:spPr>
              <a:solidFill>
                <a:srgbClr val="D98F48"/>
              </a:solidFill>
              <a:ln w="76200">
                <a:solidFill>
                  <a:sysClr val="window" lastClr="FFFFFF"/>
                </a:solidFill>
                <a:prstDash val="solid"/>
              </a:ln>
              <a:effectLst/>
            </c:spPr>
          </c:dPt>
          <c:dPt>
            <c:idx val="7"/>
            <c:bubble3D val="0"/>
          </c:dPt>
          <c:dPt>
            <c:idx val="8"/>
            <c:bubble3D val="0"/>
            <c:spPr>
              <a:solidFill>
                <a:sysClr val="windowText" lastClr="000000">
                  <a:lumMod val="65000"/>
                  <a:lumOff val="35000"/>
                </a:sysClr>
              </a:solidFill>
              <a:ln w="76200">
                <a:solidFill>
                  <a:sysClr val="window" lastClr="FFFFFF"/>
                </a:solidFill>
                <a:prstDash val="solid"/>
              </a:ln>
              <a:effectLst/>
            </c:spPr>
          </c:dPt>
          <c:dPt>
            <c:idx val="9"/>
            <c:bubble3D val="0"/>
            <c:spPr>
              <a:solidFill>
                <a:sysClr val="windowText" lastClr="000000"/>
              </a:solidFill>
              <a:ln w="76200">
                <a:solidFill>
                  <a:sysClr val="window" lastClr="FFFFFF"/>
                </a:solidFill>
                <a:prstDash val="solid"/>
              </a:ln>
              <a:effectLst/>
            </c:spPr>
          </c:dPt>
          <c:dPt>
            <c:idx val="10"/>
            <c:bubble3D val="0"/>
            <c:spPr>
              <a:solidFill>
                <a:sysClr val="window" lastClr="FFFFFF">
                  <a:lumMod val="65000"/>
                </a:sysClr>
              </a:solidFill>
              <a:ln w="76200">
                <a:solidFill>
                  <a:sysClr val="window" lastClr="FFFFFF"/>
                </a:solidFill>
                <a:prstDash val="solid"/>
              </a:ln>
              <a:effectLst/>
            </c:spPr>
          </c:dPt>
          <c:dLbls>
            <c:dLbl>
              <c:idx val="0"/>
              <c:layout>
                <c:manualLayout>
                  <c:x val="-0.14495719146039918"/>
                  <c:y val="3.9693672234199568E-5"/>
                </c:manualLayout>
              </c:layout>
              <c:showLegendKey val="0"/>
              <c:showVal val="1"/>
              <c:showCatName val="1"/>
              <c:showSerName val="0"/>
              <c:showPercent val="0"/>
              <c:showBubbleSize val="0"/>
              <c:separator>
</c:separator>
            </c:dLbl>
            <c:dLbl>
              <c:idx val="1"/>
              <c:layout>
                <c:manualLayout>
                  <c:x val="6.0890654360970478E-2"/>
                  <c:y val="-0.27030221074578653"/>
                </c:manualLayout>
              </c:layout>
              <c:showLegendKey val="0"/>
              <c:showVal val="1"/>
              <c:showCatName val="1"/>
              <c:showSerName val="0"/>
              <c:showPercent val="0"/>
              <c:showBubbleSize val="0"/>
              <c:separator>
</c:separator>
            </c:dLbl>
            <c:dLbl>
              <c:idx val="2"/>
              <c:layout>
                <c:manualLayout>
                  <c:x val="-3.5924010816804519E-2"/>
                  <c:y val="0.10230938552086057"/>
                </c:manualLayout>
              </c:layout>
              <c:showLegendKey val="0"/>
              <c:showVal val="1"/>
              <c:showCatName val="1"/>
              <c:showSerName val="0"/>
              <c:showPercent val="0"/>
              <c:showBubbleSize val="0"/>
              <c:separator>
</c:separator>
            </c:dLbl>
            <c:dLbl>
              <c:idx val="3"/>
              <c:layout>
                <c:manualLayout>
                  <c:x val="-0.14580927157159607"/>
                  <c:y val="5.6033850456870329E-2"/>
                </c:manualLayout>
              </c:layout>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2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List1!$A$2:$A$5</c:f>
              <c:strCache>
                <c:ptCount val="4"/>
                <c:pt idx="0">
                  <c:v>Určitě ano</c:v>
                </c:pt>
                <c:pt idx="1">
                  <c:v>Spíše ano</c:v>
                </c:pt>
                <c:pt idx="2">
                  <c:v>Spíše ne</c:v>
                </c:pt>
                <c:pt idx="3">
                  <c:v>Určitě ne</c:v>
                </c:pt>
              </c:strCache>
            </c:strRef>
          </c:cat>
          <c:val>
            <c:numRef>
              <c:f>List1!$B$2:$B$5</c:f>
              <c:numCache>
                <c:formatCode>General</c:formatCode>
                <c:ptCount val="4"/>
                <c:pt idx="0">
                  <c:v>30.123456790123459</c:v>
                </c:pt>
                <c:pt idx="1">
                  <c:v>52.345679012345684</c:v>
                </c:pt>
                <c:pt idx="2">
                  <c:v>13.703703703703704</c:v>
                </c:pt>
                <c:pt idx="3">
                  <c:v>3.8271604938271606</c:v>
                </c:pt>
              </c:numCache>
            </c:numRef>
          </c:val>
        </c:ser>
        <c:dLbls>
          <c:showLegendKey val="0"/>
          <c:showVal val="0"/>
          <c:showCatName val="0"/>
          <c:showSerName val="0"/>
          <c:showPercent val="0"/>
          <c:showBubbleSize val="0"/>
          <c:showLeaderLines val="1"/>
        </c:dLbls>
        <c:firstSliceAng val="254"/>
        <c:holeSize val="63"/>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3122673869572"/>
          <c:y val="0.25907177785656854"/>
          <c:w val="0.56397949309258"/>
          <c:h val="0.64911292312831403"/>
        </c:manualLayout>
      </c:layout>
      <c:barChart>
        <c:barDir val="bar"/>
        <c:grouping val="stacked"/>
        <c:varyColors val="0"/>
        <c:ser>
          <c:idx val="1"/>
          <c:order val="0"/>
          <c:tx>
            <c:strRef>
              <c:f>List1!$D$1</c:f>
              <c:strCache>
                <c:ptCount val="1"/>
                <c:pt idx="0">
                  <c:v>Určitě ano</c:v>
                </c:pt>
              </c:strCache>
            </c:strRef>
          </c:tx>
          <c:spPr>
            <a:solidFill>
              <a:srgbClr val="CD7471"/>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bg1"/>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List1!$D$2:$D$13</c:f>
              <c:numCache>
                <c:formatCode>General</c:formatCode>
                <c:ptCount val="12"/>
                <c:pt idx="0">
                  <c:v>30.1</c:v>
                </c:pt>
                <c:pt idx="2">
                  <c:v>31.8</c:v>
                </c:pt>
                <c:pt idx="3">
                  <c:v>28.4</c:v>
                </c:pt>
                <c:pt idx="5">
                  <c:v>25.9</c:v>
                </c:pt>
                <c:pt idx="6">
                  <c:v>31</c:v>
                </c:pt>
                <c:pt idx="7">
                  <c:v>34.4</c:v>
                </c:pt>
                <c:pt idx="9">
                  <c:v>31.2</c:v>
                </c:pt>
                <c:pt idx="10">
                  <c:v>28.8</c:v>
                </c:pt>
                <c:pt idx="11">
                  <c:v>31.1</c:v>
                </c:pt>
              </c:numCache>
            </c:numRef>
          </c:val>
        </c:ser>
        <c:ser>
          <c:idx val="0"/>
          <c:order val="1"/>
          <c:tx>
            <c:strRef>
              <c:f>List1!$E$1</c:f>
              <c:strCache>
                <c:ptCount val="1"/>
                <c:pt idx="0">
                  <c:v>Spíše ano</c:v>
                </c:pt>
              </c:strCache>
            </c:strRef>
          </c:tx>
          <c:spPr>
            <a:solidFill>
              <a:srgbClr val="CD7471">
                <a:lumMod val="60000"/>
                <a:lumOff val="4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List1!$E$2:$E$13</c:f>
              <c:numCache>
                <c:formatCode>General</c:formatCode>
                <c:ptCount val="12"/>
                <c:pt idx="0">
                  <c:v>52.3</c:v>
                </c:pt>
                <c:pt idx="2">
                  <c:v>48.9</c:v>
                </c:pt>
                <c:pt idx="3">
                  <c:v>55.9</c:v>
                </c:pt>
                <c:pt idx="5">
                  <c:v>54.6</c:v>
                </c:pt>
                <c:pt idx="6">
                  <c:v>51.7</c:v>
                </c:pt>
                <c:pt idx="7">
                  <c:v>50.2</c:v>
                </c:pt>
                <c:pt idx="9">
                  <c:v>48.3</c:v>
                </c:pt>
                <c:pt idx="10">
                  <c:v>54.6</c:v>
                </c:pt>
                <c:pt idx="11">
                  <c:v>56.1</c:v>
                </c:pt>
              </c:numCache>
            </c:numRef>
          </c:val>
        </c:ser>
        <c:ser>
          <c:idx val="2"/>
          <c:order val="2"/>
          <c:tx>
            <c:strRef>
              <c:f>List1!$F$1</c:f>
              <c:strCache>
                <c:ptCount val="1"/>
                <c:pt idx="0">
                  <c:v>Spíše ne</c:v>
                </c:pt>
              </c:strCache>
            </c:strRef>
          </c:tx>
          <c:spPr>
            <a:solidFill>
              <a:srgbClr val="699FAC">
                <a:lumMod val="40000"/>
                <a:lumOff val="6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List1!$F$2:$F$13</c:f>
              <c:numCache>
                <c:formatCode>General</c:formatCode>
                <c:ptCount val="12"/>
                <c:pt idx="0">
                  <c:v>13.7</c:v>
                </c:pt>
                <c:pt idx="2">
                  <c:v>14.5</c:v>
                </c:pt>
                <c:pt idx="3">
                  <c:v>12.9</c:v>
                </c:pt>
                <c:pt idx="5">
                  <c:v>14.9</c:v>
                </c:pt>
                <c:pt idx="6">
                  <c:v>12.5</c:v>
                </c:pt>
                <c:pt idx="7">
                  <c:v>13.9</c:v>
                </c:pt>
                <c:pt idx="9">
                  <c:v>15.8</c:v>
                </c:pt>
                <c:pt idx="10">
                  <c:v>13.3</c:v>
                </c:pt>
                <c:pt idx="11">
                  <c:v>9.8000000000000007</c:v>
                </c:pt>
              </c:numCache>
            </c:numRef>
          </c:val>
        </c:ser>
        <c:ser>
          <c:idx val="3"/>
          <c:order val="3"/>
          <c:tx>
            <c:strRef>
              <c:f>List1!$G$1</c:f>
              <c:strCache>
                <c:ptCount val="1"/>
                <c:pt idx="0">
                  <c:v>Určitě ne</c:v>
                </c:pt>
              </c:strCache>
            </c:strRef>
          </c:tx>
          <c:spPr>
            <a:ln>
              <a:solidFill>
                <a:sysClr val="window" lastClr="FFFFFF"/>
              </a:solidFill>
            </a:ln>
          </c:spPr>
          <c:invertIfNegative val="0"/>
          <c:dLbls>
            <c:numFmt formatCode="#,##0" sourceLinked="0"/>
            <c:txPr>
              <a:bodyPr/>
              <a:lstStyle/>
              <a:p>
                <a:pPr>
                  <a:defRPr sz="1200"/>
                </a:pPr>
                <a:endParaRPr lang="cs-CZ"/>
              </a:p>
            </c:txPr>
            <c:showLegendKey val="0"/>
            <c:showVal val="1"/>
            <c:showCatName val="0"/>
            <c:showSerName val="0"/>
            <c:showPercent val="0"/>
            <c:showBubbleSize val="0"/>
            <c:showLeaderLines val="0"/>
          </c:dLbls>
          <c:cat>
            <c:multiLvlStrRef>
              <c:f>List1!$B$2:$C$13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2">
                    <c:v>Pohlaví</c:v>
                  </c:pt>
                  <c:pt idx="5">
                    <c:v>Věk</c:v>
                  </c:pt>
                  <c:pt idx="9">
                    <c:v>Vzdělání</c:v>
                  </c:pt>
                </c:lvl>
              </c:multiLvlStrCache>
            </c:multiLvlStrRef>
          </c:cat>
          <c:val>
            <c:numRef>
              <c:f>List1!$G$2:$G$13</c:f>
              <c:numCache>
                <c:formatCode>General</c:formatCode>
                <c:ptCount val="12"/>
                <c:pt idx="0">
                  <c:v>3.8</c:v>
                </c:pt>
                <c:pt idx="2">
                  <c:v>4.8</c:v>
                </c:pt>
                <c:pt idx="3">
                  <c:v>2.8</c:v>
                </c:pt>
                <c:pt idx="5">
                  <c:v>4.5999999999999996</c:v>
                </c:pt>
                <c:pt idx="6">
                  <c:v>4.7</c:v>
                </c:pt>
                <c:pt idx="7">
                  <c:v>1.4</c:v>
                </c:pt>
                <c:pt idx="9">
                  <c:v>4.7</c:v>
                </c:pt>
                <c:pt idx="10">
                  <c:v>3.3</c:v>
                </c:pt>
                <c:pt idx="11">
                  <c:v>3</c:v>
                </c:pt>
              </c:numCache>
            </c:numRef>
          </c:val>
        </c:ser>
        <c:dLbls>
          <c:showLegendKey val="0"/>
          <c:showVal val="1"/>
          <c:showCatName val="0"/>
          <c:showSerName val="0"/>
          <c:showPercent val="0"/>
          <c:showBubbleSize val="0"/>
        </c:dLbls>
        <c:gapWidth val="30"/>
        <c:overlap val="100"/>
        <c:axId val="130098688"/>
        <c:axId val="130100224"/>
      </c:barChart>
      <c:catAx>
        <c:axId val="130098688"/>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30100224"/>
        <c:crosses val="autoZero"/>
        <c:auto val="1"/>
        <c:lblAlgn val="ctr"/>
        <c:lblOffset val="100"/>
        <c:noMultiLvlLbl val="0"/>
      </c:catAx>
      <c:valAx>
        <c:axId val="130100224"/>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0098688"/>
        <c:crosses val="max"/>
        <c:crossBetween val="between"/>
        <c:majorUnit val="1"/>
      </c:valAx>
      <c:spPr>
        <a:noFill/>
        <a:ln w="25400">
          <a:noFill/>
        </a:ln>
      </c:spPr>
    </c:plotArea>
    <c:legend>
      <c:legendPos val="r"/>
      <c:layout>
        <c:manualLayout>
          <c:xMode val="edge"/>
          <c:yMode val="edge"/>
          <c:x val="7.9963120417175876E-2"/>
          <c:y val="4.7673634408239261E-2"/>
          <c:w val="0.91425909273969563"/>
          <c:h val="0.17962019483648603"/>
        </c:manualLayout>
      </c:layout>
      <c:overlay val="1"/>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69581958530942"/>
          <c:y val="0.26298342626190885"/>
          <c:w val="0.65552964307504313"/>
          <c:h val="0.57770419853585964"/>
        </c:manualLayout>
      </c:layout>
      <c:doughnutChart>
        <c:varyColors val="1"/>
        <c:ser>
          <c:idx val="1"/>
          <c:order val="0"/>
          <c:tx>
            <c:strRef>
              <c:f>List1!$B$1</c:f>
              <c:strCache>
                <c:ptCount val="1"/>
                <c:pt idx="0">
                  <c:v>Sloupec2</c:v>
                </c:pt>
              </c:strCache>
            </c:strRef>
          </c:tx>
          <c:spPr>
            <a:solidFill>
              <a:srgbClr val="CD7471"/>
            </a:solidFill>
            <a:ln w="76200">
              <a:solidFill>
                <a:sysClr val="window" lastClr="FFFFFF"/>
              </a:solidFill>
              <a:prstDash val="solid"/>
            </a:ln>
            <a:effectLst/>
          </c:spPr>
          <c:dPt>
            <c:idx val="0"/>
            <c:bubble3D val="0"/>
            <c:spPr>
              <a:solidFill>
                <a:srgbClr val="CD7471">
                  <a:lumMod val="75000"/>
                </a:srgbClr>
              </a:solidFill>
              <a:ln w="76200">
                <a:solidFill>
                  <a:sysClr val="window" lastClr="FFFFFF"/>
                </a:solidFill>
                <a:prstDash val="solid"/>
              </a:ln>
              <a:effectLst/>
            </c:spPr>
          </c:dPt>
          <c:dPt>
            <c:idx val="1"/>
            <c:bubble3D val="0"/>
          </c:dPt>
          <c:dPt>
            <c:idx val="2"/>
            <c:bubble3D val="0"/>
            <c:spPr>
              <a:solidFill>
                <a:srgbClr val="CD7471">
                  <a:lumMod val="60000"/>
                  <a:lumOff val="40000"/>
                </a:srgbClr>
              </a:solidFill>
              <a:ln w="76200">
                <a:solidFill>
                  <a:sysClr val="window" lastClr="FFFFFF"/>
                </a:solidFill>
                <a:prstDash val="solid"/>
              </a:ln>
              <a:effectLst/>
            </c:spPr>
          </c:dPt>
          <c:dPt>
            <c:idx val="3"/>
            <c:bubble3D val="0"/>
            <c:spPr>
              <a:solidFill>
                <a:srgbClr val="699FAC"/>
              </a:solidFill>
              <a:ln w="76200">
                <a:solidFill>
                  <a:sysClr val="window" lastClr="FFFFFF"/>
                </a:solidFill>
                <a:prstDash val="solid"/>
              </a:ln>
              <a:effectLst/>
            </c:spPr>
          </c:dPt>
          <c:dPt>
            <c:idx val="4"/>
            <c:bubble3D val="0"/>
            <c:spPr>
              <a:solidFill>
                <a:sysClr val="window" lastClr="FFFFFF">
                  <a:lumMod val="85000"/>
                </a:sysClr>
              </a:solidFill>
              <a:ln w="76200">
                <a:solidFill>
                  <a:sysClr val="window" lastClr="FFFFFF"/>
                </a:solidFill>
                <a:prstDash val="solid"/>
              </a:ln>
              <a:effectLst/>
            </c:spPr>
          </c:dPt>
          <c:dPt>
            <c:idx val="5"/>
            <c:bubble3D val="0"/>
            <c:spPr>
              <a:solidFill>
                <a:srgbClr val="B8CCE4"/>
              </a:solidFill>
              <a:ln w="76200">
                <a:solidFill>
                  <a:sysClr val="window" lastClr="FFFFFF"/>
                </a:solidFill>
                <a:prstDash val="solid"/>
              </a:ln>
              <a:effectLst/>
            </c:spPr>
          </c:dPt>
          <c:dPt>
            <c:idx val="6"/>
            <c:bubble3D val="0"/>
            <c:spPr>
              <a:solidFill>
                <a:srgbClr val="D98F48"/>
              </a:solidFill>
              <a:ln w="76200">
                <a:solidFill>
                  <a:sysClr val="window" lastClr="FFFFFF"/>
                </a:solidFill>
                <a:prstDash val="solid"/>
              </a:ln>
              <a:effectLst/>
            </c:spPr>
          </c:dPt>
          <c:dPt>
            <c:idx val="7"/>
            <c:bubble3D val="0"/>
          </c:dPt>
          <c:dPt>
            <c:idx val="8"/>
            <c:bubble3D val="0"/>
            <c:spPr>
              <a:solidFill>
                <a:sysClr val="windowText" lastClr="000000">
                  <a:lumMod val="65000"/>
                  <a:lumOff val="35000"/>
                </a:sysClr>
              </a:solidFill>
              <a:ln w="76200">
                <a:solidFill>
                  <a:sysClr val="window" lastClr="FFFFFF"/>
                </a:solidFill>
                <a:prstDash val="solid"/>
              </a:ln>
              <a:effectLst/>
            </c:spPr>
          </c:dPt>
          <c:dPt>
            <c:idx val="9"/>
            <c:bubble3D val="0"/>
            <c:spPr>
              <a:solidFill>
                <a:sysClr val="windowText" lastClr="000000"/>
              </a:solidFill>
              <a:ln w="76200">
                <a:solidFill>
                  <a:sysClr val="window" lastClr="FFFFFF"/>
                </a:solidFill>
                <a:prstDash val="solid"/>
              </a:ln>
              <a:effectLst/>
            </c:spPr>
          </c:dPt>
          <c:dPt>
            <c:idx val="10"/>
            <c:bubble3D val="0"/>
            <c:spPr>
              <a:solidFill>
                <a:sysClr val="window" lastClr="FFFFFF">
                  <a:lumMod val="65000"/>
                </a:sysClr>
              </a:solidFill>
              <a:ln w="76200">
                <a:solidFill>
                  <a:sysClr val="window" lastClr="FFFFFF"/>
                </a:solidFill>
                <a:prstDash val="solid"/>
              </a:ln>
              <a:effectLst/>
            </c:spPr>
          </c:dPt>
          <c:dLbls>
            <c:dLbl>
              <c:idx val="0"/>
              <c:layout>
                <c:manualLayout>
                  <c:x val="-0.10903318064359464"/>
                  <c:y val="1.7086879477163388E-2"/>
                </c:manualLayout>
              </c:layout>
              <c:showLegendKey val="0"/>
              <c:showVal val="1"/>
              <c:showCatName val="0"/>
              <c:showSerName val="0"/>
              <c:showPercent val="0"/>
              <c:showBubbleSize val="0"/>
              <c:separator>
</c:separator>
            </c:dLbl>
            <c:dLbl>
              <c:idx val="1"/>
              <c:layout>
                <c:manualLayout>
                  <c:x val="-8.8332377390545974E-2"/>
                  <c:y val="-7.3041917860177413E-2"/>
                </c:manualLayout>
              </c:layout>
              <c:showLegendKey val="0"/>
              <c:showVal val="1"/>
              <c:showCatName val="0"/>
              <c:showSerName val="0"/>
              <c:showPercent val="0"/>
              <c:showBubbleSize val="0"/>
              <c:separator>
</c:separator>
            </c:dLbl>
            <c:dLbl>
              <c:idx val="2"/>
              <c:layout>
                <c:manualLayout>
                  <c:x val="0.19343698132125509"/>
                  <c:y val="-6.6018055443430607E-3"/>
                </c:manualLayout>
              </c:layout>
              <c:showLegendKey val="0"/>
              <c:showVal val="1"/>
              <c:showCatName val="0"/>
              <c:showSerName val="0"/>
              <c:showPercent val="0"/>
              <c:showBubbleSize val="0"/>
              <c:separator>
</c:separator>
            </c:dLbl>
            <c:dLbl>
              <c:idx val="3"/>
              <c:layout>
                <c:manualLayout>
                  <c:x val="5.3154480644552041E-2"/>
                  <c:y val="7.3081036261799515E-2"/>
                </c:manualLayout>
              </c:layout>
              <c:showLegendKey val="0"/>
              <c:showVal val="1"/>
              <c:showCatName val="0"/>
              <c:showSerName val="0"/>
              <c:showPercent val="0"/>
              <c:showBubbleSize val="0"/>
              <c:separator>
</c:separator>
            </c:dLbl>
            <c:dLbl>
              <c:idx val="4"/>
              <c:layout>
                <c:manualLayout>
                  <c:x val="-8.2901781012800352E-2"/>
                  <c:y val="8.523592902464594E-2"/>
                </c:manualLayout>
              </c:layout>
              <c:showLegendKey val="0"/>
              <c:showVal val="1"/>
              <c:showCatName val="0"/>
              <c:showSerName val="0"/>
              <c:showPercent val="0"/>
              <c:showBubbleSize val="0"/>
              <c:separator>
</c:separator>
            </c:dLbl>
            <c:dLbl>
              <c:idx val="6"/>
              <c:layout>
                <c:manualLayout>
                  <c:x val="-2.3066485753052916E-2"/>
                  <c:y val="-1.1025358324145534E-2"/>
                </c:manualLayout>
              </c:layout>
              <c:showLegendKey val="0"/>
              <c:showVal val="1"/>
              <c:showCatName val="0"/>
              <c:showSerName val="0"/>
              <c:showPercent val="0"/>
              <c:showBubbleSize val="0"/>
              <c:separator>
</c:separator>
            </c:dLbl>
            <c:dLbl>
              <c:idx val="7"/>
              <c:layout>
                <c:manualLayout>
                  <c:x val="-1.3568521031207101E-3"/>
                  <c:y val="-3.5281146637265712E-2"/>
                </c:manualLayout>
              </c:layout>
              <c:showLegendKey val="0"/>
              <c:showVal val="1"/>
              <c:showCatName val="0"/>
              <c:showSerName val="0"/>
              <c:showPercent val="0"/>
              <c:showBubbleSize val="0"/>
              <c:separator>
</c:separator>
            </c:dLbl>
            <c:dLbl>
              <c:idx val="8"/>
              <c:layout>
                <c:manualLayout>
                  <c:x val="1.0854816824966078E-2"/>
                  <c:y val="-4.6306504961411248E-2"/>
                </c:manualLayout>
              </c:layout>
              <c:showLegendKey val="0"/>
              <c:showVal val="1"/>
              <c:showCatName val="0"/>
              <c:showSerName val="0"/>
              <c:showPercent val="0"/>
              <c:showBubbleSize val="0"/>
              <c:separator>
</c:separator>
            </c:dLbl>
            <c:dLbl>
              <c:idx val="9"/>
              <c:layout>
                <c:manualLayout>
                  <c:x val="-1.8995929443690638E-2"/>
                  <c:y val="-4.8511576626240352E-2"/>
                </c:manualLayout>
              </c:layout>
              <c:showLegendKey val="0"/>
              <c:showVal val="1"/>
              <c:showCatName val="0"/>
              <c:showSerName val="0"/>
              <c:showPercent val="0"/>
              <c:showBubbleSize val="0"/>
              <c:separator>
</c:separator>
            </c:dLbl>
            <c:dLbl>
              <c:idx val="10"/>
              <c:layout>
                <c:manualLayout>
                  <c:x val="1.3568521031207597E-3"/>
                  <c:y val="-4.4101433296582136E-2"/>
                </c:manualLayout>
              </c:layout>
              <c:showLegendKey val="0"/>
              <c:showVal val="1"/>
              <c:showCatName val="0"/>
              <c:showSerName val="0"/>
              <c:showPercent val="0"/>
              <c:showBubbleSize val="0"/>
              <c:separator>
</c:separator>
            </c:dLbl>
            <c:numFmt formatCode="0&quot;%&quot;" sourceLinked="0"/>
            <c:spPr>
              <a:ln w="12700"/>
            </c:spPr>
            <c:txPr>
              <a:bodyPr/>
              <a:lstStyle/>
              <a:p>
                <a:pPr>
                  <a:defRPr sz="1100" b="1">
                    <a:solidFill>
                      <a:schemeClr val="tx1">
                        <a:lumMod val="85000"/>
                        <a:lumOff val="15000"/>
                      </a:schemeClr>
                    </a:solidFill>
                  </a:defRPr>
                </a:pPr>
                <a:endParaRPr lang="cs-CZ"/>
              </a:p>
            </c:txPr>
            <c:showLegendKey val="0"/>
            <c:showVal val="1"/>
            <c:showCatName val="0"/>
            <c:showSerName val="0"/>
            <c:showPercent val="0"/>
            <c:showBubbleSize val="0"/>
            <c:separator>
</c:separator>
            <c:showLeaderLines val="1"/>
            <c:leaderLines>
              <c:spPr>
                <a:ln>
                  <a:noFill/>
                </a:ln>
              </c:spPr>
            </c:leaderLines>
          </c:dLbls>
          <c:cat>
            <c:strRef>
              <c:f>List1!$A$2:$A$6</c:f>
              <c:strCache>
                <c:ptCount val="5"/>
                <c:pt idx="0">
                  <c:v>Ano, většina lidí ví o hodně takových lidech ve svém okolí</c:v>
                </c:pt>
                <c:pt idx="1">
                  <c:v>Ano, většina lidí ví o několika takových lidech ve svém okolí</c:v>
                </c:pt>
                <c:pt idx="2">
                  <c:v>Ano, většina lidí ví o 1 nebo 2 takových lidech ve svém okolí</c:v>
                </c:pt>
                <c:pt idx="3">
                  <c:v>Ne, většina lidí o nikom takovém neví</c:v>
                </c:pt>
                <c:pt idx="4">
                  <c:v>Nevím, nechci odpovědět</c:v>
                </c:pt>
              </c:strCache>
            </c:strRef>
          </c:cat>
          <c:val>
            <c:numRef>
              <c:f>List1!$B$2:$B$6</c:f>
              <c:numCache>
                <c:formatCode>General</c:formatCode>
                <c:ptCount val="5"/>
                <c:pt idx="0">
                  <c:v>2.8395061728395063</c:v>
                </c:pt>
                <c:pt idx="1">
                  <c:v>12.592592592592592</c:v>
                </c:pt>
                <c:pt idx="2">
                  <c:v>39.25925925925926</c:v>
                </c:pt>
                <c:pt idx="3">
                  <c:v>29.259259259259256</c:v>
                </c:pt>
                <c:pt idx="4">
                  <c:v>16.049382716049383</c:v>
                </c:pt>
              </c:numCache>
            </c:numRef>
          </c:val>
        </c:ser>
        <c:dLbls>
          <c:showLegendKey val="0"/>
          <c:showVal val="0"/>
          <c:showCatName val="0"/>
          <c:showSerName val="0"/>
          <c:showPercent val="0"/>
          <c:showBubbleSize val="0"/>
          <c:showLeaderLines val="1"/>
        </c:dLbls>
        <c:firstSliceAng val="254"/>
        <c:holeSize val="63"/>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68623277969115"/>
          <c:y val="0.24449635682423279"/>
          <c:w val="0.56397949309258"/>
          <c:h val="0.69384400220353815"/>
        </c:manualLayout>
      </c:layout>
      <c:barChart>
        <c:barDir val="bar"/>
        <c:grouping val="stacked"/>
        <c:varyColors val="0"/>
        <c:ser>
          <c:idx val="1"/>
          <c:order val="0"/>
          <c:tx>
            <c:strRef>
              <c:f>List1!$D$1</c:f>
              <c:strCache>
                <c:ptCount val="1"/>
                <c:pt idx="0">
                  <c:v>Ano, většina lidí ví o hodně takových lidech ve svém okolí</c:v>
                </c:pt>
              </c:strCache>
            </c:strRef>
          </c:tx>
          <c:spPr>
            <a:solidFill>
              <a:srgbClr val="CD7471">
                <a:lumMod val="75000"/>
              </a:srgbClr>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dLbl>
              <c:idx val="9"/>
              <c:layout>
                <c:manualLayout>
                  <c:x val="-2.7557701922008666E-3"/>
                  <c:y val="3.6506596194333375E-7"/>
                </c:manualLayout>
              </c:layout>
              <c:showLegendKey val="0"/>
              <c:showVal val="1"/>
              <c:showCatName val="0"/>
              <c:showSerName val="0"/>
              <c:showPercent val="0"/>
              <c:showBubbleSize val="0"/>
            </c:dLbl>
            <c:numFmt formatCode="0;;;" sourceLinked="0"/>
            <c:spPr>
              <a:ln w="12700">
                <a:noFill/>
              </a:ln>
            </c:spPr>
            <c:txPr>
              <a:bodyPr/>
              <a:lstStyle/>
              <a:p>
                <a:pPr>
                  <a:defRPr sz="1200" b="0" i="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List1!$D$2:$D$18</c:f>
              <c:numCache>
                <c:formatCode>General</c:formatCode>
                <c:ptCount val="17"/>
                <c:pt idx="0">
                  <c:v>2.8</c:v>
                </c:pt>
                <c:pt idx="2">
                  <c:v>2.7</c:v>
                </c:pt>
                <c:pt idx="3">
                  <c:v>3</c:v>
                </c:pt>
                <c:pt idx="5">
                  <c:v>3.2</c:v>
                </c:pt>
                <c:pt idx="6">
                  <c:v>2.8</c:v>
                </c:pt>
                <c:pt idx="7">
                  <c:v>2.4</c:v>
                </c:pt>
                <c:pt idx="9">
                  <c:v>5</c:v>
                </c:pt>
                <c:pt idx="10">
                  <c:v>1.7</c:v>
                </c:pt>
                <c:pt idx="11">
                  <c:v>0.8</c:v>
                </c:pt>
                <c:pt idx="13">
                  <c:v>3.8</c:v>
                </c:pt>
                <c:pt idx="14">
                  <c:v>3.5</c:v>
                </c:pt>
                <c:pt idx="15">
                  <c:v>3.4</c:v>
                </c:pt>
                <c:pt idx="16">
                  <c:v>0.5</c:v>
                </c:pt>
              </c:numCache>
            </c:numRef>
          </c:val>
        </c:ser>
        <c:ser>
          <c:idx val="0"/>
          <c:order val="1"/>
          <c:tx>
            <c:strRef>
              <c:f>List1!$E$1</c:f>
              <c:strCache>
                <c:ptCount val="1"/>
                <c:pt idx="0">
                  <c:v>Ano, většina lidí ví o několika takových lidech ve svém okolí</c:v>
                </c:pt>
              </c:strCache>
            </c:strRef>
          </c:tx>
          <c:spPr>
            <a:solidFill>
              <a:srgbClr val="CD7471"/>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List1!$E$2:$E$18</c:f>
              <c:numCache>
                <c:formatCode>General</c:formatCode>
                <c:ptCount val="17"/>
                <c:pt idx="0">
                  <c:v>12.6</c:v>
                </c:pt>
                <c:pt idx="2">
                  <c:v>12.5</c:v>
                </c:pt>
                <c:pt idx="3">
                  <c:v>12.7</c:v>
                </c:pt>
                <c:pt idx="5">
                  <c:v>11.3</c:v>
                </c:pt>
                <c:pt idx="6">
                  <c:v>13.2</c:v>
                </c:pt>
                <c:pt idx="7">
                  <c:v>13.4</c:v>
                </c:pt>
                <c:pt idx="9">
                  <c:v>13.2</c:v>
                </c:pt>
                <c:pt idx="10">
                  <c:v>11.6</c:v>
                </c:pt>
                <c:pt idx="11">
                  <c:v>13.6</c:v>
                </c:pt>
                <c:pt idx="13">
                  <c:v>13.8</c:v>
                </c:pt>
                <c:pt idx="14">
                  <c:v>18.2</c:v>
                </c:pt>
                <c:pt idx="15">
                  <c:v>11.3</c:v>
                </c:pt>
                <c:pt idx="16">
                  <c:v>8</c:v>
                </c:pt>
              </c:numCache>
            </c:numRef>
          </c:val>
        </c:ser>
        <c:ser>
          <c:idx val="2"/>
          <c:order val="2"/>
          <c:tx>
            <c:strRef>
              <c:f>List1!$F$1</c:f>
              <c:strCache>
                <c:ptCount val="1"/>
                <c:pt idx="0">
                  <c:v>Ano, většina lidí ví o 1 nebo 2 takových lidech ve svém okolí</c:v>
                </c:pt>
              </c:strCache>
            </c:strRef>
          </c:tx>
          <c:spPr>
            <a:solidFill>
              <a:srgbClr val="CD7471">
                <a:lumMod val="60000"/>
                <a:lumOff val="4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List1!$F$2:$F$18</c:f>
              <c:numCache>
                <c:formatCode>General</c:formatCode>
                <c:ptCount val="17"/>
                <c:pt idx="0">
                  <c:v>39.299999999999997</c:v>
                </c:pt>
                <c:pt idx="2">
                  <c:v>39.299999999999997</c:v>
                </c:pt>
                <c:pt idx="3">
                  <c:v>39.200000000000003</c:v>
                </c:pt>
                <c:pt idx="5">
                  <c:v>42.2</c:v>
                </c:pt>
                <c:pt idx="6">
                  <c:v>35.4</c:v>
                </c:pt>
                <c:pt idx="7">
                  <c:v>41.1</c:v>
                </c:pt>
                <c:pt idx="9">
                  <c:v>38.799999999999997</c:v>
                </c:pt>
                <c:pt idx="10">
                  <c:v>38.200000000000003</c:v>
                </c:pt>
                <c:pt idx="11">
                  <c:v>43.2</c:v>
                </c:pt>
                <c:pt idx="13">
                  <c:v>39.799999999999997</c:v>
                </c:pt>
                <c:pt idx="14">
                  <c:v>36.4</c:v>
                </c:pt>
                <c:pt idx="15">
                  <c:v>41.2</c:v>
                </c:pt>
                <c:pt idx="16">
                  <c:v>38.799999999999997</c:v>
                </c:pt>
              </c:numCache>
            </c:numRef>
          </c:val>
        </c:ser>
        <c:ser>
          <c:idx val="3"/>
          <c:order val="3"/>
          <c:tx>
            <c:strRef>
              <c:f>List1!$G$1</c:f>
              <c:strCache>
                <c:ptCount val="1"/>
                <c:pt idx="0">
                  <c:v>Ne, většina lidí o nikom takovém neví</c:v>
                </c:pt>
              </c:strCache>
            </c:strRef>
          </c:tx>
          <c:spPr>
            <a:ln>
              <a:solidFill>
                <a:sysClr val="window" lastClr="FFFFFF"/>
              </a:solidFill>
            </a:ln>
          </c:spPr>
          <c:invertIfNegative val="0"/>
          <c:dLbls>
            <c:numFmt formatCode="#,##0" sourceLinked="0"/>
            <c:txPr>
              <a:bodyPr/>
              <a:lstStyle/>
              <a:p>
                <a:pPr>
                  <a:defRPr sz="1200"/>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List1!$G$2:$G$18</c:f>
              <c:numCache>
                <c:formatCode>General</c:formatCode>
                <c:ptCount val="17"/>
                <c:pt idx="0">
                  <c:v>29.3</c:v>
                </c:pt>
                <c:pt idx="2">
                  <c:v>32.799999999999997</c:v>
                </c:pt>
                <c:pt idx="3">
                  <c:v>25.6</c:v>
                </c:pt>
                <c:pt idx="5">
                  <c:v>31.2</c:v>
                </c:pt>
                <c:pt idx="6">
                  <c:v>31.7</c:v>
                </c:pt>
                <c:pt idx="7">
                  <c:v>23</c:v>
                </c:pt>
                <c:pt idx="9">
                  <c:v>24.3</c:v>
                </c:pt>
                <c:pt idx="10">
                  <c:v>33.200000000000003</c:v>
                </c:pt>
                <c:pt idx="11">
                  <c:v>30.3</c:v>
                </c:pt>
                <c:pt idx="13">
                  <c:v>26.3</c:v>
                </c:pt>
                <c:pt idx="14">
                  <c:v>24.5</c:v>
                </c:pt>
                <c:pt idx="15">
                  <c:v>28.8</c:v>
                </c:pt>
                <c:pt idx="16">
                  <c:v>37.299999999999997</c:v>
                </c:pt>
              </c:numCache>
            </c:numRef>
          </c:val>
        </c:ser>
        <c:ser>
          <c:idx val="4"/>
          <c:order val="4"/>
          <c:tx>
            <c:strRef>
              <c:f>List1!$H$1</c:f>
              <c:strCache>
                <c:ptCount val="1"/>
                <c:pt idx="0">
                  <c:v>Nevím, nechci odpovědět</c:v>
                </c:pt>
              </c:strCache>
            </c:strRef>
          </c:tx>
          <c:spPr>
            <a:solidFill>
              <a:sysClr val="window" lastClr="FFFFFF">
                <a:lumMod val="85000"/>
              </a:sysClr>
            </a:solidFill>
            <a:ln>
              <a:solidFill>
                <a:sysClr val="window" lastClr="FFFFFF"/>
              </a:solidFill>
            </a:ln>
          </c:spPr>
          <c:invertIfNegative val="0"/>
          <c:dLbls>
            <c:numFmt formatCode="#,##0" sourceLinked="0"/>
            <c:txPr>
              <a:bodyPr/>
              <a:lstStyle/>
              <a:p>
                <a:pPr>
                  <a:defRPr sz="1200">
                    <a:solidFill>
                      <a:schemeClr val="tx1">
                        <a:lumMod val="50000"/>
                        <a:lumOff val="50000"/>
                      </a:schemeClr>
                    </a:solidFill>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List1!$H$2:$H$18</c:f>
              <c:numCache>
                <c:formatCode>General</c:formatCode>
                <c:ptCount val="17"/>
                <c:pt idx="0">
                  <c:v>16</c:v>
                </c:pt>
                <c:pt idx="2">
                  <c:v>12.8</c:v>
                </c:pt>
                <c:pt idx="3">
                  <c:v>19.5</c:v>
                </c:pt>
                <c:pt idx="5">
                  <c:v>12.1</c:v>
                </c:pt>
                <c:pt idx="6">
                  <c:v>16.899999999999999</c:v>
                </c:pt>
                <c:pt idx="7">
                  <c:v>20.100000000000001</c:v>
                </c:pt>
                <c:pt idx="9">
                  <c:v>18.600000000000001</c:v>
                </c:pt>
                <c:pt idx="10">
                  <c:v>15.2</c:v>
                </c:pt>
                <c:pt idx="11">
                  <c:v>12.1</c:v>
                </c:pt>
                <c:pt idx="13">
                  <c:v>16.3</c:v>
                </c:pt>
                <c:pt idx="14">
                  <c:v>17.5</c:v>
                </c:pt>
                <c:pt idx="15">
                  <c:v>15.3</c:v>
                </c:pt>
                <c:pt idx="16">
                  <c:v>15.4</c:v>
                </c:pt>
              </c:numCache>
            </c:numRef>
          </c:val>
        </c:ser>
        <c:dLbls>
          <c:showLegendKey val="0"/>
          <c:showVal val="1"/>
          <c:showCatName val="0"/>
          <c:showSerName val="0"/>
          <c:showPercent val="0"/>
          <c:showBubbleSize val="0"/>
        </c:dLbls>
        <c:gapWidth val="30"/>
        <c:overlap val="100"/>
        <c:axId val="131947520"/>
        <c:axId val="131953408"/>
      </c:barChart>
      <c:catAx>
        <c:axId val="131947520"/>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31953408"/>
        <c:crosses val="autoZero"/>
        <c:auto val="1"/>
        <c:lblAlgn val="ctr"/>
        <c:lblOffset val="100"/>
        <c:noMultiLvlLbl val="0"/>
      </c:catAx>
      <c:valAx>
        <c:axId val="131953408"/>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1947520"/>
        <c:crosses val="max"/>
        <c:crossBetween val="between"/>
        <c:majorUnit val="1"/>
      </c:valAx>
      <c:spPr>
        <a:noFill/>
        <a:ln w="25400">
          <a:noFill/>
        </a:ln>
      </c:spPr>
    </c:plotArea>
    <c:legend>
      <c:legendPos val="r"/>
      <c:layout>
        <c:manualLayout>
          <c:xMode val="edge"/>
          <c:yMode val="edge"/>
          <c:x val="4.5784843350738807E-5"/>
          <c:y val="0"/>
          <c:w val="0.99995421515664928"/>
          <c:h val="0.21187216643269133"/>
        </c:manualLayout>
      </c:layout>
      <c:overlay val="1"/>
      <c:txPr>
        <a:bodyPr/>
        <a:lstStyle/>
        <a:p>
          <a:pPr>
            <a:defRPr sz="11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015479876160992E-2"/>
          <c:y val="1.1325973870397398E-3"/>
          <c:w val="0.93498452012383904"/>
          <c:h val="0.90665716575291322"/>
        </c:manualLayout>
      </c:layout>
      <c:barChart>
        <c:barDir val="bar"/>
        <c:grouping val="clustered"/>
        <c:varyColors val="0"/>
        <c:ser>
          <c:idx val="1"/>
          <c:order val="0"/>
          <c:tx>
            <c:strRef>
              <c:f>List1!$C$1</c:f>
              <c:strCache>
                <c:ptCount val="1"/>
                <c:pt idx="0">
                  <c:v>Řada 2</c:v>
                </c:pt>
              </c:strCache>
            </c:strRef>
          </c:tx>
          <c:spPr>
            <a:solidFill>
              <a:srgbClr val="699FAC">
                <a:lumMod val="60000"/>
                <a:lumOff val="40000"/>
              </a:srgbClr>
            </a:solidFill>
            <a:ln w="3175">
              <a:solidFill>
                <a:srgbClr val="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c:spPr>
            <c:txPr>
              <a:bodyPr/>
              <a:lstStyle/>
              <a:p>
                <a:pPr>
                  <a:defRPr sz="1200" b="0" i="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List1!$A$2:$B$19</c:f>
              <c:multiLvlStrCache>
                <c:ptCount val="18"/>
                <c:lvl>
                  <c:pt idx="1">
                    <c:v>V zaměstnaneckém poměru</c:v>
                  </c:pt>
                  <c:pt idx="2">
                    <c:v>Student/učeň bez stálého zam.</c:v>
                  </c:pt>
                  <c:pt idx="3">
                    <c:v>Na MD/RD</c:v>
                  </c:pt>
                  <c:pt idx="4">
                    <c:v>Soukromý podnikatel</c:v>
                  </c:pt>
                  <c:pt idx="5">
                    <c:v>Nezaměstnaný/á</c:v>
                  </c:pt>
                  <c:pt idx="6">
                    <c:v>Nepracující důchodce</c:v>
                  </c:pt>
                  <c:pt idx="7">
                    <c:v>V domácnosti</c:v>
                  </c:pt>
                  <c:pt idx="9">
                    <c:v>Do 20 000 Kč</c:v>
                  </c:pt>
                  <c:pt idx="10">
                    <c:v>20.001 - 35.000 Kč</c:v>
                  </c:pt>
                  <c:pt idx="11">
                    <c:v>35.001 a více</c:v>
                  </c:pt>
                  <c:pt idx="12">
                    <c:v>Odmítá/nevím</c:v>
                  </c:pt>
                  <c:pt idx="14">
                    <c:v>Do 10 000 Kč</c:v>
                  </c:pt>
                  <c:pt idx="15">
                    <c:v>10.001 - 20.000 Kč</c:v>
                  </c:pt>
                  <c:pt idx="16">
                    <c:v>20.001 a více</c:v>
                  </c:pt>
                  <c:pt idx="17">
                    <c:v>Odmítá odpovědět</c:v>
                  </c:pt>
                </c:lvl>
                <c:lvl>
                  <c:pt idx="1">
                    <c:v>Sociální postavení</c:v>
                  </c:pt>
                  <c:pt idx="9">
                    <c:v>Příjem domácnosti</c:v>
                  </c:pt>
                  <c:pt idx="14">
                    <c:v>Osobní příjem</c:v>
                  </c:pt>
                </c:lvl>
              </c:multiLvlStrCache>
            </c:multiLvlStrRef>
          </c:cat>
          <c:val>
            <c:numRef>
              <c:f>List1!$C$2:$C$19</c:f>
              <c:numCache>
                <c:formatCode>General</c:formatCode>
                <c:ptCount val="18"/>
                <c:pt idx="1">
                  <c:v>59.1</c:v>
                </c:pt>
                <c:pt idx="2">
                  <c:v>17</c:v>
                </c:pt>
                <c:pt idx="3">
                  <c:v>8.4</c:v>
                </c:pt>
                <c:pt idx="4">
                  <c:v>5.7</c:v>
                </c:pt>
                <c:pt idx="5">
                  <c:v>4.9000000000000004</c:v>
                </c:pt>
                <c:pt idx="6">
                  <c:v>3</c:v>
                </c:pt>
                <c:pt idx="7">
                  <c:v>1.9</c:v>
                </c:pt>
                <c:pt idx="9">
                  <c:v>17.399999999999999</c:v>
                </c:pt>
                <c:pt idx="10">
                  <c:v>34.700000000000003</c:v>
                </c:pt>
                <c:pt idx="11">
                  <c:v>29.8</c:v>
                </c:pt>
                <c:pt idx="12">
                  <c:v>18.100000000000001</c:v>
                </c:pt>
                <c:pt idx="14">
                  <c:v>24.3</c:v>
                </c:pt>
                <c:pt idx="15">
                  <c:v>39</c:v>
                </c:pt>
                <c:pt idx="16">
                  <c:v>22.5</c:v>
                </c:pt>
                <c:pt idx="17">
                  <c:v>14.2</c:v>
                </c:pt>
              </c:numCache>
            </c:numRef>
          </c:val>
        </c:ser>
        <c:dLbls>
          <c:showLegendKey val="0"/>
          <c:showVal val="1"/>
          <c:showCatName val="0"/>
          <c:showSerName val="0"/>
          <c:showPercent val="0"/>
          <c:showBubbleSize val="0"/>
        </c:dLbls>
        <c:gapWidth val="40"/>
        <c:axId val="36074240"/>
        <c:axId val="36076928"/>
      </c:barChart>
      <c:catAx>
        <c:axId val="36074240"/>
        <c:scaling>
          <c:orientation val="maxMin"/>
        </c:scaling>
        <c:delete val="0"/>
        <c:axPos val="l"/>
        <c:numFmt formatCode="General" sourceLinked="1"/>
        <c:majorTickMark val="none"/>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36076928"/>
        <c:crosses val="autoZero"/>
        <c:auto val="1"/>
        <c:lblAlgn val="ctr"/>
        <c:lblOffset val="100"/>
        <c:tickLblSkip val="1"/>
        <c:tickMarkSkip val="1"/>
        <c:noMultiLvlLbl val="0"/>
      </c:catAx>
      <c:valAx>
        <c:axId val="36076928"/>
        <c:scaling>
          <c:orientation val="minMax"/>
          <c:max val="100"/>
        </c:scaling>
        <c:delete val="1"/>
        <c:axPos val="b"/>
        <c:numFmt formatCode="0&quot;%&quot;" sourceLinked="0"/>
        <c:majorTickMark val="out"/>
        <c:minorTickMark val="none"/>
        <c:tickLblPos val="nextTo"/>
        <c:crossAx val="36074240"/>
        <c:crosses val="max"/>
        <c:crossBetween val="between"/>
        <c:majorUnit val="20"/>
      </c:valAx>
      <c:spPr>
        <a:noFill/>
        <a:ln w="25400">
          <a:solidFill>
            <a:sysClr val="window" lastClr="FFFFFF"/>
          </a:solidFill>
        </a:ln>
      </c:spPr>
    </c:plotArea>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93243413786292"/>
          <c:y val="0.26785405077760288"/>
          <c:w val="0.65552964307504313"/>
          <c:h val="0.57770419853585964"/>
        </c:manualLayout>
      </c:layout>
      <c:doughnutChart>
        <c:varyColors val="1"/>
        <c:ser>
          <c:idx val="1"/>
          <c:order val="0"/>
          <c:tx>
            <c:strRef>
              <c:f>List1!$B$1</c:f>
              <c:strCache>
                <c:ptCount val="1"/>
                <c:pt idx="0">
                  <c:v>Sloupec2</c:v>
                </c:pt>
              </c:strCache>
            </c:strRef>
          </c:tx>
          <c:spPr>
            <a:solidFill>
              <a:srgbClr val="CD7471"/>
            </a:solidFill>
            <a:ln w="76200">
              <a:solidFill>
                <a:sysClr val="window" lastClr="FFFFFF"/>
              </a:solidFill>
              <a:prstDash val="solid"/>
            </a:ln>
            <a:effectLst/>
          </c:spPr>
          <c:dPt>
            <c:idx val="0"/>
            <c:bubble3D val="0"/>
            <c:spPr>
              <a:solidFill>
                <a:srgbClr val="699FAC"/>
              </a:solidFill>
              <a:ln w="76200">
                <a:solidFill>
                  <a:sysClr val="window" lastClr="FFFFFF"/>
                </a:solidFill>
                <a:prstDash val="solid"/>
              </a:ln>
              <a:effectLst/>
            </c:spPr>
          </c:dPt>
          <c:dPt>
            <c:idx val="1"/>
            <c:bubble3D val="0"/>
            <c:spPr>
              <a:solidFill>
                <a:srgbClr val="D98F48">
                  <a:lumMod val="60000"/>
                  <a:lumOff val="40000"/>
                </a:srgbClr>
              </a:solidFill>
              <a:ln w="76200">
                <a:solidFill>
                  <a:sysClr val="window" lastClr="FFFFFF"/>
                </a:solidFill>
                <a:prstDash val="solid"/>
              </a:ln>
              <a:effectLst/>
            </c:spPr>
          </c:dPt>
          <c:dPt>
            <c:idx val="2"/>
            <c:bubble3D val="0"/>
            <c:spPr>
              <a:solidFill>
                <a:srgbClr val="D98F48"/>
              </a:solidFill>
              <a:ln w="76200">
                <a:solidFill>
                  <a:sysClr val="window" lastClr="FFFFFF"/>
                </a:solidFill>
                <a:prstDash val="solid"/>
              </a:ln>
              <a:effectLst/>
            </c:spPr>
          </c:dPt>
          <c:dPt>
            <c:idx val="3"/>
            <c:bubble3D val="0"/>
            <c:spPr>
              <a:solidFill>
                <a:srgbClr val="D98F48">
                  <a:lumMod val="75000"/>
                </a:srgbClr>
              </a:solidFill>
              <a:ln w="76200">
                <a:solidFill>
                  <a:sysClr val="window" lastClr="FFFFFF"/>
                </a:solidFill>
                <a:prstDash val="solid"/>
              </a:ln>
              <a:effectLst/>
            </c:spPr>
          </c:dPt>
          <c:dPt>
            <c:idx val="4"/>
            <c:bubble3D val="0"/>
            <c:spPr>
              <a:solidFill>
                <a:sysClr val="window" lastClr="FFFFFF">
                  <a:lumMod val="85000"/>
                </a:sysClr>
              </a:solidFill>
              <a:ln w="76200">
                <a:solidFill>
                  <a:sysClr val="window" lastClr="FFFFFF"/>
                </a:solidFill>
                <a:prstDash val="solid"/>
              </a:ln>
              <a:effectLst/>
            </c:spPr>
          </c:dPt>
          <c:dPt>
            <c:idx val="5"/>
            <c:bubble3D val="0"/>
            <c:spPr>
              <a:solidFill>
                <a:srgbClr val="B8CCE4"/>
              </a:solidFill>
              <a:ln w="76200">
                <a:solidFill>
                  <a:sysClr val="window" lastClr="FFFFFF"/>
                </a:solidFill>
                <a:prstDash val="solid"/>
              </a:ln>
              <a:effectLst/>
            </c:spPr>
          </c:dPt>
          <c:dPt>
            <c:idx val="6"/>
            <c:bubble3D val="0"/>
            <c:spPr>
              <a:solidFill>
                <a:srgbClr val="D98F48"/>
              </a:solidFill>
              <a:ln w="76200">
                <a:solidFill>
                  <a:sysClr val="window" lastClr="FFFFFF"/>
                </a:solidFill>
                <a:prstDash val="solid"/>
              </a:ln>
              <a:effectLst/>
            </c:spPr>
          </c:dPt>
          <c:dPt>
            <c:idx val="7"/>
            <c:bubble3D val="0"/>
          </c:dPt>
          <c:dPt>
            <c:idx val="8"/>
            <c:bubble3D val="0"/>
            <c:spPr>
              <a:solidFill>
                <a:sysClr val="windowText" lastClr="000000">
                  <a:lumMod val="65000"/>
                  <a:lumOff val="35000"/>
                </a:sysClr>
              </a:solidFill>
              <a:ln w="76200">
                <a:solidFill>
                  <a:sysClr val="window" lastClr="FFFFFF"/>
                </a:solidFill>
                <a:prstDash val="solid"/>
              </a:ln>
              <a:effectLst/>
            </c:spPr>
          </c:dPt>
          <c:dPt>
            <c:idx val="9"/>
            <c:bubble3D val="0"/>
            <c:spPr>
              <a:solidFill>
                <a:sysClr val="windowText" lastClr="000000"/>
              </a:solidFill>
              <a:ln w="76200">
                <a:solidFill>
                  <a:sysClr val="window" lastClr="FFFFFF"/>
                </a:solidFill>
                <a:prstDash val="solid"/>
              </a:ln>
              <a:effectLst/>
            </c:spPr>
          </c:dPt>
          <c:dPt>
            <c:idx val="10"/>
            <c:bubble3D val="0"/>
            <c:spPr>
              <a:solidFill>
                <a:sysClr val="window" lastClr="FFFFFF">
                  <a:lumMod val="65000"/>
                </a:sysClr>
              </a:solidFill>
              <a:ln w="76200">
                <a:solidFill>
                  <a:sysClr val="window" lastClr="FFFFFF"/>
                </a:solidFill>
                <a:prstDash val="solid"/>
              </a:ln>
              <a:effectLst/>
            </c:spPr>
          </c:dPt>
          <c:dLbls>
            <c:dLbl>
              <c:idx val="0"/>
              <c:layout>
                <c:manualLayout>
                  <c:x val="-0.18640797317209667"/>
                  <c:y val="3.9693672234199568E-5"/>
                </c:manualLayout>
              </c:layout>
              <c:showLegendKey val="0"/>
              <c:showVal val="1"/>
              <c:showCatName val="1"/>
              <c:showSerName val="0"/>
              <c:showPercent val="0"/>
              <c:showBubbleSize val="0"/>
              <c:separator>
</c:separator>
            </c:dLbl>
            <c:dLbl>
              <c:idx val="1"/>
              <c:layout>
                <c:manualLayout>
                  <c:x val="0.1355018438526206"/>
                  <c:y val="4.8723695032173928E-2"/>
                </c:manualLayout>
              </c:layout>
              <c:showLegendKey val="0"/>
              <c:showVal val="1"/>
              <c:showCatName val="1"/>
              <c:showSerName val="0"/>
              <c:showPercent val="0"/>
              <c:showBubbleSize val="0"/>
              <c:separator>
</c:separator>
            </c:dLbl>
            <c:dLbl>
              <c:idx val="2"/>
              <c:layout>
                <c:manualLayout>
                  <c:x val="-1.934369813212556E-2"/>
                  <c:y val="0.1029872460587731"/>
                </c:manualLayout>
              </c:layout>
              <c:showLegendKey val="0"/>
              <c:showVal val="1"/>
              <c:showCatName val="1"/>
              <c:showSerName val="0"/>
              <c:showPercent val="0"/>
              <c:showBubbleSize val="0"/>
              <c:separator>
</c:separator>
            </c:dLbl>
            <c:dLbl>
              <c:idx val="3"/>
              <c:layout>
                <c:manualLayout>
                  <c:x val="-9.606855110696437E-2"/>
                  <c:y val="7.7951660777493575E-2"/>
                </c:manualLayout>
              </c:layout>
              <c:showLegendKey val="0"/>
              <c:showVal val="1"/>
              <c:showCatName val="1"/>
              <c:showSerName val="0"/>
              <c:showPercent val="0"/>
              <c:showBubbleSize val="0"/>
              <c:separator>
</c:separator>
            </c:dLbl>
            <c:dLbl>
              <c:idx val="4"/>
              <c:layout>
                <c:manualLayout>
                  <c:x val="-0.1823836571208744"/>
                  <c:y val="1.9482498062776212E-2"/>
                </c:manualLayout>
              </c:layout>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1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List1!$A$2:$A$6</c:f>
              <c:strCache>
                <c:ptCount val="5"/>
                <c:pt idx="0">
                  <c:v>Nikdy</c:v>
                </c:pt>
                <c:pt idx="1">
                  <c:v>Zřídka</c:v>
                </c:pt>
                <c:pt idx="2">
                  <c:v>Někdy</c:v>
                </c:pt>
                <c:pt idx="3">
                  <c:v>Často</c:v>
                </c:pt>
                <c:pt idx="4">
                  <c:v>Nevím, nechci odpovědět</c:v>
                </c:pt>
              </c:strCache>
            </c:strRef>
          </c:cat>
          <c:val>
            <c:numRef>
              <c:f>List1!$B$2:$B$6</c:f>
              <c:numCache>
                <c:formatCode>General</c:formatCode>
                <c:ptCount val="5"/>
                <c:pt idx="0">
                  <c:v>46.666666666666664</c:v>
                </c:pt>
                <c:pt idx="1">
                  <c:v>32.962962962962962</c:v>
                </c:pt>
                <c:pt idx="2">
                  <c:v>13.456790123456791</c:v>
                </c:pt>
                <c:pt idx="3">
                  <c:v>1.3580246913580247</c:v>
                </c:pt>
                <c:pt idx="4">
                  <c:v>5.5555555555555554</c:v>
                </c:pt>
              </c:numCache>
            </c:numRef>
          </c:val>
        </c:ser>
        <c:dLbls>
          <c:showLegendKey val="0"/>
          <c:showVal val="0"/>
          <c:showCatName val="0"/>
          <c:showSerName val="0"/>
          <c:showPercent val="0"/>
          <c:showBubbleSize val="0"/>
          <c:showLeaderLines val="1"/>
        </c:dLbls>
        <c:firstSliceAng val="254"/>
        <c:holeSize val="63"/>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68623277969115"/>
          <c:y val="0.11548204587345863"/>
          <c:w val="0.56397949309258"/>
          <c:h val="0.82285831315431224"/>
        </c:manualLayout>
      </c:layout>
      <c:barChart>
        <c:barDir val="bar"/>
        <c:grouping val="stacked"/>
        <c:varyColors val="0"/>
        <c:ser>
          <c:idx val="1"/>
          <c:order val="0"/>
          <c:tx>
            <c:strRef>
              <c:f>List1!$D$1</c:f>
              <c:strCache>
                <c:ptCount val="1"/>
                <c:pt idx="0">
                  <c:v>Nikdy</c:v>
                </c:pt>
              </c:strCache>
            </c:strRef>
          </c:tx>
          <c:spPr>
            <a:solidFill>
              <a:srgbClr val="699FAC"/>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dLbl>
              <c:idx val="9"/>
              <c:layout>
                <c:manualLayout>
                  <c:x val="-2.7557701922008666E-3"/>
                  <c:y val="3.6506596194333375E-7"/>
                </c:manualLayout>
              </c:layout>
              <c:showLegendKey val="0"/>
              <c:showVal val="1"/>
              <c:showCatName val="0"/>
              <c:showSerName val="0"/>
              <c:showPercent val="0"/>
              <c:showBubbleSize val="0"/>
            </c:dLbl>
            <c:numFmt formatCode="0;;;" sourceLinked="0"/>
            <c:spPr>
              <a:ln w="12700">
                <a:noFill/>
              </a:ln>
            </c:spPr>
            <c:txPr>
              <a:bodyPr/>
              <a:lstStyle/>
              <a:p>
                <a:pPr>
                  <a:defRPr sz="1200" b="0" i="0">
                    <a:solidFill>
                      <a:schemeClr val="tx1"/>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List1!$D$2:$D$18</c:f>
              <c:numCache>
                <c:formatCode>General</c:formatCode>
                <c:ptCount val="17"/>
                <c:pt idx="0">
                  <c:v>46.7</c:v>
                </c:pt>
                <c:pt idx="2">
                  <c:v>45.8</c:v>
                </c:pt>
                <c:pt idx="3">
                  <c:v>47.6</c:v>
                </c:pt>
                <c:pt idx="5">
                  <c:v>39.700000000000003</c:v>
                </c:pt>
                <c:pt idx="6">
                  <c:v>49.5</c:v>
                </c:pt>
                <c:pt idx="7">
                  <c:v>51.7</c:v>
                </c:pt>
                <c:pt idx="9">
                  <c:v>45.1</c:v>
                </c:pt>
                <c:pt idx="10">
                  <c:v>49.3</c:v>
                </c:pt>
                <c:pt idx="11">
                  <c:v>43.2</c:v>
                </c:pt>
                <c:pt idx="13">
                  <c:v>49.5</c:v>
                </c:pt>
                <c:pt idx="14">
                  <c:v>44.1</c:v>
                </c:pt>
                <c:pt idx="15">
                  <c:v>47.5</c:v>
                </c:pt>
                <c:pt idx="16">
                  <c:v>43.8</c:v>
                </c:pt>
              </c:numCache>
            </c:numRef>
          </c:val>
        </c:ser>
        <c:ser>
          <c:idx val="0"/>
          <c:order val="1"/>
          <c:tx>
            <c:strRef>
              <c:f>List1!$E$1</c:f>
              <c:strCache>
                <c:ptCount val="1"/>
                <c:pt idx="0">
                  <c:v>Zřídka</c:v>
                </c:pt>
              </c:strCache>
            </c:strRef>
          </c:tx>
          <c:spPr>
            <a:solidFill>
              <a:srgbClr val="D98F48">
                <a:lumMod val="60000"/>
                <a:lumOff val="4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List1!$E$2:$E$18</c:f>
              <c:numCache>
                <c:formatCode>General</c:formatCode>
                <c:ptCount val="17"/>
                <c:pt idx="0">
                  <c:v>33</c:v>
                </c:pt>
                <c:pt idx="2">
                  <c:v>32.799999999999997</c:v>
                </c:pt>
                <c:pt idx="3">
                  <c:v>33.200000000000003</c:v>
                </c:pt>
                <c:pt idx="5">
                  <c:v>37.6</c:v>
                </c:pt>
                <c:pt idx="6">
                  <c:v>30.7</c:v>
                </c:pt>
                <c:pt idx="7">
                  <c:v>30.1</c:v>
                </c:pt>
                <c:pt idx="9">
                  <c:v>30.6</c:v>
                </c:pt>
                <c:pt idx="10">
                  <c:v>32.1</c:v>
                </c:pt>
                <c:pt idx="11">
                  <c:v>40.9</c:v>
                </c:pt>
                <c:pt idx="13">
                  <c:v>30.8</c:v>
                </c:pt>
                <c:pt idx="14">
                  <c:v>34.299999999999997</c:v>
                </c:pt>
                <c:pt idx="15">
                  <c:v>28.8</c:v>
                </c:pt>
                <c:pt idx="16">
                  <c:v>38.799999999999997</c:v>
                </c:pt>
              </c:numCache>
            </c:numRef>
          </c:val>
        </c:ser>
        <c:ser>
          <c:idx val="2"/>
          <c:order val="2"/>
          <c:tx>
            <c:strRef>
              <c:f>List1!$F$1</c:f>
              <c:strCache>
                <c:ptCount val="1"/>
                <c:pt idx="0">
                  <c:v>Někdy</c:v>
                </c:pt>
              </c:strCache>
            </c:strRef>
          </c:tx>
          <c:spPr>
            <a:solidFill>
              <a:srgbClr val="D98F48"/>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List1!$F$2:$F$18</c:f>
              <c:numCache>
                <c:formatCode>General</c:formatCode>
                <c:ptCount val="17"/>
                <c:pt idx="0">
                  <c:v>13</c:v>
                </c:pt>
                <c:pt idx="2">
                  <c:v>14.2</c:v>
                </c:pt>
                <c:pt idx="3">
                  <c:v>12.7</c:v>
                </c:pt>
                <c:pt idx="5">
                  <c:v>14.9</c:v>
                </c:pt>
                <c:pt idx="6">
                  <c:v>12.9</c:v>
                </c:pt>
                <c:pt idx="7">
                  <c:v>12.4</c:v>
                </c:pt>
                <c:pt idx="9">
                  <c:v>14.8</c:v>
                </c:pt>
                <c:pt idx="10">
                  <c:v>13.9</c:v>
                </c:pt>
                <c:pt idx="11">
                  <c:v>9.1</c:v>
                </c:pt>
                <c:pt idx="13">
                  <c:v>13.5</c:v>
                </c:pt>
                <c:pt idx="14">
                  <c:v>15.4</c:v>
                </c:pt>
                <c:pt idx="15">
                  <c:v>14.7</c:v>
                </c:pt>
                <c:pt idx="16">
                  <c:v>10.9</c:v>
                </c:pt>
              </c:numCache>
            </c:numRef>
          </c:val>
        </c:ser>
        <c:ser>
          <c:idx val="3"/>
          <c:order val="3"/>
          <c:tx>
            <c:strRef>
              <c:f>List1!$G$1</c:f>
              <c:strCache>
                <c:ptCount val="1"/>
                <c:pt idx="0">
                  <c:v>Často</c:v>
                </c:pt>
              </c:strCache>
            </c:strRef>
          </c:tx>
          <c:spPr>
            <a:solidFill>
              <a:srgbClr val="D98F48">
                <a:lumMod val="75000"/>
              </a:srgbClr>
            </a:solidFill>
            <a:ln>
              <a:solidFill>
                <a:sysClr val="window" lastClr="FFFFFF"/>
              </a:solidFill>
            </a:ln>
          </c:spPr>
          <c:invertIfNegative val="0"/>
          <c:dLbls>
            <c:dLbl>
              <c:idx val="11"/>
              <c:layout>
                <c:manualLayout>
                  <c:x val="0"/>
                  <c:y val="3.6506596194333375E-7"/>
                </c:manualLayout>
              </c:layout>
              <c:showLegendKey val="0"/>
              <c:showVal val="1"/>
              <c:showCatName val="0"/>
              <c:showSerName val="0"/>
              <c:showPercent val="0"/>
              <c:showBubbleSize val="0"/>
            </c:dLbl>
            <c:numFmt formatCode="#,##0" sourceLinked="0"/>
            <c:txPr>
              <a:bodyPr/>
              <a:lstStyle/>
              <a:p>
                <a:pPr>
                  <a:defRPr sz="1200"/>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List1!$G$2:$G$18</c:f>
              <c:numCache>
                <c:formatCode>General</c:formatCode>
                <c:ptCount val="17"/>
                <c:pt idx="0">
                  <c:v>1.4</c:v>
                </c:pt>
                <c:pt idx="2">
                  <c:v>2.2000000000000002</c:v>
                </c:pt>
                <c:pt idx="3">
                  <c:v>0.5</c:v>
                </c:pt>
                <c:pt idx="5">
                  <c:v>1.1000000000000001</c:v>
                </c:pt>
                <c:pt idx="6">
                  <c:v>1.6</c:v>
                </c:pt>
                <c:pt idx="7">
                  <c:v>1.4</c:v>
                </c:pt>
                <c:pt idx="9">
                  <c:v>1.3</c:v>
                </c:pt>
                <c:pt idx="10">
                  <c:v>0.6</c:v>
                </c:pt>
                <c:pt idx="11">
                  <c:v>3.8</c:v>
                </c:pt>
                <c:pt idx="13">
                  <c:v>1.4</c:v>
                </c:pt>
                <c:pt idx="14">
                  <c:v>0.7</c:v>
                </c:pt>
                <c:pt idx="15">
                  <c:v>1.7</c:v>
                </c:pt>
                <c:pt idx="16">
                  <c:v>1.5</c:v>
                </c:pt>
              </c:numCache>
            </c:numRef>
          </c:val>
        </c:ser>
        <c:ser>
          <c:idx val="4"/>
          <c:order val="4"/>
          <c:tx>
            <c:strRef>
              <c:f>List1!$H$1</c:f>
              <c:strCache>
                <c:ptCount val="1"/>
                <c:pt idx="0">
                  <c:v>Nevím</c:v>
                </c:pt>
              </c:strCache>
            </c:strRef>
          </c:tx>
          <c:spPr>
            <a:solidFill>
              <a:sysClr val="window" lastClr="FFFFFF">
                <a:lumMod val="85000"/>
              </a:sysClr>
            </a:solidFill>
            <a:ln>
              <a:solidFill>
                <a:sysClr val="window" lastClr="FFFFFF"/>
              </a:solidFill>
            </a:ln>
          </c:spPr>
          <c:invertIfNegative val="0"/>
          <c:dLbls>
            <c:numFmt formatCode="#,##0" sourceLinked="0"/>
            <c:txPr>
              <a:bodyPr/>
              <a:lstStyle/>
              <a:p>
                <a:pPr>
                  <a:defRPr sz="1200">
                    <a:solidFill>
                      <a:schemeClr val="tx1">
                        <a:lumMod val="50000"/>
                        <a:lumOff val="50000"/>
                      </a:schemeClr>
                    </a:solidFill>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List1!$H$2:$H$18</c:f>
              <c:numCache>
                <c:formatCode>General</c:formatCode>
                <c:ptCount val="17"/>
                <c:pt idx="0">
                  <c:v>5.6</c:v>
                </c:pt>
                <c:pt idx="2">
                  <c:v>5.0999999999999996</c:v>
                </c:pt>
                <c:pt idx="3">
                  <c:v>6.1</c:v>
                </c:pt>
                <c:pt idx="5">
                  <c:v>6.7</c:v>
                </c:pt>
                <c:pt idx="6">
                  <c:v>5.3</c:v>
                </c:pt>
                <c:pt idx="7">
                  <c:v>4.3</c:v>
                </c:pt>
                <c:pt idx="9">
                  <c:v>8.1999999999999993</c:v>
                </c:pt>
                <c:pt idx="10">
                  <c:v>4.2</c:v>
                </c:pt>
                <c:pt idx="11">
                  <c:v>3</c:v>
                </c:pt>
                <c:pt idx="13">
                  <c:v>4.8</c:v>
                </c:pt>
                <c:pt idx="14">
                  <c:v>5.6</c:v>
                </c:pt>
                <c:pt idx="15">
                  <c:v>7.3</c:v>
                </c:pt>
                <c:pt idx="16">
                  <c:v>5</c:v>
                </c:pt>
              </c:numCache>
            </c:numRef>
          </c:val>
        </c:ser>
        <c:dLbls>
          <c:showLegendKey val="0"/>
          <c:showVal val="1"/>
          <c:showCatName val="0"/>
          <c:showSerName val="0"/>
          <c:showPercent val="0"/>
          <c:showBubbleSize val="0"/>
        </c:dLbls>
        <c:gapWidth val="30"/>
        <c:overlap val="100"/>
        <c:axId val="132600576"/>
        <c:axId val="132602112"/>
      </c:barChart>
      <c:catAx>
        <c:axId val="132600576"/>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32602112"/>
        <c:crosses val="autoZero"/>
        <c:auto val="1"/>
        <c:lblAlgn val="ctr"/>
        <c:lblOffset val="100"/>
        <c:noMultiLvlLbl val="0"/>
      </c:catAx>
      <c:valAx>
        <c:axId val="132602112"/>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2600576"/>
        <c:crosses val="max"/>
        <c:crossBetween val="between"/>
        <c:majorUnit val="1"/>
      </c:valAx>
      <c:spPr>
        <a:noFill/>
        <a:ln w="25400">
          <a:noFill/>
        </a:ln>
      </c:spPr>
    </c:plotArea>
    <c:legend>
      <c:legendPos val="r"/>
      <c:layout>
        <c:manualLayout>
          <c:xMode val="edge"/>
          <c:yMode val="edge"/>
          <c:x val="4.5784843350738807E-5"/>
          <c:y val="0"/>
          <c:w val="0.99995421515664928"/>
          <c:h val="0.1353726648099412"/>
        </c:manualLayout>
      </c:layout>
      <c:overlay val="1"/>
      <c:txPr>
        <a:bodyPr/>
        <a:lstStyle/>
        <a:p>
          <a:pPr>
            <a:defRPr sz="11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153586787275028"/>
          <c:y val="0.25080686497267368"/>
          <c:w val="0.61407886136334555"/>
          <c:h val="0.62397513143495309"/>
        </c:manualLayout>
      </c:layout>
      <c:barChart>
        <c:barDir val="bar"/>
        <c:grouping val="clustered"/>
        <c:varyColors val="0"/>
        <c:ser>
          <c:idx val="1"/>
          <c:order val="0"/>
          <c:tx>
            <c:strRef>
              <c:f>List1!$B$1</c:f>
              <c:strCache>
                <c:ptCount val="1"/>
                <c:pt idx="0">
                  <c:v>Sloupec2</c:v>
                </c:pt>
              </c:strCache>
            </c:strRef>
          </c:tx>
          <c:spPr>
            <a:solidFill>
              <a:srgbClr val="CD7471"/>
            </a:solidFill>
            <a:ln w="76200">
              <a:noFill/>
              <a:prstDash val="solid"/>
            </a:ln>
            <a:effectLst/>
          </c:spPr>
          <c:invertIfNegative val="0"/>
          <c:dPt>
            <c:idx val="0"/>
            <c:invertIfNegative val="0"/>
            <c:bubble3D val="0"/>
            <c:spPr>
              <a:solidFill>
                <a:srgbClr val="68A678"/>
              </a:solidFill>
              <a:ln w="76200">
                <a:noFill/>
                <a:prstDash val="solid"/>
              </a:ln>
              <a:effectLst/>
            </c:spPr>
          </c:dPt>
          <c:dPt>
            <c:idx val="1"/>
            <c:invertIfNegative val="0"/>
            <c:bubble3D val="0"/>
            <c:spPr>
              <a:solidFill>
                <a:srgbClr val="D98F48">
                  <a:lumMod val="60000"/>
                  <a:lumOff val="40000"/>
                </a:srgbClr>
              </a:solidFill>
              <a:ln w="76200">
                <a:noFill/>
                <a:prstDash val="solid"/>
              </a:ln>
              <a:effectLst/>
            </c:spPr>
          </c:dPt>
          <c:dPt>
            <c:idx val="2"/>
            <c:invertIfNegative val="0"/>
            <c:bubble3D val="0"/>
            <c:spPr>
              <a:solidFill>
                <a:srgbClr val="CD7471">
                  <a:lumMod val="75000"/>
                </a:srgbClr>
              </a:solidFill>
              <a:ln w="76200">
                <a:noFill/>
                <a:prstDash val="solid"/>
              </a:ln>
              <a:effectLst/>
            </c:spPr>
          </c:dPt>
          <c:dPt>
            <c:idx val="3"/>
            <c:invertIfNegative val="0"/>
            <c:bubble3D val="0"/>
            <c:spPr>
              <a:solidFill>
                <a:sysClr val="window" lastClr="FFFFFF">
                  <a:lumMod val="85000"/>
                </a:sysClr>
              </a:solidFill>
              <a:ln w="76200">
                <a:noFill/>
                <a:prstDash val="solid"/>
              </a:ln>
              <a:effectLst/>
            </c:spPr>
          </c:dPt>
          <c:dPt>
            <c:idx val="4"/>
            <c:invertIfNegative val="0"/>
            <c:bubble3D val="0"/>
            <c:spPr>
              <a:solidFill>
                <a:sysClr val="window" lastClr="FFFFFF">
                  <a:lumMod val="65000"/>
                </a:sysClr>
              </a:solidFill>
              <a:ln w="76200">
                <a:noFill/>
                <a:prstDash val="solid"/>
              </a:ln>
              <a:effectLst/>
            </c:spPr>
          </c:dPt>
          <c:dPt>
            <c:idx val="5"/>
            <c:invertIfNegative val="0"/>
            <c:bubble3D val="0"/>
            <c:spPr>
              <a:solidFill>
                <a:srgbClr val="B8CCE4"/>
              </a:solidFill>
              <a:ln w="76200">
                <a:noFill/>
                <a:prstDash val="solid"/>
              </a:ln>
              <a:effectLst/>
            </c:spPr>
          </c:dPt>
          <c:dPt>
            <c:idx val="6"/>
            <c:invertIfNegative val="0"/>
            <c:bubble3D val="0"/>
            <c:spPr>
              <a:solidFill>
                <a:srgbClr val="D98F48"/>
              </a:solidFill>
              <a:ln w="76200">
                <a:noFill/>
                <a:prstDash val="solid"/>
              </a:ln>
              <a:effectLst/>
            </c:spPr>
          </c:dPt>
          <c:dPt>
            <c:idx val="7"/>
            <c:invertIfNegative val="0"/>
            <c:bubble3D val="0"/>
          </c:dPt>
          <c:dPt>
            <c:idx val="8"/>
            <c:invertIfNegative val="0"/>
            <c:bubble3D val="0"/>
            <c:spPr>
              <a:solidFill>
                <a:sysClr val="windowText" lastClr="000000">
                  <a:lumMod val="65000"/>
                  <a:lumOff val="35000"/>
                </a:sysClr>
              </a:solidFill>
              <a:ln w="76200">
                <a:noFill/>
                <a:prstDash val="solid"/>
              </a:ln>
              <a:effectLst/>
            </c:spPr>
          </c:dPt>
          <c:dPt>
            <c:idx val="9"/>
            <c:invertIfNegative val="0"/>
            <c:bubble3D val="0"/>
            <c:spPr>
              <a:solidFill>
                <a:sysClr val="windowText" lastClr="000000"/>
              </a:solidFill>
              <a:ln w="76200">
                <a:noFill/>
                <a:prstDash val="solid"/>
              </a:ln>
              <a:effectLst/>
            </c:spPr>
          </c:dPt>
          <c:dPt>
            <c:idx val="10"/>
            <c:invertIfNegative val="0"/>
            <c:bubble3D val="0"/>
            <c:spPr>
              <a:solidFill>
                <a:sysClr val="window" lastClr="FFFFFF">
                  <a:lumMod val="65000"/>
                </a:sysClr>
              </a:solidFill>
              <a:ln w="76200">
                <a:noFill/>
                <a:prstDash val="solid"/>
              </a:ln>
              <a:effectLst/>
            </c:spPr>
          </c:dPt>
          <c:dLbls>
            <c:numFmt formatCode="#,##0" sourceLinked="0"/>
            <c:txPr>
              <a:bodyPr/>
              <a:lstStyle/>
              <a:p>
                <a:pPr>
                  <a:defRPr sz="1200"/>
                </a:pPr>
                <a:endParaRPr lang="cs-CZ"/>
              </a:p>
            </c:txPr>
            <c:showLegendKey val="0"/>
            <c:showVal val="1"/>
            <c:showCatName val="0"/>
            <c:showSerName val="0"/>
            <c:showPercent val="0"/>
            <c:showBubbleSize val="0"/>
            <c:showLeaderLines val="0"/>
          </c:dLbls>
          <c:cat>
            <c:strRef>
              <c:f>List1!$A$2:$A$4</c:f>
              <c:strCache>
                <c:ptCount val="3"/>
                <c:pt idx="0">
                  <c:v>Ne</c:v>
                </c:pt>
                <c:pt idx="1">
                  <c:v>Ano, někdo z mých blízkých</c:v>
                </c:pt>
                <c:pt idx="2">
                  <c:v>Ano, já osobně</c:v>
                </c:pt>
              </c:strCache>
            </c:strRef>
          </c:cat>
          <c:val>
            <c:numRef>
              <c:f>List1!$B$2:$B$4</c:f>
              <c:numCache>
                <c:formatCode>General</c:formatCode>
                <c:ptCount val="3"/>
                <c:pt idx="0">
                  <c:v>55.432098765432102</c:v>
                </c:pt>
                <c:pt idx="1">
                  <c:v>28.518518518518519</c:v>
                </c:pt>
                <c:pt idx="2">
                  <c:v>18.148148148148149</c:v>
                </c:pt>
              </c:numCache>
            </c:numRef>
          </c:val>
        </c:ser>
        <c:dLbls>
          <c:showLegendKey val="0"/>
          <c:showVal val="0"/>
          <c:showCatName val="0"/>
          <c:showSerName val="0"/>
          <c:showPercent val="0"/>
          <c:showBubbleSize val="0"/>
        </c:dLbls>
        <c:gapWidth val="100"/>
        <c:axId val="132685824"/>
        <c:axId val="132675840"/>
      </c:barChart>
      <c:valAx>
        <c:axId val="132675840"/>
        <c:scaling>
          <c:orientation val="minMax"/>
        </c:scaling>
        <c:delete val="1"/>
        <c:axPos val="b"/>
        <c:majorGridlines>
          <c:spPr>
            <a:ln>
              <a:noFill/>
            </a:ln>
          </c:spPr>
        </c:majorGridlines>
        <c:numFmt formatCode="General" sourceLinked="1"/>
        <c:majorTickMark val="out"/>
        <c:minorTickMark val="none"/>
        <c:tickLblPos val="nextTo"/>
        <c:crossAx val="132685824"/>
        <c:crosses val="autoZero"/>
        <c:crossBetween val="between"/>
      </c:valAx>
      <c:catAx>
        <c:axId val="132685824"/>
        <c:scaling>
          <c:orientation val="minMax"/>
        </c:scaling>
        <c:delete val="0"/>
        <c:axPos val="l"/>
        <c:majorTickMark val="out"/>
        <c:minorTickMark val="none"/>
        <c:tickLblPos val="nextTo"/>
        <c:spPr>
          <a:ln>
            <a:noFill/>
          </a:ln>
        </c:spPr>
        <c:crossAx val="132675840"/>
        <c:crosses val="autoZero"/>
        <c:auto val="1"/>
        <c:lblAlgn val="ctr"/>
        <c:lblOffset val="100"/>
        <c:noMultiLvlLbl val="0"/>
      </c:catAx>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3122673869572"/>
          <c:y val="0.17884185369832847"/>
          <c:w val="0.56397949309258"/>
          <c:h val="0.78362039656471405"/>
        </c:manualLayout>
      </c:layout>
      <c:barChart>
        <c:barDir val="bar"/>
        <c:grouping val="stacked"/>
        <c:varyColors val="0"/>
        <c:ser>
          <c:idx val="1"/>
          <c:order val="0"/>
          <c:tx>
            <c:strRef>
              <c:f>List1!$D$1</c:f>
              <c:strCache>
                <c:ptCount val="1"/>
                <c:pt idx="0">
                  <c:v>Ano, já osobně</c:v>
                </c:pt>
              </c:strCache>
            </c:strRef>
          </c:tx>
          <c:spPr>
            <a:solidFill>
              <a:srgbClr val="CD7471">
                <a:lumMod val="75000"/>
              </a:srgbClr>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bg1"/>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Muži</c:v>
                  </c:pt>
                  <c:pt idx="3">
                    <c:v>Ženy</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List1!$D$2:$D$18</c:f>
              <c:numCache>
                <c:formatCode>General</c:formatCode>
                <c:ptCount val="17"/>
                <c:pt idx="0">
                  <c:v>18.100000000000001</c:v>
                </c:pt>
                <c:pt idx="2">
                  <c:v>22.4</c:v>
                </c:pt>
                <c:pt idx="3">
                  <c:v>13.7</c:v>
                </c:pt>
                <c:pt idx="5">
                  <c:v>10.6</c:v>
                </c:pt>
                <c:pt idx="6">
                  <c:v>19.7</c:v>
                </c:pt>
                <c:pt idx="7">
                  <c:v>25.8</c:v>
                </c:pt>
                <c:pt idx="9">
                  <c:v>13.9</c:v>
                </c:pt>
                <c:pt idx="10">
                  <c:v>19.899999999999999</c:v>
                </c:pt>
                <c:pt idx="11">
                  <c:v>23.5</c:v>
                </c:pt>
                <c:pt idx="13">
                  <c:v>15.2</c:v>
                </c:pt>
                <c:pt idx="14">
                  <c:v>17.5</c:v>
                </c:pt>
                <c:pt idx="15">
                  <c:v>18.600000000000001</c:v>
                </c:pt>
                <c:pt idx="16">
                  <c:v>22.4</c:v>
                </c:pt>
              </c:numCache>
            </c:numRef>
          </c:val>
        </c:ser>
        <c:ser>
          <c:idx val="0"/>
          <c:order val="1"/>
          <c:tx>
            <c:strRef>
              <c:f>List1!$E$1</c:f>
              <c:strCache>
                <c:ptCount val="1"/>
                <c:pt idx="0">
                  <c:v>Ano, někdo z mých blízkých</c:v>
                </c:pt>
              </c:strCache>
            </c:strRef>
          </c:tx>
          <c:spPr>
            <a:solidFill>
              <a:srgbClr val="D98F48">
                <a:lumMod val="60000"/>
                <a:lumOff val="4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Muži</c:v>
                  </c:pt>
                  <c:pt idx="3">
                    <c:v>Ženy</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List1!$E$2:$E$18</c:f>
              <c:numCache>
                <c:formatCode>General</c:formatCode>
                <c:ptCount val="17"/>
                <c:pt idx="0">
                  <c:v>28.5</c:v>
                </c:pt>
                <c:pt idx="2">
                  <c:v>27.5</c:v>
                </c:pt>
                <c:pt idx="3">
                  <c:v>29.6</c:v>
                </c:pt>
                <c:pt idx="5">
                  <c:v>29.4</c:v>
                </c:pt>
                <c:pt idx="6">
                  <c:v>25.1</c:v>
                </c:pt>
                <c:pt idx="7">
                  <c:v>32.5</c:v>
                </c:pt>
                <c:pt idx="9">
                  <c:v>30</c:v>
                </c:pt>
                <c:pt idx="10">
                  <c:v>26</c:v>
                </c:pt>
                <c:pt idx="11">
                  <c:v>31.8</c:v>
                </c:pt>
                <c:pt idx="13">
                  <c:v>24.6</c:v>
                </c:pt>
                <c:pt idx="14">
                  <c:v>30.8</c:v>
                </c:pt>
                <c:pt idx="15">
                  <c:v>30.5</c:v>
                </c:pt>
                <c:pt idx="16">
                  <c:v>30.8</c:v>
                </c:pt>
              </c:numCache>
            </c:numRef>
          </c:val>
        </c:ser>
        <c:ser>
          <c:idx val="2"/>
          <c:order val="2"/>
          <c:tx>
            <c:strRef>
              <c:f>List1!$F$1</c:f>
              <c:strCache>
                <c:ptCount val="1"/>
                <c:pt idx="0">
                  <c:v>Ne</c:v>
                </c:pt>
              </c:strCache>
            </c:strRef>
          </c:tx>
          <c:spPr>
            <a:solidFill>
              <a:srgbClr val="68A678"/>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Muži</c:v>
                  </c:pt>
                  <c:pt idx="3">
                    <c:v>Ženy</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List1!$F$2:$F$18</c:f>
              <c:numCache>
                <c:formatCode>General</c:formatCode>
                <c:ptCount val="17"/>
                <c:pt idx="0">
                  <c:v>55.4</c:v>
                </c:pt>
                <c:pt idx="2">
                  <c:v>52.8</c:v>
                </c:pt>
                <c:pt idx="3">
                  <c:v>58.2</c:v>
                </c:pt>
                <c:pt idx="5">
                  <c:v>61.7</c:v>
                </c:pt>
                <c:pt idx="6">
                  <c:v>57.1</c:v>
                </c:pt>
                <c:pt idx="7">
                  <c:v>44.5</c:v>
                </c:pt>
                <c:pt idx="9">
                  <c:v>57.4</c:v>
                </c:pt>
                <c:pt idx="10">
                  <c:v>56.2</c:v>
                </c:pt>
                <c:pt idx="11">
                  <c:v>48.5</c:v>
                </c:pt>
                <c:pt idx="13">
                  <c:v>61.2</c:v>
                </c:pt>
                <c:pt idx="14">
                  <c:v>54.5</c:v>
                </c:pt>
                <c:pt idx="15">
                  <c:v>52.5</c:v>
                </c:pt>
                <c:pt idx="16">
                  <c:v>50.2</c:v>
                </c:pt>
              </c:numCache>
            </c:numRef>
          </c:val>
        </c:ser>
        <c:dLbls>
          <c:showLegendKey val="0"/>
          <c:showVal val="1"/>
          <c:showCatName val="0"/>
          <c:showSerName val="0"/>
          <c:showPercent val="0"/>
          <c:showBubbleSize val="0"/>
        </c:dLbls>
        <c:gapWidth val="30"/>
        <c:overlap val="100"/>
        <c:axId val="131697280"/>
        <c:axId val="131703168"/>
      </c:barChart>
      <c:catAx>
        <c:axId val="131697280"/>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31703168"/>
        <c:crosses val="autoZero"/>
        <c:auto val="1"/>
        <c:lblAlgn val="ctr"/>
        <c:lblOffset val="100"/>
        <c:noMultiLvlLbl val="0"/>
      </c:catAx>
      <c:valAx>
        <c:axId val="131703168"/>
        <c:scaling>
          <c:orientation val="minMax"/>
          <c:max val="110"/>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1697280"/>
        <c:crosses val="max"/>
        <c:crossBetween val="between"/>
        <c:majorUnit val="1"/>
      </c:valAx>
      <c:spPr>
        <a:noFill/>
        <a:ln w="25400">
          <a:noFill/>
        </a:ln>
      </c:spPr>
    </c:plotArea>
    <c:legend>
      <c:legendPos val="r"/>
      <c:layout>
        <c:manualLayout>
          <c:xMode val="edge"/>
          <c:yMode val="edge"/>
          <c:x val="1.1068865612154208E-2"/>
          <c:y val="4.7673634408239261E-2"/>
          <c:w val="0.92977451290134427"/>
          <c:h val="9.6523121947590163E-2"/>
        </c:manualLayout>
      </c:layout>
      <c:overlay val="1"/>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749928835889845"/>
          <c:y val="0.1678310608824411"/>
          <c:w val="0.4814146495128826"/>
          <c:h val="0.69915964552905163"/>
        </c:manualLayout>
      </c:layout>
      <c:barChart>
        <c:barDir val="bar"/>
        <c:grouping val="stacked"/>
        <c:varyColors val="0"/>
        <c:ser>
          <c:idx val="1"/>
          <c:order val="0"/>
          <c:tx>
            <c:strRef>
              <c:f>List1!$B$1</c:f>
              <c:strCache>
                <c:ptCount val="1"/>
                <c:pt idx="0">
                  <c:v>fake</c:v>
                </c:pt>
              </c:strCache>
            </c:strRef>
          </c:tx>
          <c:spPr>
            <a:solidFill>
              <a:sysClr val="window" lastClr="FFFFFF">
                <a:lumMod val="65000"/>
              </a:sysClr>
            </a:solidFill>
            <a:ln w="25400">
              <a:solidFill>
                <a:srgbClr val="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txPr>
              <a:bodyPr/>
              <a:lstStyle/>
              <a:p>
                <a:pPr>
                  <a:defRPr sz="1600" b="1" i="0">
                    <a:latin typeface="Verdana"/>
                    <a:ea typeface="Verdana"/>
                    <a:cs typeface="Verdana"/>
                  </a:defRPr>
                </a:pPr>
                <a:endParaRPr lang="cs-CZ"/>
              </a:p>
            </c:txPr>
            <c:showLegendKey val="0"/>
            <c:showVal val="1"/>
            <c:showCatName val="0"/>
            <c:showSerName val="0"/>
            <c:showPercent val="0"/>
            <c:showBubbleSize val="0"/>
            <c:showLeaderLines val="0"/>
          </c:dLbls>
          <c:cat>
            <c:strRef>
              <c:f>List1!$A$2:$A$12</c:f>
              <c:strCache>
                <c:ptCount val="11"/>
                <c:pt idx="0">
                  <c:v>Zdravotnictví</c:v>
                </c:pt>
                <c:pt idx="1">
                  <c:v>Stavebnictví</c:v>
                </c:pt>
                <c:pt idx="2">
                  <c:v>Udělování povolení a registrací</c:v>
                </c:pt>
                <c:pt idx="3">
                  <c:v>Vzdělávacího systému (mateřská škola, základní škola ..)</c:v>
                </c:pt>
                <c:pt idx="4">
                  <c:v>Policie</c:v>
                </c:pt>
                <c:pt idx="5">
                  <c:v>Sportu</c:v>
                </c:pt>
                <c:pt idx="6">
                  <c:v>Sociální služby</c:v>
                </c:pt>
                <c:pt idx="7">
                  <c:v>Soudního systému</c:v>
                </c:pt>
                <c:pt idx="8">
                  <c:v>Daní</c:v>
                </c:pt>
                <c:pt idx="9">
                  <c:v>Jiná oblast</c:v>
                </c:pt>
                <c:pt idx="10">
                  <c:v>Nevím, nechci odpovědět</c:v>
                </c:pt>
              </c:strCache>
            </c:strRef>
          </c:cat>
          <c:val>
            <c:numRef>
              <c:f>List1!$B$2:$B$12</c:f>
              <c:numCache>
                <c:formatCode>General</c:formatCode>
                <c:ptCount val="11"/>
              </c:numCache>
            </c:numRef>
          </c:val>
        </c:ser>
        <c:ser>
          <c:idx val="2"/>
          <c:order val="1"/>
          <c:tx>
            <c:strRef>
              <c:f>List1!$C$1</c:f>
              <c:strCache>
                <c:ptCount val="1"/>
                <c:pt idx="0">
                  <c:v>Celkem</c:v>
                </c:pt>
              </c:strCache>
            </c:strRef>
          </c:tx>
          <c:spPr>
            <a:pattFill prst="dkUpDiag">
              <a:fgClr>
                <a:sysClr val="window" lastClr="FFFFFF">
                  <a:lumMod val="85000"/>
                </a:sysClr>
              </a:fgClr>
              <a:bgClr>
                <a:sysClr val="window" lastClr="FFFFFF"/>
              </a:bgClr>
            </a:pattFill>
            <a:ln w="9525">
              <a:solidFill>
                <a:sysClr val="window" lastClr="FFFFFF"/>
              </a:solidFill>
            </a:ln>
          </c:spPr>
          <c:invertIfNegative val="0"/>
          <c:dLbls>
            <c:numFmt formatCode="#,##0" sourceLinked="0"/>
            <c:txPr>
              <a:bodyPr/>
              <a:lstStyle/>
              <a:p>
                <a:pPr>
                  <a:defRPr sz="1200" b="1">
                    <a:solidFill>
                      <a:schemeClr val="bg1">
                        <a:lumMod val="50000"/>
                      </a:schemeClr>
                    </a:solidFill>
                  </a:defRPr>
                </a:pPr>
                <a:endParaRPr lang="cs-CZ"/>
              </a:p>
            </c:txPr>
            <c:dLblPos val="inBase"/>
            <c:showLegendKey val="0"/>
            <c:showVal val="1"/>
            <c:showCatName val="0"/>
            <c:showSerName val="0"/>
            <c:showPercent val="0"/>
            <c:showBubbleSize val="0"/>
            <c:showLeaderLines val="0"/>
          </c:dLbls>
          <c:cat>
            <c:numRef>
              <c:f>List1!$C$2:$C$12</c:f>
              <c:numCache>
                <c:formatCode>General</c:formatCode>
                <c:ptCount val="11"/>
                <c:pt idx="0">
                  <c:v>33.795013850415515</c:v>
                </c:pt>
                <c:pt idx="1">
                  <c:v>22.160664819944596</c:v>
                </c:pt>
                <c:pt idx="2">
                  <c:v>21.606648199445981</c:v>
                </c:pt>
                <c:pt idx="3">
                  <c:v>18.282548476454295</c:v>
                </c:pt>
                <c:pt idx="4">
                  <c:v>13.573407202216067</c:v>
                </c:pt>
                <c:pt idx="5">
                  <c:v>9.97229916897507</c:v>
                </c:pt>
                <c:pt idx="6">
                  <c:v>9.6952908587257625</c:v>
                </c:pt>
                <c:pt idx="7">
                  <c:v>5.8171745152354575</c:v>
                </c:pt>
                <c:pt idx="8">
                  <c:v>3.32409972299169</c:v>
                </c:pt>
                <c:pt idx="9">
                  <c:v>9.1412742382271475</c:v>
                </c:pt>
                <c:pt idx="10">
                  <c:v>10.526315789473683</c:v>
                </c:pt>
              </c:numCache>
            </c:numRef>
          </c:cat>
          <c:val>
            <c:numRef>
              <c:f>List1!$C$2:$C$12</c:f>
              <c:numCache>
                <c:formatCode>General</c:formatCode>
                <c:ptCount val="11"/>
                <c:pt idx="0">
                  <c:v>33.795013850415515</c:v>
                </c:pt>
                <c:pt idx="1">
                  <c:v>22.160664819944596</c:v>
                </c:pt>
                <c:pt idx="2">
                  <c:v>21.606648199445981</c:v>
                </c:pt>
                <c:pt idx="3">
                  <c:v>18.282548476454295</c:v>
                </c:pt>
                <c:pt idx="4">
                  <c:v>13.573407202216067</c:v>
                </c:pt>
                <c:pt idx="5">
                  <c:v>9.97229916897507</c:v>
                </c:pt>
                <c:pt idx="6">
                  <c:v>9.6952908587257625</c:v>
                </c:pt>
                <c:pt idx="7">
                  <c:v>5.8171745152354575</c:v>
                </c:pt>
                <c:pt idx="8">
                  <c:v>3.32409972299169</c:v>
                </c:pt>
                <c:pt idx="9">
                  <c:v>9.1412742382271475</c:v>
                </c:pt>
                <c:pt idx="10">
                  <c:v>10.526315789473683</c:v>
                </c:pt>
              </c:numCache>
            </c:numRef>
          </c:val>
        </c:ser>
        <c:dLbls>
          <c:showLegendKey val="0"/>
          <c:showVal val="0"/>
          <c:showCatName val="0"/>
          <c:showSerName val="0"/>
          <c:showPercent val="0"/>
          <c:showBubbleSize val="0"/>
        </c:dLbls>
        <c:gapWidth val="30"/>
        <c:overlap val="100"/>
        <c:axId val="131738624"/>
        <c:axId val="131748992"/>
      </c:barChart>
      <c:scatterChart>
        <c:scatterStyle val="lineMarker"/>
        <c:varyColors val="0"/>
        <c:ser>
          <c:idx val="4"/>
          <c:order val="2"/>
          <c:tx>
            <c:strRef>
              <c:f>List1!$D$1</c:f>
              <c:strCache>
                <c:ptCount val="1"/>
                <c:pt idx="0">
                  <c:v>Muži</c:v>
                </c:pt>
              </c:strCache>
            </c:strRef>
          </c:tx>
          <c:spPr>
            <a:ln>
              <a:solidFill>
                <a:srgbClr val="699FAC">
                  <a:lumMod val="75000"/>
                </a:srgbClr>
              </a:solidFill>
            </a:ln>
          </c:spPr>
          <c:marker>
            <c:symbol val="circle"/>
            <c:size val="5"/>
            <c:spPr>
              <a:solidFill>
                <a:srgbClr val="699FAC">
                  <a:lumMod val="75000"/>
                </a:srgbClr>
              </a:solidFill>
              <a:ln>
                <a:solidFill>
                  <a:srgbClr val="699FAC">
                    <a:lumMod val="75000"/>
                  </a:srgbClr>
                </a:solidFill>
              </a:ln>
            </c:spPr>
          </c:marker>
          <c:xVal>
            <c:numRef>
              <c:f>List1!$D$2:$D$12</c:f>
              <c:numCache>
                <c:formatCode>General</c:formatCode>
                <c:ptCount val="11"/>
                <c:pt idx="0">
                  <c:v>27.040816326530614</c:v>
                </c:pt>
                <c:pt idx="1">
                  <c:v>30.102040816326532</c:v>
                </c:pt>
                <c:pt idx="2">
                  <c:v>24.489795918367346</c:v>
                </c:pt>
                <c:pt idx="3">
                  <c:v>16.326530612244898</c:v>
                </c:pt>
                <c:pt idx="4">
                  <c:v>15.306122448979592</c:v>
                </c:pt>
                <c:pt idx="5">
                  <c:v>12.244897959183673</c:v>
                </c:pt>
                <c:pt idx="6">
                  <c:v>8.1632653061224492</c:v>
                </c:pt>
                <c:pt idx="7">
                  <c:v>7.1428571428571423</c:v>
                </c:pt>
                <c:pt idx="8">
                  <c:v>5.1020408163265305</c:v>
                </c:pt>
                <c:pt idx="9">
                  <c:v>9.183673469387756</c:v>
                </c:pt>
                <c:pt idx="10">
                  <c:v>8.6734693877551017</c:v>
                </c:pt>
              </c:numCache>
            </c:numRef>
          </c:xVal>
          <c:yVal>
            <c:numRef>
              <c:f>List1!$G$2:$G$11</c:f>
              <c:numCache>
                <c:formatCode>General</c:formatCode>
                <c:ptCount val="10"/>
                <c:pt idx="0">
                  <c:v>11</c:v>
                </c:pt>
                <c:pt idx="1">
                  <c:v>10</c:v>
                </c:pt>
                <c:pt idx="2">
                  <c:v>9</c:v>
                </c:pt>
                <c:pt idx="3">
                  <c:v>8</c:v>
                </c:pt>
                <c:pt idx="4">
                  <c:v>7</c:v>
                </c:pt>
                <c:pt idx="5">
                  <c:v>6</c:v>
                </c:pt>
                <c:pt idx="6">
                  <c:v>5</c:v>
                </c:pt>
                <c:pt idx="7">
                  <c:v>4</c:v>
                </c:pt>
                <c:pt idx="8">
                  <c:v>3</c:v>
                </c:pt>
                <c:pt idx="9">
                  <c:v>2</c:v>
                </c:pt>
              </c:numCache>
            </c:numRef>
          </c:yVal>
          <c:smooth val="0"/>
        </c:ser>
        <c:ser>
          <c:idx val="3"/>
          <c:order val="3"/>
          <c:tx>
            <c:strRef>
              <c:f>List1!$E$1</c:f>
              <c:strCache>
                <c:ptCount val="1"/>
                <c:pt idx="0">
                  <c:v>Ženy</c:v>
                </c:pt>
              </c:strCache>
            </c:strRef>
          </c:tx>
          <c:spPr>
            <a:ln>
              <a:solidFill>
                <a:srgbClr val="CD7471">
                  <a:lumMod val="75000"/>
                </a:srgbClr>
              </a:solidFill>
            </a:ln>
          </c:spPr>
          <c:marker>
            <c:symbol val="circle"/>
            <c:size val="5"/>
            <c:spPr>
              <a:solidFill>
                <a:srgbClr val="CD7471">
                  <a:lumMod val="75000"/>
                </a:srgbClr>
              </a:solidFill>
              <a:ln>
                <a:solidFill>
                  <a:srgbClr val="CD7471">
                    <a:lumMod val="75000"/>
                  </a:srgbClr>
                </a:solidFill>
              </a:ln>
            </c:spPr>
          </c:marker>
          <c:xVal>
            <c:numRef>
              <c:f>List1!$E$2:$E$12</c:f>
              <c:numCache>
                <c:formatCode>General</c:formatCode>
                <c:ptCount val="11"/>
                <c:pt idx="0">
                  <c:v>41.818181818181813</c:v>
                </c:pt>
                <c:pt idx="1">
                  <c:v>12.727272727272727</c:v>
                </c:pt>
                <c:pt idx="2">
                  <c:v>18.181818181818183</c:v>
                </c:pt>
                <c:pt idx="3">
                  <c:v>20.606060606060606</c:v>
                </c:pt>
                <c:pt idx="4">
                  <c:v>11.515151515151516</c:v>
                </c:pt>
                <c:pt idx="5">
                  <c:v>7.2727272727272725</c:v>
                </c:pt>
                <c:pt idx="6">
                  <c:v>11.515151515151516</c:v>
                </c:pt>
                <c:pt idx="7">
                  <c:v>4.2424242424242431</c:v>
                </c:pt>
                <c:pt idx="8">
                  <c:v>1.2121212121212122</c:v>
                </c:pt>
                <c:pt idx="9">
                  <c:v>9.0909090909090917</c:v>
                </c:pt>
                <c:pt idx="10">
                  <c:v>12.727272727272727</c:v>
                </c:pt>
              </c:numCache>
            </c:numRef>
          </c:xVal>
          <c:yVal>
            <c:numRef>
              <c:f>List1!$G$2:$G$25</c:f>
              <c:numCache>
                <c:formatCode>General</c:formatCode>
                <c:ptCount val="24"/>
                <c:pt idx="0">
                  <c:v>11</c:v>
                </c:pt>
                <c:pt idx="1">
                  <c:v>10</c:v>
                </c:pt>
                <c:pt idx="2">
                  <c:v>9</c:v>
                </c:pt>
                <c:pt idx="3">
                  <c:v>8</c:v>
                </c:pt>
                <c:pt idx="4">
                  <c:v>7</c:v>
                </c:pt>
                <c:pt idx="5">
                  <c:v>6</c:v>
                </c:pt>
                <c:pt idx="6">
                  <c:v>5</c:v>
                </c:pt>
                <c:pt idx="7">
                  <c:v>4</c:v>
                </c:pt>
                <c:pt idx="8">
                  <c:v>3</c:v>
                </c:pt>
                <c:pt idx="9">
                  <c:v>2</c:v>
                </c:pt>
                <c:pt idx="10">
                  <c:v>1</c:v>
                </c:pt>
              </c:numCache>
            </c:numRef>
          </c:yVal>
          <c:smooth val="0"/>
        </c:ser>
        <c:dLbls>
          <c:showLegendKey val="0"/>
          <c:showVal val="0"/>
          <c:showCatName val="0"/>
          <c:showSerName val="0"/>
          <c:showPercent val="0"/>
          <c:showBubbleSize val="0"/>
        </c:dLbls>
        <c:axId val="131756416"/>
        <c:axId val="131750528"/>
      </c:scatterChart>
      <c:catAx>
        <c:axId val="131738624"/>
        <c:scaling>
          <c:orientation val="maxMin"/>
        </c:scaling>
        <c:delete val="0"/>
        <c:axPos val="l"/>
        <c:majorGridlines>
          <c:spPr>
            <a:ln>
              <a:noFill/>
              <a:prstDash val="dash"/>
            </a:ln>
          </c:spPr>
        </c:majorGridlines>
        <c:numFmt formatCode="General" sourceLinked="1"/>
        <c:majorTickMark val="out"/>
        <c:minorTickMark val="none"/>
        <c:tickLblPos val="nextTo"/>
        <c:spPr>
          <a:ln w="3175">
            <a:noFill/>
            <a:prstDash val="solid"/>
          </a:ln>
        </c:spPr>
        <c:txPr>
          <a:bodyPr rot="0" vert="horz"/>
          <a:lstStyle/>
          <a:p>
            <a:pPr>
              <a:defRPr sz="1100" b="0" i="0" u="none" strike="noStrike" baseline="0">
                <a:solidFill>
                  <a:schemeClr val="tx1">
                    <a:lumMod val="85000"/>
                    <a:lumOff val="15000"/>
                  </a:schemeClr>
                </a:solidFill>
                <a:latin typeface="Verdana"/>
                <a:ea typeface="Verdana"/>
                <a:cs typeface="Verdana"/>
              </a:defRPr>
            </a:pPr>
            <a:endParaRPr lang="cs-CZ"/>
          </a:p>
        </c:txPr>
        <c:crossAx val="131748992"/>
        <c:crosses val="autoZero"/>
        <c:auto val="1"/>
        <c:lblAlgn val="ctr"/>
        <c:lblOffset val="100"/>
        <c:noMultiLvlLbl val="0"/>
      </c:catAx>
      <c:valAx>
        <c:axId val="131748992"/>
        <c:scaling>
          <c:orientation val="minMax"/>
          <c:max val="50"/>
        </c:scaling>
        <c:delete val="0"/>
        <c:axPos val="b"/>
        <c:numFmt formatCode="#,##0" sourceLinked="0"/>
        <c:majorTickMark val="out"/>
        <c:minorTickMark val="none"/>
        <c:tickLblPos val="nextTo"/>
        <c:spPr>
          <a:ln w="3175">
            <a:noFill/>
            <a:prstDash val="solid"/>
          </a:ln>
        </c:spPr>
        <c:txPr>
          <a:bodyPr rot="0" vert="horz"/>
          <a:lstStyle/>
          <a:p>
            <a:pPr>
              <a:defRPr sz="1000" b="0" i="0" u="none" strike="noStrike" baseline="0">
                <a:solidFill>
                  <a:schemeClr val="tx1">
                    <a:lumMod val="85000"/>
                    <a:lumOff val="15000"/>
                  </a:schemeClr>
                </a:solidFill>
                <a:latin typeface="Verdana"/>
                <a:ea typeface="Verdana"/>
                <a:cs typeface="Verdana"/>
              </a:defRPr>
            </a:pPr>
            <a:endParaRPr lang="cs-CZ"/>
          </a:p>
        </c:txPr>
        <c:crossAx val="131738624"/>
        <c:crosses val="max"/>
        <c:crossBetween val="between"/>
        <c:majorUnit val="10"/>
      </c:valAx>
      <c:valAx>
        <c:axId val="131750528"/>
        <c:scaling>
          <c:orientation val="minMax"/>
          <c:max val="11.5"/>
          <c:min val="0.5"/>
        </c:scaling>
        <c:delete val="0"/>
        <c:axPos val="r"/>
        <c:numFmt formatCode="General" sourceLinked="1"/>
        <c:majorTickMark val="none"/>
        <c:minorTickMark val="none"/>
        <c:tickLblPos val="none"/>
        <c:spPr>
          <a:ln>
            <a:noFill/>
          </a:ln>
        </c:spPr>
        <c:crossAx val="131756416"/>
        <c:crosses val="max"/>
        <c:crossBetween val="midCat"/>
      </c:valAx>
      <c:valAx>
        <c:axId val="131756416"/>
        <c:scaling>
          <c:orientation val="minMax"/>
          <c:max val="50"/>
        </c:scaling>
        <c:delete val="0"/>
        <c:axPos val="b"/>
        <c:majorGridlines>
          <c:spPr>
            <a:ln>
              <a:solidFill>
                <a:sysClr val="window" lastClr="FFFFFF">
                  <a:lumMod val="65000"/>
                </a:sysClr>
              </a:solidFill>
              <a:prstDash val="dash"/>
            </a:ln>
          </c:spPr>
        </c:majorGridlines>
        <c:numFmt formatCode="General" sourceLinked="1"/>
        <c:majorTickMark val="out"/>
        <c:minorTickMark val="none"/>
        <c:tickLblPos val="nextTo"/>
        <c:spPr>
          <a:ln>
            <a:solidFill>
              <a:sysClr val="window" lastClr="FFFFFF"/>
            </a:solidFill>
          </a:ln>
        </c:spPr>
        <c:txPr>
          <a:bodyPr/>
          <a:lstStyle/>
          <a:p>
            <a:pPr>
              <a:defRPr>
                <a:solidFill>
                  <a:schemeClr val="bg1"/>
                </a:solidFill>
              </a:defRPr>
            </a:pPr>
            <a:endParaRPr lang="cs-CZ"/>
          </a:p>
        </c:txPr>
        <c:crossAx val="131750528"/>
        <c:crosses val="autoZero"/>
        <c:crossBetween val="midCat"/>
        <c:majorUnit val="10"/>
      </c:valAx>
      <c:spPr>
        <a:noFill/>
        <a:ln w="25400">
          <a:noFill/>
        </a:ln>
      </c:spPr>
    </c:plotArea>
    <c:legend>
      <c:legendPos val="r"/>
      <c:legendEntry>
        <c:idx val="0"/>
        <c:delete val="1"/>
      </c:legendEntry>
      <c:layout>
        <c:manualLayout>
          <c:xMode val="edge"/>
          <c:yMode val="edge"/>
          <c:x val="0.26336332648041394"/>
          <c:y val="9.1455924074096057E-2"/>
          <c:w val="0.73515160707961824"/>
          <c:h val="6.7529441308980712E-2"/>
        </c:manualLayout>
      </c:layout>
      <c:overlay val="1"/>
      <c:spPr>
        <a:noFill/>
        <a:ln>
          <a:noFill/>
        </a:ln>
      </c:spPr>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69581958530942"/>
          <c:y val="0.26298342626190885"/>
          <c:w val="0.65552964307504313"/>
          <c:h val="0.57770419853585964"/>
        </c:manualLayout>
      </c:layout>
      <c:doughnutChart>
        <c:varyColors val="1"/>
        <c:ser>
          <c:idx val="1"/>
          <c:order val="0"/>
          <c:tx>
            <c:strRef>
              <c:f>List1!$B$1</c:f>
              <c:strCache>
                <c:ptCount val="1"/>
                <c:pt idx="0">
                  <c:v>Sloupec2</c:v>
                </c:pt>
              </c:strCache>
            </c:strRef>
          </c:tx>
          <c:spPr>
            <a:solidFill>
              <a:srgbClr val="CD7471"/>
            </a:solidFill>
            <a:ln w="76200">
              <a:solidFill>
                <a:sysClr val="window" lastClr="FFFFFF"/>
              </a:solidFill>
              <a:prstDash val="solid"/>
            </a:ln>
            <a:effectLst/>
          </c:spPr>
          <c:dPt>
            <c:idx val="0"/>
            <c:bubble3D val="0"/>
          </c:dPt>
          <c:dPt>
            <c:idx val="1"/>
            <c:bubble3D val="0"/>
            <c:spPr>
              <a:solidFill>
                <a:srgbClr val="CD7471">
                  <a:lumMod val="60000"/>
                  <a:lumOff val="40000"/>
                </a:srgbClr>
              </a:solidFill>
              <a:ln w="76200">
                <a:solidFill>
                  <a:sysClr val="window" lastClr="FFFFFF"/>
                </a:solidFill>
                <a:prstDash val="solid"/>
              </a:ln>
              <a:effectLst/>
            </c:spPr>
          </c:dPt>
          <c:dPt>
            <c:idx val="2"/>
            <c:bubble3D val="0"/>
            <c:spPr>
              <a:solidFill>
                <a:srgbClr val="699FAC">
                  <a:lumMod val="60000"/>
                  <a:lumOff val="40000"/>
                </a:srgbClr>
              </a:solidFill>
              <a:ln w="76200">
                <a:solidFill>
                  <a:sysClr val="window" lastClr="FFFFFF"/>
                </a:solidFill>
                <a:prstDash val="solid"/>
              </a:ln>
              <a:effectLst/>
            </c:spPr>
          </c:dPt>
          <c:dPt>
            <c:idx val="3"/>
            <c:bubble3D val="0"/>
            <c:spPr>
              <a:solidFill>
                <a:srgbClr val="699FAC"/>
              </a:solidFill>
              <a:ln w="76200">
                <a:solidFill>
                  <a:sysClr val="window" lastClr="FFFFFF"/>
                </a:solidFill>
                <a:prstDash val="solid"/>
              </a:ln>
              <a:effectLst/>
            </c:spPr>
          </c:dPt>
          <c:dPt>
            <c:idx val="4"/>
            <c:bubble3D val="0"/>
            <c:spPr>
              <a:solidFill>
                <a:sysClr val="window" lastClr="FFFFFF">
                  <a:lumMod val="65000"/>
                </a:sysClr>
              </a:solidFill>
              <a:ln w="76200">
                <a:solidFill>
                  <a:sysClr val="window" lastClr="FFFFFF"/>
                </a:solidFill>
                <a:prstDash val="solid"/>
              </a:ln>
              <a:effectLst/>
            </c:spPr>
          </c:dPt>
          <c:dPt>
            <c:idx val="5"/>
            <c:bubble3D val="0"/>
            <c:spPr>
              <a:solidFill>
                <a:srgbClr val="B8CCE4"/>
              </a:solidFill>
              <a:ln w="76200">
                <a:solidFill>
                  <a:sysClr val="window" lastClr="FFFFFF"/>
                </a:solidFill>
                <a:prstDash val="solid"/>
              </a:ln>
              <a:effectLst/>
            </c:spPr>
          </c:dPt>
          <c:dPt>
            <c:idx val="6"/>
            <c:bubble3D val="0"/>
            <c:spPr>
              <a:solidFill>
                <a:srgbClr val="D98F48"/>
              </a:solidFill>
              <a:ln w="76200">
                <a:solidFill>
                  <a:sysClr val="window" lastClr="FFFFFF"/>
                </a:solidFill>
                <a:prstDash val="solid"/>
              </a:ln>
              <a:effectLst/>
            </c:spPr>
          </c:dPt>
          <c:dPt>
            <c:idx val="7"/>
            <c:bubble3D val="0"/>
          </c:dPt>
          <c:dPt>
            <c:idx val="8"/>
            <c:bubble3D val="0"/>
            <c:spPr>
              <a:solidFill>
                <a:sysClr val="windowText" lastClr="000000">
                  <a:lumMod val="65000"/>
                  <a:lumOff val="35000"/>
                </a:sysClr>
              </a:solidFill>
              <a:ln w="76200">
                <a:solidFill>
                  <a:sysClr val="window" lastClr="FFFFFF"/>
                </a:solidFill>
                <a:prstDash val="solid"/>
              </a:ln>
              <a:effectLst/>
            </c:spPr>
          </c:dPt>
          <c:dPt>
            <c:idx val="9"/>
            <c:bubble3D val="0"/>
            <c:spPr>
              <a:solidFill>
                <a:sysClr val="windowText" lastClr="000000"/>
              </a:solidFill>
              <a:ln w="76200">
                <a:solidFill>
                  <a:sysClr val="window" lastClr="FFFFFF"/>
                </a:solidFill>
                <a:prstDash val="solid"/>
              </a:ln>
              <a:effectLst/>
            </c:spPr>
          </c:dPt>
          <c:dPt>
            <c:idx val="10"/>
            <c:bubble3D val="0"/>
            <c:spPr>
              <a:solidFill>
                <a:sysClr val="window" lastClr="FFFFFF">
                  <a:lumMod val="65000"/>
                </a:sysClr>
              </a:solidFill>
              <a:ln w="76200">
                <a:solidFill>
                  <a:sysClr val="window" lastClr="FFFFFF"/>
                </a:solidFill>
                <a:prstDash val="solid"/>
              </a:ln>
              <a:effectLst/>
            </c:spPr>
          </c:dPt>
          <c:dLbls>
            <c:dLbl>
              <c:idx val="0"/>
              <c:layout>
                <c:manualLayout>
                  <c:x val="-0.14495719146039918"/>
                  <c:y val="3.9693672234199568E-5"/>
                </c:manualLayout>
              </c:layout>
              <c:showLegendKey val="0"/>
              <c:showVal val="1"/>
              <c:showCatName val="1"/>
              <c:showSerName val="0"/>
              <c:showPercent val="0"/>
              <c:showBubbleSize val="0"/>
              <c:separator>
</c:separator>
            </c:dLbl>
            <c:dLbl>
              <c:idx val="1"/>
              <c:layout>
                <c:manualLayout>
                  <c:x val="-0.18505065046176822"/>
                  <c:y val="-4.1382858508166059E-2"/>
                </c:manualLayout>
              </c:layout>
              <c:showLegendKey val="0"/>
              <c:showVal val="1"/>
              <c:showCatName val="1"/>
              <c:showSerName val="0"/>
              <c:showPercent val="0"/>
              <c:showBubbleSize val="0"/>
              <c:separator>
</c:separator>
            </c:dLbl>
            <c:dLbl>
              <c:idx val="2"/>
              <c:layout>
                <c:manualLayout>
                  <c:x val="7.1848021633609038E-2"/>
                  <c:y val="-0.17044558735800644"/>
                </c:manualLayout>
              </c:layout>
              <c:showLegendKey val="0"/>
              <c:showVal val="1"/>
              <c:showCatName val="1"/>
              <c:showSerName val="0"/>
              <c:showPercent val="0"/>
              <c:showBubbleSize val="0"/>
              <c:separator>
</c:separator>
            </c:dLbl>
            <c:dLbl>
              <c:idx val="3"/>
              <c:layout>
                <c:manualLayout>
                  <c:x val="0.15539974220007258"/>
                  <c:y val="7.7951469020622874E-2"/>
                </c:manualLayout>
              </c:layout>
              <c:showLegendKey val="0"/>
              <c:showVal val="1"/>
              <c:showCatName val="1"/>
              <c:showSerName val="0"/>
              <c:showPercent val="0"/>
              <c:showBubbleSize val="0"/>
              <c:separator>
</c:separator>
            </c:dLbl>
            <c:dLbl>
              <c:idx val="4"/>
              <c:layout>
                <c:manualLayout>
                  <c:x val="-0.12158895968764606"/>
                  <c:y val="7.7929992251104849E-2"/>
                </c:manualLayout>
              </c:layout>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2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List1!$A$2:$A$6</c:f>
              <c:strCache>
                <c:ptCount val="5"/>
                <c:pt idx="0">
                  <c:v>Určitě ano</c:v>
                </c:pt>
                <c:pt idx="1">
                  <c:v>Spíše ano</c:v>
                </c:pt>
                <c:pt idx="2">
                  <c:v>Spíše ne</c:v>
                </c:pt>
                <c:pt idx="3">
                  <c:v>Určitě ne</c:v>
                </c:pt>
                <c:pt idx="4">
                  <c:v>Nevím</c:v>
                </c:pt>
              </c:strCache>
            </c:strRef>
          </c:cat>
          <c:val>
            <c:numRef>
              <c:f>List1!$B$2:$B$6</c:f>
              <c:numCache>
                <c:formatCode>General</c:formatCode>
                <c:ptCount val="5"/>
                <c:pt idx="0">
                  <c:v>4.4444444444444446</c:v>
                </c:pt>
                <c:pt idx="1">
                  <c:v>33</c:v>
                </c:pt>
                <c:pt idx="2">
                  <c:v>27.530864197530864</c:v>
                </c:pt>
                <c:pt idx="3">
                  <c:v>21.23456790123457</c:v>
                </c:pt>
                <c:pt idx="4">
                  <c:v>14.320987654320987</c:v>
                </c:pt>
              </c:numCache>
            </c:numRef>
          </c:val>
        </c:ser>
        <c:dLbls>
          <c:showLegendKey val="0"/>
          <c:showVal val="0"/>
          <c:showCatName val="0"/>
          <c:showSerName val="0"/>
          <c:showPercent val="0"/>
          <c:showBubbleSize val="0"/>
          <c:showLeaderLines val="1"/>
        </c:dLbls>
        <c:firstSliceAng val="254"/>
        <c:holeSize val="63"/>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3122673869572"/>
          <c:y val="0.25907177785656854"/>
          <c:w val="0.56397949309258"/>
          <c:h val="0.70268212252612061"/>
        </c:manualLayout>
      </c:layout>
      <c:barChart>
        <c:barDir val="bar"/>
        <c:grouping val="stacked"/>
        <c:varyColors val="0"/>
        <c:ser>
          <c:idx val="1"/>
          <c:order val="0"/>
          <c:tx>
            <c:strRef>
              <c:f>List1!$D$1</c:f>
              <c:strCache>
                <c:ptCount val="1"/>
                <c:pt idx="0">
                  <c:v>Určitě ano</c:v>
                </c:pt>
              </c:strCache>
            </c:strRef>
          </c:tx>
          <c:spPr>
            <a:solidFill>
              <a:srgbClr val="CD7471"/>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bg1"/>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List1!$D$2:$D$18</c:f>
              <c:numCache>
                <c:formatCode>General</c:formatCode>
                <c:ptCount val="17"/>
                <c:pt idx="0">
                  <c:v>4.4000000000000004</c:v>
                </c:pt>
                <c:pt idx="2">
                  <c:v>6</c:v>
                </c:pt>
                <c:pt idx="3">
                  <c:v>2.8</c:v>
                </c:pt>
                <c:pt idx="5">
                  <c:v>5.7</c:v>
                </c:pt>
                <c:pt idx="6">
                  <c:v>3.1</c:v>
                </c:pt>
                <c:pt idx="7">
                  <c:v>4.8</c:v>
                </c:pt>
                <c:pt idx="9">
                  <c:v>3.8</c:v>
                </c:pt>
                <c:pt idx="10">
                  <c:v>5</c:v>
                </c:pt>
                <c:pt idx="11">
                  <c:v>4.5</c:v>
                </c:pt>
                <c:pt idx="13">
                  <c:v>3.8</c:v>
                </c:pt>
                <c:pt idx="14">
                  <c:v>4.9000000000000004</c:v>
                </c:pt>
                <c:pt idx="15">
                  <c:v>5.6</c:v>
                </c:pt>
                <c:pt idx="16">
                  <c:v>4</c:v>
                </c:pt>
              </c:numCache>
            </c:numRef>
          </c:val>
        </c:ser>
        <c:ser>
          <c:idx val="0"/>
          <c:order val="1"/>
          <c:tx>
            <c:strRef>
              <c:f>List1!$E$1</c:f>
              <c:strCache>
                <c:ptCount val="1"/>
                <c:pt idx="0">
                  <c:v>Spíše ano</c:v>
                </c:pt>
              </c:strCache>
            </c:strRef>
          </c:tx>
          <c:spPr>
            <a:solidFill>
              <a:srgbClr val="CD7471">
                <a:lumMod val="60000"/>
                <a:lumOff val="4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List1!$E$2:$E$18</c:f>
              <c:numCache>
                <c:formatCode>General</c:formatCode>
                <c:ptCount val="17"/>
                <c:pt idx="0">
                  <c:v>32.5</c:v>
                </c:pt>
                <c:pt idx="2">
                  <c:v>36.1</c:v>
                </c:pt>
                <c:pt idx="3">
                  <c:v>28.6</c:v>
                </c:pt>
                <c:pt idx="5">
                  <c:v>40.4</c:v>
                </c:pt>
                <c:pt idx="6">
                  <c:v>30.7</c:v>
                </c:pt>
                <c:pt idx="7">
                  <c:v>24.4</c:v>
                </c:pt>
                <c:pt idx="9">
                  <c:v>33.4</c:v>
                </c:pt>
                <c:pt idx="10">
                  <c:v>30.7</c:v>
                </c:pt>
                <c:pt idx="11">
                  <c:v>34.799999999999997</c:v>
                </c:pt>
                <c:pt idx="13">
                  <c:v>27</c:v>
                </c:pt>
                <c:pt idx="14">
                  <c:v>33.6</c:v>
                </c:pt>
                <c:pt idx="15">
                  <c:v>32.799999999999997</c:v>
                </c:pt>
                <c:pt idx="16">
                  <c:v>39.299999999999997</c:v>
                </c:pt>
              </c:numCache>
            </c:numRef>
          </c:val>
        </c:ser>
        <c:ser>
          <c:idx val="2"/>
          <c:order val="2"/>
          <c:tx>
            <c:strRef>
              <c:f>List1!$F$1</c:f>
              <c:strCache>
                <c:ptCount val="1"/>
                <c:pt idx="0">
                  <c:v>Spíše ne</c:v>
                </c:pt>
              </c:strCache>
            </c:strRef>
          </c:tx>
          <c:spPr>
            <a:solidFill>
              <a:srgbClr val="699FAC">
                <a:lumMod val="40000"/>
                <a:lumOff val="6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List1!$F$2:$F$18</c:f>
              <c:numCache>
                <c:formatCode>General</c:formatCode>
                <c:ptCount val="17"/>
                <c:pt idx="0">
                  <c:v>27.5</c:v>
                </c:pt>
                <c:pt idx="2">
                  <c:v>24.1</c:v>
                </c:pt>
                <c:pt idx="3">
                  <c:v>31.1</c:v>
                </c:pt>
                <c:pt idx="5">
                  <c:v>27.3</c:v>
                </c:pt>
                <c:pt idx="6">
                  <c:v>27.3</c:v>
                </c:pt>
                <c:pt idx="7">
                  <c:v>28.2</c:v>
                </c:pt>
                <c:pt idx="9">
                  <c:v>25.6</c:v>
                </c:pt>
                <c:pt idx="10">
                  <c:v>29.4</c:v>
                </c:pt>
                <c:pt idx="11">
                  <c:v>27.3</c:v>
                </c:pt>
                <c:pt idx="13">
                  <c:v>31.1</c:v>
                </c:pt>
                <c:pt idx="14">
                  <c:v>28</c:v>
                </c:pt>
                <c:pt idx="15">
                  <c:v>26.6</c:v>
                </c:pt>
                <c:pt idx="16">
                  <c:v>22.9</c:v>
                </c:pt>
              </c:numCache>
            </c:numRef>
          </c:val>
        </c:ser>
        <c:ser>
          <c:idx val="3"/>
          <c:order val="3"/>
          <c:tx>
            <c:strRef>
              <c:f>List1!$G$1</c:f>
              <c:strCache>
                <c:ptCount val="1"/>
                <c:pt idx="0">
                  <c:v>Určitě ne</c:v>
                </c:pt>
              </c:strCache>
            </c:strRef>
          </c:tx>
          <c:spPr>
            <a:ln>
              <a:solidFill>
                <a:sysClr val="window" lastClr="FFFFFF"/>
              </a:solidFill>
            </a:ln>
          </c:spPr>
          <c:invertIfNegative val="0"/>
          <c:dLbls>
            <c:numFmt formatCode="#,##0" sourceLinked="0"/>
            <c:txPr>
              <a:bodyPr/>
              <a:lstStyle/>
              <a:p>
                <a:pPr>
                  <a:defRPr sz="1200"/>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List1!$G$2:$G$18</c:f>
              <c:numCache>
                <c:formatCode>General</c:formatCode>
                <c:ptCount val="17"/>
                <c:pt idx="0">
                  <c:v>21.2</c:v>
                </c:pt>
                <c:pt idx="2">
                  <c:v>22.7</c:v>
                </c:pt>
                <c:pt idx="3">
                  <c:v>19.7</c:v>
                </c:pt>
                <c:pt idx="5">
                  <c:v>13.5</c:v>
                </c:pt>
                <c:pt idx="6">
                  <c:v>25.4</c:v>
                </c:pt>
                <c:pt idx="7">
                  <c:v>25.4</c:v>
                </c:pt>
                <c:pt idx="9">
                  <c:v>19.600000000000001</c:v>
                </c:pt>
                <c:pt idx="10">
                  <c:v>21.6</c:v>
                </c:pt>
                <c:pt idx="11">
                  <c:v>24.2</c:v>
                </c:pt>
                <c:pt idx="13">
                  <c:v>24.6</c:v>
                </c:pt>
                <c:pt idx="14">
                  <c:v>17.5</c:v>
                </c:pt>
                <c:pt idx="15">
                  <c:v>18.100000000000001</c:v>
                </c:pt>
                <c:pt idx="16">
                  <c:v>21.9</c:v>
                </c:pt>
              </c:numCache>
            </c:numRef>
          </c:val>
        </c:ser>
        <c:ser>
          <c:idx val="4"/>
          <c:order val="4"/>
          <c:tx>
            <c:strRef>
              <c:f>List1!$H$1</c:f>
              <c:strCache>
                <c:ptCount val="1"/>
                <c:pt idx="0">
                  <c:v>Nevím</c:v>
                </c:pt>
              </c:strCache>
            </c:strRef>
          </c:tx>
          <c:spPr>
            <a:solidFill>
              <a:sysClr val="window" lastClr="FFFFFF">
                <a:lumMod val="75000"/>
              </a:sysClr>
            </a:solidFill>
            <a:ln>
              <a:solidFill>
                <a:sysClr val="window" lastClr="FFFFFF"/>
              </a:solidFill>
            </a:ln>
          </c:spPr>
          <c:invertIfNegative val="0"/>
          <c:dLbls>
            <c:numFmt formatCode="#,##0" sourceLinked="0"/>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List1!$H$2:$H$18</c:f>
              <c:numCache>
                <c:formatCode>General</c:formatCode>
                <c:ptCount val="17"/>
                <c:pt idx="0">
                  <c:v>14.3</c:v>
                </c:pt>
                <c:pt idx="2">
                  <c:v>11.1</c:v>
                </c:pt>
                <c:pt idx="3">
                  <c:v>17.7</c:v>
                </c:pt>
                <c:pt idx="5">
                  <c:v>13.1</c:v>
                </c:pt>
                <c:pt idx="6">
                  <c:v>13.5</c:v>
                </c:pt>
                <c:pt idx="7">
                  <c:v>17.2</c:v>
                </c:pt>
                <c:pt idx="9">
                  <c:v>17.7</c:v>
                </c:pt>
                <c:pt idx="10">
                  <c:v>13.3</c:v>
                </c:pt>
                <c:pt idx="11">
                  <c:v>9.1</c:v>
                </c:pt>
                <c:pt idx="13">
                  <c:v>13.5</c:v>
                </c:pt>
                <c:pt idx="14">
                  <c:v>16.100000000000001</c:v>
                </c:pt>
                <c:pt idx="15">
                  <c:v>16.899999999999999</c:v>
                </c:pt>
                <c:pt idx="16">
                  <c:v>11.9</c:v>
                </c:pt>
              </c:numCache>
            </c:numRef>
          </c:val>
        </c:ser>
        <c:dLbls>
          <c:showLegendKey val="0"/>
          <c:showVal val="1"/>
          <c:showCatName val="0"/>
          <c:showSerName val="0"/>
          <c:showPercent val="0"/>
          <c:showBubbleSize val="0"/>
        </c:dLbls>
        <c:gapWidth val="30"/>
        <c:overlap val="100"/>
        <c:axId val="134503808"/>
        <c:axId val="134513792"/>
      </c:barChart>
      <c:catAx>
        <c:axId val="134503808"/>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34513792"/>
        <c:crosses val="autoZero"/>
        <c:auto val="1"/>
        <c:lblAlgn val="ctr"/>
        <c:lblOffset val="100"/>
        <c:noMultiLvlLbl val="0"/>
      </c:catAx>
      <c:valAx>
        <c:axId val="134513792"/>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4503808"/>
        <c:crosses val="max"/>
        <c:crossBetween val="between"/>
        <c:majorUnit val="1"/>
      </c:valAx>
      <c:spPr>
        <a:noFill/>
        <a:ln w="25400">
          <a:noFill/>
        </a:ln>
      </c:spPr>
    </c:plotArea>
    <c:legend>
      <c:legendPos val="r"/>
      <c:layout>
        <c:manualLayout>
          <c:xMode val="edge"/>
          <c:yMode val="edge"/>
          <c:x val="0"/>
          <c:y val="1.3579262798380884E-2"/>
          <c:w val="1"/>
          <c:h val="0.20943685417484431"/>
        </c:manualLayout>
      </c:layout>
      <c:overlay val="1"/>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912546978200316"/>
          <c:y val="9.5209994828175604E-2"/>
          <c:w val="0.4267985599783306"/>
          <c:h val="0.81410047580018763"/>
        </c:manualLayout>
      </c:layout>
      <c:barChart>
        <c:barDir val="bar"/>
        <c:grouping val="clustered"/>
        <c:varyColors val="0"/>
        <c:ser>
          <c:idx val="1"/>
          <c:order val="0"/>
          <c:spPr>
            <a:solidFill>
              <a:srgbClr val="CD7471"/>
            </a:solidFill>
            <a:ln w="25400">
              <a:solidFill>
                <a:srgbClr val="FFFFFF"/>
              </a:solidFill>
              <a:prstDash val="solid"/>
            </a:ln>
          </c:spPr>
          <c:invertIfNegative val="0"/>
          <c:dPt>
            <c:idx val="0"/>
            <c:invertIfNegative val="0"/>
            <c:bubble3D val="0"/>
            <c:spPr>
              <a:solidFill>
                <a:srgbClr val="B8CCE4">
                  <a:lumMod val="75000"/>
                </a:srgbClr>
              </a:solidFill>
              <a:ln w="25400">
                <a:solidFill>
                  <a:srgbClr val="FFFFFF"/>
                </a:solidFill>
                <a:prstDash val="solid"/>
              </a:ln>
            </c:spPr>
          </c:dPt>
          <c:dPt>
            <c:idx val="1"/>
            <c:invertIfNegative val="0"/>
            <c:bubble3D val="0"/>
            <c:spPr>
              <a:solidFill>
                <a:srgbClr val="D98F48"/>
              </a:solidFill>
              <a:ln w="25400">
                <a:solidFill>
                  <a:srgbClr val="FFFFFF"/>
                </a:solidFill>
                <a:prstDash val="solid"/>
              </a:ln>
            </c:spPr>
          </c:dPt>
          <c:dPt>
            <c:idx val="2"/>
            <c:invertIfNegative val="0"/>
            <c:bubble3D val="0"/>
            <c:spPr>
              <a:solidFill>
                <a:srgbClr val="D98F48"/>
              </a:solidFill>
              <a:ln w="25400">
                <a:solidFill>
                  <a:srgbClr val="FFFFFF"/>
                </a:solidFill>
                <a:prstDash val="solid"/>
              </a:ln>
            </c:spPr>
          </c:dPt>
          <c:dPt>
            <c:idx val="3"/>
            <c:invertIfNegative val="0"/>
            <c:bubble3D val="0"/>
            <c:spPr>
              <a:solidFill>
                <a:srgbClr val="D98F48"/>
              </a:solidFill>
              <a:ln w="25400">
                <a:solidFill>
                  <a:srgbClr val="FFFFFF"/>
                </a:solidFill>
                <a:prstDash val="solid"/>
              </a:ln>
            </c:spPr>
          </c:dPt>
          <c:dPt>
            <c:idx val="4"/>
            <c:invertIfNegative val="0"/>
            <c:bubble3D val="0"/>
            <c:spPr>
              <a:solidFill>
                <a:srgbClr val="B8CCE4">
                  <a:lumMod val="75000"/>
                </a:srgbClr>
              </a:solidFill>
              <a:ln w="25400">
                <a:solidFill>
                  <a:srgbClr val="FFFFFF"/>
                </a:solidFill>
                <a:prstDash val="solid"/>
              </a:ln>
            </c:spPr>
          </c:dPt>
          <c:dPt>
            <c:idx val="5"/>
            <c:invertIfNegative val="0"/>
            <c:bubble3D val="0"/>
            <c:spPr>
              <a:solidFill>
                <a:srgbClr val="B8CCE4">
                  <a:lumMod val="75000"/>
                </a:srgbClr>
              </a:solidFill>
              <a:ln w="25400">
                <a:solidFill>
                  <a:srgbClr val="FFFFFF"/>
                </a:solidFill>
                <a:prstDash val="solid"/>
              </a:ln>
            </c:spPr>
          </c:dPt>
          <c:dPt>
            <c:idx val="6"/>
            <c:invertIfNegative val="0"/>
            <c:bubble3D val="0"/>
            <c:spPr>
              <a:solidFill>
                <a:srgbClr val="D98F48"/>
              </a:solidFill>
              <a:ln w="25400">
                <a:solidFill>
                  <a:srgbClr val="FFFFFF"/>
                </a:solidFill>
                <a:prstDash val="solid"/>
              </a:ln>
            </c:spPr>
          </c:dPt>
          <c:dPt>
            <c:idx val="7"/>
            <c:invertIfNegative val="0"/>
            <c:bubble3D val="0"/>
            <c:spPr>
              <a:solidFill>
                <a:srgbClr val="B8CCE4">
                  <a:lumMod val="75000"/>
                </a:srgbClr>
              </a:solidFill>
              <a:ln w="25400">
                <a:solidFill>
                  <a:srgbClr val="FFFFFF"/>
                </a:solidFill>
                <a:prstDash val="solid"/>
              </a:ln>
            </c:spPr>
          </c:dPt>
          <c:dPt>
            <c:idx val="8"/>
            <c:invertIfNegative val="0"/>
            <c:bubble3D val="0"/>
            <c:spPr>
              <a:solidFill>
                <a:srgbClr val="D98F48"/>
              </a:solidFill>
              <a:ln w="25400">
                <a:solidFill>
                  <a:srgbClr val="FFFFFF"/>
                </a:solidFill>
                <a:prstDash val="solid"/>
              </a:ln>
            </c:spPr>
          </c:dPt>
          <c:dPt>
            <c:idx val="9"/>
            <c:invertIfNegative val="0"/>
            <c:bubble3D val="0"/>
            <c:spPr>
              <a:solidFill>
                <a:srgbClr val="FF0000"/>
              </a:solidFill>
              <a:ln w="25400">
                <a:solidFill>
                  <a:srgbClr val="FFFFFF"/>
                </a:solidFill>
                <a:prstDash val="solid"/>
              </a:ln>
            </c:spPr>
          </c:dPt>
          <c:dPt>
            <c:idx val="10"/>
            <c:invertIfNegative val="0"/>
            <c:bubble3D val="0"/>
            <c:spPr>
              <a:solidFill>
                <a:srgbClr val="FF0000"/>
              </a:solidFill>
              <a:ln w="25400">
                <a:solidFill>
                  <a:srgbClr val="FFFFFF"/>
                </a:solidFill>
                <a:prstDash val="solid"/>
              </a:ln>
            </c:spPr>
          </c:dPt>
          <c:dPt>
            <c:idx val="11"/>
            <c:invertIfNegative val="0"/>
            <c:bubble3D val="0"/>
            <c:spPr>
              <a:solidFill>
                <a:srgbClr val="FF0000"/>
              </a:solidFill>
              <a:ln w="25400">
                <a:solidFill>
                  <a:srgbClr val="FFFFFF"/>
                </a:solidFill>
                <a:prstDash val="solid"/>
              </a:ln>
            </c:spPr>
          </c:dPt>
          <c:dPt>
            <c:idx val="12"/>
            <c:invertIfNegative val="0"/>
            <c:bubble3D val="0"/>
            <c:spPr>
              <a:solidFill>
                <a:srgbClr val="D98F48"/>
              </a:solidFill>
              <a:ln w="25400">
                <a:solidFill>
                  <a:srgbClr val="FFFFFF"/>
                </a:solidFill>
                <a:prstDash val="solid"/>
              </a:ln>
            </c:spPr>
          </c:dPt>
          <c:dPt>
            <c:idx val="13"/>
            <c:invertIfNegative val="0"/>
            <c:bubble3D val="0"/>
            <c:spPr>
              <a:solidFill>
                <a:srgbClr val="B8CCE4">
                  <a:lumMod val="75000"/>
                </a:srgbClr>
              </a:solidFill>
              <a:ln w="25400">
                <a:solidFill>
                  <a:srgbClr val="FFFFFF"/>
                </a:solidFill>
                <a:prstDash val="solid"/>
              </a:ln>
            </c:spPr>
          </c:dPt>
          <c:dPt>
            <c:idx val="14"/>
            <c:invertIfNegative val="0"/>
            <c:bubble3D val="0"/>
            <c:spPr>
              <a:solidFill>
                <a:sysClr val="window" lastClr="FFFFFF">
                  <a:lumMod val="65000"/>
                </a:sysClr>
              </a:solidFill>
              <a:ln w="25400">
                <a:solidFill>
                  <a:srgbClr val="FFFFFF"/>
                </a:solidFill>
                <a:prstDash val="solid"/>
              </a:ln>
            </c:spPr>
          </c:dPt>
          <c:dPt>
            <c:idx val="15"/>
            <c:invertIfNegative val="0"/>
            <c:bubble3D val="0"/>
            <c:spPr>
              <a:solidFill>
                <a:sysClr val="window" lastClr="FFFFFF">
                  <a:lumMod val="65000"/>
                </a:sysClr>
              </a:solidFill>
              <a:ln w="25400">
                <a:solidFill>
                  <a:srgbClr val="FFFFFF"/>
                </a:solidFill>
                <a:prstDash val="solid"/>
              </a:ln>
            </c:spPr>
          </c:dPt>
          <c:dLbls>
            <c:numFmt formatCode="0" sourceLinked="0"/>
            <c:txPr>
              <a:bodyPr/>
              <a:lstStyle/>
              <a:p>
                <a:pPr>
                  <a:defRPr sz="1200" b="0" i="0">
                    <a:latin typeface="Verdana"/>
                    <a:ea typeface="Verdana"/>
                    <a:cs typeface="Verdana"/>
                  </a:defRPr>
                </a:pPr>
                <a:endParaRPr lang="cs-CZ"/>
              </a:p>
            </c:txPr>
            <c:showLegendKey val="0"/>
            <c:showVal val="1"/>
            <c:showCatName val="0"/>
            <c:showSerName val="0"/>
            <c:showPercent val="0"/>
            <c:showBubbleSize val="0"/>
            <c:showLeaderLines val="0"/>
          </c:dLbls>
          <c:cat>
            <c:strRef>
              <c:f>List2!$B$1:$B$16</c:f>
              <c:strCache>
                <c:ptCount val="16"/>
                <c:pt idx="0">
                  <c:v>Kanalizační přípojku potřebuji</c:v>
                </c:pt>
                <c:pt idx="1">
                  <c:v>Abych ušetřil/a peníze (za samostatné připojování atp.)</c:v>
                </c:pt>
                <c:pt idx="2">
                  <c:v>Abych předešel/a další problémům/komplikacím</c:v>
                </c:pt>
                <c:pt idx="3">
                  <c:v>Abych ušetřil/a čas</c:v>
                </c:pt>
                <c:pt idx="4">
                  <c:v>Co jiného by mi zbývalo /co jiného bych mohl dělat</c:v>
                </c:pt>
                <c:pt idx="5">
                  <c:v>Kdyby to nešlo jinak vyřešit/krajní řešení</c:v>
                </c:pt>
                <c:pt idx="6">
                  <c:v>Jednodušší řešení (než zařizovat později samostatně)</c:v>
                </c:pt>
                <c:pt idx="7">
                  <c:v>Nebylo to mým zaviněním/nešťastná náhoda</c:v>
                </c:pt>
                <c:pt idx="8">
                  <c:v>Abych to měl/a vyřízené</c:v>
                </c:pt>
                <c:pt idx="9">
                  <c:v>Protože se to tak dělá</c:v>
                </c:pt>
                <c:pt idx="10">
                  <c:v>Veřejný prospěch/nezdržování  stavby/výhodné pro obě strany</c:v>
                </c:pt>
                <c:pt idx="11">
                  <c:v>Nikoho tím neohrozím</c:v>
                </c:pt>
                <c:pt idx="12">
                  <c:v>Předejít další  pokutě</c:v>
                </c:pt>
                <c:pt idx="13">
                  <c:v>Obavy, že nebudu připojen</c:v>
                </c:pt>
                <c:pt idx="14">
                  <c:v>Jiné</c:v>
                </c:pt>
                <c:pt idx="15">
                  <c:v>Nevím/nechci odpovídat</c:v>
                </c:pt>
              </c:strCache>
            </c:strRef>
          </c:cat>
          <c:val>
            <c:numRef>
              <c:f>List2!$C$1:$C$16</c:f>
              <c:numCache>
                <c:formatCode>General</c:formatCode>
                <c:ptCount val="16"/>
                <c:pt idx="0">
                  <c:v>30.1</c:v>
                </c:pt>
                <c:pt idx="1">
                  <c:v>20.100000000000001</c:v>
                </c:pt>
                <c:pt idx="2">
                  <c:v>13.7</c:v>
                </c:pt>
                <c:pt idx="3">
                  <c:v>9.4</c:v>
                </c:pt>
                <c:pt idx="4">
                  <c:v>8.6999999999999993</c:v>
                </c:pt>
                <c:pt idx="5">
                  <c:v>8</c:v>
                </c:pt>
                <c:pt idx="6">
                  <c:v>5.4</c:v>
                </c:pt>
                <c:pt idx="7">
                  <c:v>4</c:v>
                </c:pt>
                <c:pt idx="8">
                  <c:v>3</c:v>
                </c:pt>
                <c:pt idx="9">
                  <c:v>3</c:v>
                </c:pt>
                <c:pt idx="10">
                  <c:v>2.2999999999999998</c:v>
                </c:pt>
                <c:pt idx="11">
                  <c:v>1.7</c:v>
                </c:pt>
                <c:pt idx="12">
                  <c:v>1.3</c:v>
                </c:pt>
                <c:pt idx="13">
                  <c:v>0.7</c:v>
                </c:pt>
                <c:pt idx="14">
                  <c:v>6.7</c:v>
                </c:pt>
                <c:pt idx="15">
                  <c:v>6.4</c:v>
                </c:pt>
              </c:numCache>
            </c:numRef>
          </c:val>
        </c:ser>
        <c:dLbls>
          <c:showLegendKey val="0"/>
          <c:showVal val="1"/>
          <c:showCatName val="0"/>
          <c:showSerName val="0"/>
          <c:showPercent val="0"/>
          <c:showBubbleSize val="0"/>
        </c:dLbls>
        <c:gapWidth val="30"/>
        <c:axId val="133088000"/>
        <c:axId val="133105536"/>
      </c:barChart>
      <c:catAx>
        <c:axId val="133088000"/>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100" b="0" i="0" u="none" strike="noStrike" baseline="0">
                <a:solidFill>
                  <a:srgbClr val="000000"/>
                </a:solidFill>
                <a:latin typeface="Verdana"/>
                <a:ea typeface="Verdana"/>
                <a:cs typeface="Verdana"/>
              </a:defRPr>
            </a:pPr>
            <a:endParaRPr lang="cs-CZ"/>
          </a:p>
        </c:txPr>
        <c:crossAx val="133105536"/>
        <c:crosses val="autoZero"/>
        <c:auto val="1"/>
        <c:lblAlgn val="ctr"/>
        <c:lblOffset val="100"/>
        <c:noMultiLvlLbl val="0"/>
      </c:catAx>
      <c:valAx>
        <c:axId val="133105536"/>
        <c:scaling>
          <c:orientation val="minMax"/>
          <c:max val="50"/>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3088000"/>
        <c:crosses val="max"/>
        <c:crossBetween val="between"/>
        <c:majorUnit val="1"/>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29294496815797"/>
          <c:y val="9.5209994828175604E-2"/>
          <c:w val="0.71934766962792751"/>
          <c:h val="0.81410047580018763"/>
        </c:manualLayout>
      </c:layout>
      <c:barChart>
        <c:barDir val="bar"/>
        <c:grouping val="clustered"/>
        <c:varyColors val="0"/>
        <c:ser>
          <c:idx val="1"/>
          <c:order val="0"/>
          <c:spPr>
            <a:solidFill>
              <a:srgbClr val="B8CCE4">
                <a:lumMod val="50000"/>
              </a:srgbClr>
            </a:solidFill>
            <a:ln w="25400">
              <a:solidFill>
                <a:srgbClr val="FFFFFF"/>
              </a:solidFill>
              <a:prstDash val="solid"/>
            </a:ln>
          </c:spPr>
          <c:invertIfNegative val="0"/>
          <c:dPt>
            <c:idx val="2"/>
            <c:invertIfNegative val="0"/>
            <c:bubble3D val="0"/>
            <c:spPr>
              <a:solidFill>
                <a:srgbClr val="D98F48"/>
              </a:solidFill>
              <a:ln w="25400">
                <a:solidFill>
                  <a:srgbClr val="FFFFFF"/>
                </a:solidFill>
                <a:prstDash val="solid"/>
              </a:ln>
            </c:spPr>
          </c:dPt>
          <c:dPt>
            <c:idx val="3"/>
            <c:invertIfNegative val="0"/>
            <c:bubble3D val="0"/>
            <c:spPr>
              <a:solidFill>
                <a:srgbClr val="FF0000"/>
              </a:solidFill>
              <a:ln w="25400">
                <a:solidFill>
                  <a:srgbClr val="FFFFFF"/>
                </a:solidFill>
                <a:prstDash val="solid"/>
              </a:ln>
            </c:spPr>
          </c:dPt>
          <c:dPt>
            <c:idx val="4"/>
            <c:invertIfNegative val="0"/>
            <c:bubble3D val="0"/>
          </c:dPt>
          <c:dPt>
            <c:idx val="5"/>
            <c:invertIfNegative val="0"/>
            <c:bubble3D val="0"/>
            <c:spPr>
              <a:solidFill>
                <a:srgbClr val="D98F48"/>
              </a:solidFill>
              <a:ln w="25400">
                <a:solidFill>
                  <a:srgbClr val="FFFFFF"/>
                </a:solidFill>
                <a:prstDash val="solid"/>
              </a:ln>
            </c:spPr>
          </c:dPt>
          <c:dPt>
            <c:idx val="6"/>
            <c:invertIfNegative val="0"/>
            <c:bubble3D val="0"/>
          </c:dPt>
          <c:dPt>
            <c:idx val="7"/>
            <c:invertIfNegative val="0"/>
            <c:bubble3D val="0"/>
            <c:spPr>
              <a:solidFill>
                <a:srgbClr val="68A678"/>
              </a:solidFill>
              <a:ln w="25400">
                <a:solidFill>
                  <a:srgbClr val="FFFFFF"/>
                </a:solidFill>
                <a:prstDash val="solid"/>
              </a:ln>
            </c:spPr>
          </c:dPt>
          <c:dPt>
            <c:idx val="8"/>
            <c:invertIfNegative val="0"/>
            <c:bubble3D val="0"/>
            <c:spPr>
              <a:solidFill>
                <a:srgbClr val="68A678"/>
              </a:solidFill>
              <a:ln w="25400">
                <a:solidFill>
                  <a:srgbClr val="FFFFFF"/>
                </a:solidFill>
                <a:prstDash val="solid"/>
              </a:ln>
            </c:spPr>
          </c:dPt>
          <c:dPt>
            <c:idx val="9"/>
            <c:invertIfNegative val="0"/>
            <c:bubble3D val="0"/>
            <c:spPr>
              <a:solidFill>
                <a:srgbClr val="D98F48"/>
              </a:solidFill>
              <a:ln w="25400">
                <a:solidFill>
                  <a:srgbClr val="FFFFFF"/>
                </a:solidFill>
                <a:prstDash val="solid"/>
              </a:ln>
            </c:spPr>
          </c:dPt>
          <c:dPt>
            <c:idx val="11"/>
            <c:invertIfNegative val="0"/>
            <c:bubble3D val="0"/>
            <c:spPr>
              <a:solidFill>
                <a:srgbClr val="D98F48"/>
              </a:solidFill>
              <a:ln w="25400">
                <a:solidFill>
                  <a:srgbClr val="FFFFFF"/>
                </a:solidFill>
                <a:prstDash val="solid"/>
              </a:ln>
            </c:spPr>
          </c:dPt>
          <c:dPt>
            <c:idx val="12"/>
            <c:invertIfNegative val="0"/>
            <c:bubble3D val="0"/>
            <c:spPr>
              <a:solidFill>
                <a:srgbClr val="B696BC">
                  <a:lumMod val="60000"/>
                  <a:lumOff val="40000"/>
                </a:srgbClr>
              </a:solidFill>
              <a:ln w="25400">
                <a:solidFill>
                  <a:srgbClr val="FFFFFF"/>
                </a:solidFill>
                <a:prstDash val="solid"/>
              </a:ln>
            </c:spPr>
          </c:dPt>
          <c:dPt>
            <c:idx val="13"/>
            <c:invertIfNegative val="0"/>
            <c:bubble3D val="0"/>
            <c:spPr>
              <a:solidFill>
                <a:srgbClr val="DBE5F1">
                  <a:lumMod val="50000"/>
                </a:srgbClr>
              </a:solidFill>
              <a:ln w="25400">
                <a:solidFill>
                  <a:srgbClr val="FFFFFF"/>
                </a:solidFill>
                <a:prstDash val="solid"/>
              </a:ln>
            </c:spPr>
          </c:dPt>
          <c:dPt>
            <c:idx val="14"/>
            <c:invertIfNegative val="0"/>
            <c:bubble3D val="0"/>
            <c:spPr>
              <a:solidFill>
                <a:srgbClr val="DBE5F1">
                  <a:lumMod val="50000"/>
                </a:srgbClr>
              </a:solidFill>
              <a:ln w="25400">
                <a:solidFill>
                  <a:srgbClr val="FFFFFF"/>
                </a:solidFill>
                <a:prstDash val="solid"/>
              </a:ln>
            </c:spPr>
          </c:dPt>
          <c:dPt>
            <c:idx val="15"/>
            <c:invertIfNegative val="0"/>
            <c:bubble3D val="0"/>
            <c:spPr>
              <a:solidFill>
                <a:sysClr val="window" lastClr="FFFFFF">
                  <a:lumMod val="65000"/>
                </a:sysClr>
              </a:solidFill>
              <a:ln w="25400">
                <a:solidFill>
                  <a:srgbClr val="FFFFFF"/>
                </a:solidFill>
                <a:prstDash val="solid"/>
              </a:ln>
            </c:spPr>
          </c:dPt>
          <c:dPt>
            <c:idx val="16"/>
            <c:invertIfNegative val="0"/>
            <c:bubble3D val="0"/>
            <c:spPr>
              <a:solidFill>
                <a:sysClr val="window" lastClr="FFFFFF">
                  <a:lumMod val="65000"/>
                </a:sysClr>
              </a:solidFill>
              <a:ln w="25400">
                <a:solidFill>
                  <a:srgbClr val="FFFFFF"/>
                </a:solidFill>
                <a:prstDash val="solid"/>
              </a:ln>
            </c:spPr>
          </c:dPt>
          <c:dLbls>
            <c:numFmt formatCode="0" sourceLinked="0"/>
            <c:txPr>
              <a:bodyPr/>
              <a:lstStyle/>
              <a:p>
                <a:pPr>
                  <a:defRPr sz="1200" b="0" i="0">
                    <a:latin typeface="Verdana"/>
                    <a:ea typeface="Verdana"/>
                    <a:cs typeface="Verdana"/>
                  </a:defRPr>
                </a:pPr>
                <a:endParaRPr lang="cs-CZ"/>
              </a:p>
            </c:txPr>
            <c:showLegendKey val="0"/>
            <c:showVal val="1"/>
            <c:showCatName val="0"/>
            <c:showSerName val="0"/>
            <c:showPercent val="0"/>
            <c:showBubbleSize val="0"/>
            <c:showLeaderLines val="0"/>
          </c:dLbls>
          <c:cat>
            <c:strRef>
              <c:f>List2!$B$1:$B$18</c:f>
              <c:strCache>
                <c:ptCount val="17"/>
                <c:pt idx="0">
                  <c:v>Jsem proti korupci/nedávám úplatky</c:v>
                </c:pt>
                <c:pt idx="1">
                  <c:v>Příčí se mi to/je to proti mému přesvědčení</c:v>
                </c:pt>
                <c:pt idx="2">
                  <c:v>Hledal/a bych legální cestu</c:v>
                </c:pt>
                <c:pt idx="3">
                  <c:v>Je to hodně peněz</c:v>
                </c:pt>
                <c:pt idx="4">
                  <c:v>Není to morální</c:v>
                </c:pt>
                <c:pt idx="5">
                  <c:v>Hledal/a bych jiný způsob</c:v>
                </c:pt>
                <c:pt idx="6">
                  <c:v>Nelíbí se mi to/nemám rád/a úplatky</c:v>
                </c:pt>
                <c:pt idx="7">
                  <c:v>Je to trestné/je to podvod</c:v>
                </c:pt>
                <c:pt idx="8">
                  <c:v>Obavy z postihu</c:v>
                </c:pt>
                <c:pt idx="9">
                  <c:v>Zkusil/a bych situaci rozumně vysvětlit/vyjednávat</c:v>
                </c:pt>
                <c:pt idx="10">
                  <c:v>Bylo by mi nepříjemné vědomí, že jsem dal/a úplatek</c:v>
                </c:pt>
                <c:pt idx="11">
                  <c:v>Není to má chyba, měl/a jsem být informován/a</c:v>
                </c:pt>
                <c:pt idx="12">
                  <c:v>Úředník si to nesmí dovolit, má dělat svou práci</c:v>
                </c:pt>
                <c:pt idx="13">
                  <c:v>Je to úplatek</c:v>
                </c:pt>
                <c:pt idx="14">
                  <c:v>Oznámil/a bych korupci (PČR, právník..)</c:v>
                </c:pt>
                <c:pt idx="15">
                  <c:v>Jiné</c:v>
                </c:pt>
                <c:pt idx="16">
                  <c:v>Nevím/nechci odpovídat</c:v>
                </c:pt>
              </c:strCache>
            </c:strRef>
          </c:cat>
          <c:val>
            <c:numRef>
              <c:f>List2!$C$1:$C$18</c:f>
              <c:numCache>
                <c:formatCode>General</c:formatCode>
                <c:ptCount val="17"/>
                <c:pt idx="0">
                  <c:v>20.8</c:v>
                </c:pt>
                <c:pt idx="1">
                  <c:v>15.4</c:v>
                </c:pt>
                <c:pt idx="2">
                  <c:v>13.7</c:v>
                </c:pt>
                <c:pt idx="3">
                  <c:v>11.1</c:v>
                </c:pt>
                <c:pt idx="4">
                  <c:v>10.1</c:v>
                </c:pt>
                <c:pt idx="5">
                  <c:v>10.1</c:v>
                </c:pt>
                <c:pt idx="6">
                  <c:v>6.1</c:v>
                </c:pt>
                <c:pt idx="7">
                  <c:v>5.3</c:v>
                </c:pt>
                <c:pt idx="8">
                  <c:v>4.0999999999999996</c:v>
                </c:pt>
                <c:pt idx="9">
                  <c:v>3</c:v>
                </c:pt>
                <c:pt idx="10">
                  <c:v>2.5</c:v>
                </c:pt>
                <c:pt idx="11">
                  <c:v>2.5</c:v>
                </c:pt>
                <c:pt idx="12">
                  <c:v>2.2999999999999998</c:v>
                </c:pt>
                <c:pt idx="13">
                  <c:v>1.8</c:v>
                </c:pt>
                <c:pt idx="14">
                  <c:v>1.3</c:v>
                </c:pt>
                <c:pt idx="15">
                  <c:v>10.6</c:v>
                </c:pt>
                <c:pt idx="16">
                  <c:v>6.6</c:v>
                </c:pt>
              </c:numCache>
            </c:numRef>
          </c:val>
        </c:ser>
        <c:dLbls>
          <c:showLegendKey val="0"/>
          <c:showVal val="1"/>
          <c:showCatName val="0"/>
          <c:showSerName val="0"/>
          <c:showPercent val="0"/>
          <c:showBubbleSize val="0"/>
        </c:dLbls>
        <c:gapWidth val="30"/>
        <c:axId val="134303744"/>
        <c:axId val="134311296"/>
      </c:barChart>
      <c:catAx>
        <c:axId val="134303744"/>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100" b="0" i="0" u="none" strike="noStrike" baseline="0">
                <a:solidFill>
                  <a:srgbClr val="000000"/>
                </a:solidFill>
                <a:latin typeface="Verdana"/>
                <a:ea typeface="Verdana"/>
                <a:cs typeface="Verdana"/>
              </a:defRPr>
            </a:pPr>
            <a:endParaRPr lang="cs-CZ"/>
          </a:p>
        </c:txPr>
        <c:crossAx val="134311296"/>
        <c:crosses val="autoZero"/>
        <c:auto val="1"/>
        <c:lblAlgn val="ctr"/>
        <c:lblOffset val="100"/>
        <c:noMultiLvlLbl val="0"/>
      </c:catAx>
      <c:valAx>
        <c:axId val="134311296"/>
        <c:scaling>
          <c:orientation val="minMax"/>
          <c:max val="50"/>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4303744"/>
        <c:crosses val="max"/>
        <c:crossBetween val="between"/>
        <c:majorUnit val="1"/>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69581958530942"/>
          <c:y val="0.26298342626190885"/>
          <c:w val="0.65552964307504313"/>
          <c:h val="0.57770419853585964"/>
        </c:manualLayout>
      </c:layout>
      <c:doughnutChart>
        <c:varyColors val="1"/>
        <c:ser>
          <c:idx val="1"/>
          <c:order val="0"/>
          <c:tx>
            <c:strRef>
              <c:f>List1!$B$1</c:f>
              <c:strCache>
                <c:ptCount val="1"/>
                <c:pt idx="0">
                  <c:v>Sloupec2</c:v>
                </c:pt>
              </c:strCache>
            </c:strRef>
          </c:tx>
          <c:spPr>
            <a:solidFill>
              <a:srgbClr val="CD7471"/>
            </a:solidFill>
            <a:ln w="76200">
              <a:solidFill>
                <a:sysClr val="window" lastClr="FFFFFF"/>
              </a:solidFill>
              <a:prstDash val="solid"/>
            </a:ln>
            <a:effectLst/>
          </c:spPr>
          <c:dPt>
            <c:idx val="0"/>
            <c:bubble3D val="0"/>
          </c:dPt>
          <c:dPt>
            <c:idx val="1"/>
            <c:bubble3D val="0"/>
            <c:spPr>
              <a:solidFill>
                <a:srgbClr val="CD7471">
                  <a:lumMod val="60000"/>
                  <a:lumOff val="40000"/>
                </a:srgbClr>
              </a:solidFill>
              <a:ln w="76200">
                <a:solidFill>
                  <a:sysClr val="window" lastClr="FFFFFF"/>
                </a:solidFill>
                <a:prstDash val="solid"/>
              </a:ln>
              <a:effectLst/>
            </c:spPr>
          </c:dPt>
          <c:dPt>
            <c:idx val="2"/>
            <c:bubble3D val="0"/>
            <c:spPr>
              <a:solidFill>
                <a:srgbClr val="699FAC">
                  <a:lumMod val="60000"/>
                  <a:lumOff val="40000"/>
                </a:srgbClr>
              </a:solidFill>
              <a:ln w="76200">
                <a:solidFill>
                  <a:sysClr val="window" lastClr="FFFFFF"/>
                </a:solidFill>
                <a:prstDash val="solid"/>
              </a:ln>
              <a:effectLst/>
            </c:spPr>
          </c:dPt>
          <c:dPt>
            <c:idx val="3"/>
            <c:bubble3D val="0"/>
            <c:spPr>
              <a:solidFill>
                <a:srgbClr val="699FAC"/>
              </a:solidFill>
              <a:ln w="76200">
                <a:solidFill>
                  <a:sysClr val="window" lastClr="FFFFFF"/>
                </a:solidFill>
                <a:prstDash val="solid"/>
              </a:ln>
              <a:effectLst/>
            </c:spPr>
          </c:dPt>
          <c:dPt>
            <c:idx val="4"/>
            <c:bubble3D val="0"/>
            <c:spPr>
              <a:solidFill>
                <a:sysClr val="window" lastClr="FFFFFF">
                  <a:lumMod val="65000"/>
                </a:sysClr>
              </a:solidFill>
              <a:ln w="76200">
                <a:solidFill>
                  <a:sysClr val="window" lastClr="FFFFFF"/>
                </a:solidFill>
                <a:prstDash val="solid"/>
              </a:ln>
              <a:effectLst/>
            </c:spPr>
          </c:dPt>
          <c:dPt>
            <c:idx val="5"/>
            <c:bubble3D val="0"/>
            <c:spPr>
              <a:solidFill>
                <a:srgbClr val="B8CCE4"/>
              </a:solidFill>
              <a:ln w="76200">
                <a:solidFill>
                  <a:sysClr val="window" lastClr="FFFFFF"/>
                </a:solidFill>
                <a:prstDash val="solid"/>
              </a:ln>
              <a:effectLst/>
            </c:spPr>
          </c:dPt>
          <c:dPt>
            <c:idx val="6"/>
            <c:bubble3D val="0"/>
            <c:spPr>
              <a:solidFill>
                <a:srgbClr val="D98F48"/>
              </a:solidFill>
              <a:ln w="76200">
                <a:solidFill>
                  <a:sysClr val="window" lastClr="FFFFFF"/>
                </a:solidFill>
                <a:prstDash val="solid"/>
              </a:ln>
              <a:effectLst/>
            </c:spPr>
          </c:dPt>
          <c:dPt>
            <c:idx val="7"/>
            <c:bubble3D val="0"/>
          </c:dPt>
          <c:dPt>
            <c:idx val="8"/>
            <c:bubble3D val="0"/>
            <c:spPr>
              <a:solidFill>
                <a:sysClr val="windowText" lastClr="000000">
                  <a:lumMod val="65000"/>
                  <a:lumOff val="35000"/>
                </a:sysClr>
              </a:solidFill>
              <a:ln w="76200">
                <a:solidFill>
                  <a:sysClr val="window" lastClr="FFFFFF"/>
                </a:solidFill>
                <a:prstDash val="solid"/>
              </a:ln>
              <a:effectLst/>
            </c:spPr>
          </c:dPt>
          <c:dPt>
            <c:idx val="9"/>
            <c:bubble3D val="0"/>
            <c:spPr>
              <a:solidFill>
                <a:sysClr val="windowText" lastClr="000000"/>
              </a:solidFill>
              <a:ln w="76200">
                <a:solidFill>
                  <a:sysClr val="window" lastClr="FFFFFF"/>
                </a:solidFill>
                <a:prstDash val="solid"/>
              </a:ln>
              <a:effectLst/>
            </c:spPr>
          </c:dPt>
          <c:dPt>
            <c:idx val="10"/>
            <c:bubble3D val="0"/>
            <c:spPr>
              <a:solidFill>
                <a:sysClr val="window" lastClr="FFFFFF">
                  <a:lumMod val="65000"/>
                </a:sysClr>
              </a:solidFill>
              <a:ln w="76200">
                <a:solidFill>
                  <a:sysClr val="window" lastClr="FFFFFF"/>
                </a:solidFill>
                <a:prstDash val="solid"/>
              </a:ln>
              <a:effectLst/>
            </c:spPr>
          </c:dPt>
          <c:dLbls>
            <c:dLbl>
              <c:idx val="0"/>
              <c:layout>
                <c:manualLayout>
                  <c:x val="-0.14495719146039918"/>
                  <c:y val="3.9693672234199568E-5"/>
                </c:manualLayout>
              </c:layout>
              <c:showLegendKey val="0"/>
              <c:showVal val="1"/>
              <c:showCatName val="1"/>
              <c:showSerName val="0"/>
              <c:showPercent val="0"/>
              <c:showBubbleSize val="0"/>
              <c:separator>
</c:separator>
            </c:dLbl>
            <c:dLbl>
              <c:idx val="1"/>
              <c:layout>
                <c:manualLayout>
                  <c:x val="-0.18505065046176822"/>
                  <c:y val="-4.1382858508166059E-2"/>
                </c:manualLayout>
              </c:layout>
              <c:showLegendKey val="0"/>
              <c:showVal val="1"/>
              <c:showCatName val="1"/>
              <c:showSerName val="0"/>
              <c:showPercent val="0"/>
              <c:showBubbleSize val="0"/>
              <c:separator>
</c:separator>
            </c:dLbl>
            <c:dLbl>
              <c:idx val="2"/>
              <c:layout>
                <c:manualLayout>
                  <c:x val="6.6321250738716128E-2"/>
                  <c:y val="-0.13391590349030102"/>
                </c:manualLayout>
              </c:layout>
              <c:showLegendKey val="0"/>
              <c:showVal val="1"/>
              <c:showCatName val="1"/>
              <c:showSerName val="0"/>
              <c:showPercent val="0"/>
              <c:showBubbleSize val="0"/>
              <c:separator>
</c:separator>
            </c:dLbl>
            <c:dLbl>
              <c:idx val="3"/>
              <c:layout>
                <c:manualLayout>
                  <c:x val="0.15539974220007258"/>
                  <c:y val="7.7951469020622874E-2"/>
                </c:manualLayout>
              </c:layout>
              <c:showLegendKey val="0"/>
              <c:showVal val="1"/>
              <c:showCatName val="1"/>
              <c:showSerName val="0"/>
              <c:showPercent val="0"/>
              <c:showBubbleSize val="0"/>
              <c:separator>
</c:separator>
            </c:dLbl>
            <c:dLbl>
              <c:idx val="4"/>
              <c:layout>
                <c:manualLayout>
                  <c:x val="-0.12158895968764606"/>
                  <c:y val="7.7929992251104849E-2"/>
                </c:manualLayout>
              </c:layout>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2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List1!$A$2:$A$6</c:f>
              <c:strCache>
                <c:ptCount val="5"/>
                <c:pt idx="0">
                  <c:v>Určitě ano</c:v>
                </c:pt>
                <c:pt idx="1">
                  <c:v>Spíše ano</c:v>
                </c:pt>
                <c:pt idx="2">
                  <c:v>Spíše ne</c:v>
                </c:pt>
                <c:pt idx="3">
                  <c:v>Určitě ne</c:v>
                </c:pt>
                <c:pt idx="4">
                  <c:v>Nevím</c:v>
                </c:pt>
              </c:strCache>
            </c:strRef>
          </c:cat>
          <c:val>
            <c:numRef>
              <c:f>List1!$B$2:$B$6</c:f>
              <c:numCache>
                <c:formatCode>General</c:formatCode>
                <c:ptCount val="5"/>
                <c:pt idx="0">
                  <c:v>5.3086419753086425</c:v>
                </c:pt>
                <c:pt idx="1">
                  <c:v>22.839506172839506</c:v>
                </c:pt>
                <c:pt idx="2">
                  <c:v>33.580246913580247</c:v>
                </c:pt>
                <c:pt idx="3">
                  <c:v>27.777777777777779</c:v>
                </c:pt>
                <c:pt idx="4">
                  <c:v>10.493827160493826</c:v>
                </c:pt>
              </c:numCache>
            </c:numRef>
          </c:val>
        </c:ser>
        <c:dLbls>
          <c:showLegendKey val="0"/>
          <c:showVal val="0"/>
          <c:showCatName val="0"/>
          <c:showSerName val="0"/>
          <c:showPercent val="0"/>
          <c:showBubbleSize val="0"/>
          <c:showLeaderLines val="1"/>
        </c:dLbls>
        <c:firstSliceAng val="254"/>
        <c:holeSize val="63"/>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769348861486477"/>
          <c:y val="0.22606614805505332"/>
          <c:w val="0.3906310511540344"/>
          <c:h val="0.69948006129626361"/>
        </c:manualLayout>
      </c:layout>
      <c:doughnutChart>
        <c:varyColors val="1"/>
        <c:ser>
          <c:idx val="1"/>
          <c:order val="0"/>
          <c:tx>
            <c:strRef>
              <c:f>List1!$B$1</c:f>
              <c:strCache>
                <c:ptCount val="1"/>
                <c:pt idx="0">
                  <c:v>Sloupec2</c:v>
                </c:pt>
              </c:strCache>
            </c:strRef>
          </c:tx>
          <c:spPr>
            <a:solidFill>
              <a:srgbClr val="CD7471"/>
            </a:solidFill>
            <a:ln w="76200">
              <a:noFill/>
              <a:prstDash val="solid"/>
            </a:ln>
            <a:effectLst>
              <a:outerShdw blurRad="63500" sx="102000" sy="102000" algn="ctr" rotWithShape="0">
                <a:prstClr val="black">
                  <a:alpha val="40000"/>
                </a:prstClr>
              </a:outerShdw>
            </a:effectLst>
          </c:spPr>
          <c:dPt>
            <c:idx val="0"/>
            <c:bubble3D val="0"/>
            <c:spPr>
              <a:solidFill>
                <a:srgbClr val="699FAC"/>
              </a:solidFill>
              <a:ln w="76200">
                <a:noFill/>
                <a:prstDash val="solid"/>
              </a:ln>
              <a:effectLst>
                <a:outerShdw blurRad="63500" sx="102000" sy="102000" algn="ctr" rotWithShape="0">
                  <a:prstClr val="black">
                    <a:alpha val="40000"/>
                  </a:prstClr>
                </a:outerShdw>
              </a:effectLst>
            </c:spPr>
          </c:dPt>
          <c:dPt>
            <c:idx val="1"/>
            <c:bubble3D val="0"/>
            <c:spPr>
              <a:solidFill>
                <a:srgbClr val="699FAC">
                  <a:lumMod val="60000"/>
                  <a:lumOff val="40000"/>
                </a:srgbClr>
              </a:solidFill>
              <a:ln w="76200">
                <a:noFill/>
                <a:prstDash val="solid"/>
              </a:ln>
              <a:effectLst>
                <a:outerShdw blurRad="63500" sx="102000" sy="102000" algn="ctr" rotWithShape="0">
                  <a:prstClr val="black">
                    <a:alpha val="40000"/>
                  </a:prstClr>
                </a:outerShdw>
              </a:effectLst>
            </c:spPr>
          </c:dPt>
          <c:dPt>
            <c:idx val="2"/>
            <c:bubble3D val="0"/>
            <c:spPr>
              <a:solidFill>
                <a:srgbClr val="B696BC">
                  <a:lumMod val="60000"/>
                  <a:lumOff val="40000"/>
                </a:srgbClr>
              </a:solidFill>
              <a:ln w="76200">
                <a:noFill/>
                <a:prstDash val="solid"/>
              </a:ln>
              <a:effectLst>
                <a:outerShdw blurRad="63500" sx="102000" sy="102000" algn="ctr" rotWithShape="0">
                  <a:prstClr val="black">
                    <a:alpha val="40000"/>
                  </a:prstClr>
                </a:outerShdw>
              </a:effectLst>
            </c:spPr>
          </c:dPt>
          <c:dPt>
            <c:idx val="3"/>
            <c:bubble3D val="0"/>
            <c:spPr>
              <a:solidFill>
                <a:srgbClr val="CD7471"/>
              </a:solidFill>
              <a:ln w="19050">
                <a:solidFill>
                  <a:sysClr val="window" lastClr="FFFFFF"/>
                </a:solidFill>
                <a:prstDash val="solid"/>
              </a:ln>
              <a:effectLst>
                <a:outerShdw blurRad="63500" sx="102000" sy="102000" algn="ctr" rotWithShape="0">
                  <a:prstClr val="black">
                    <a:alpha val="40000"/>
                  </a:prstClr>
                </a:outerShdw>
              </a:effectLst>
            </c:spPr>
          </c:dPt>
          <c:dPt>
            <c:idx val="4"/>
            <c:bubble3D val="0"/>
            <c:spPr>
              <a:solidFill>
                <a:srgbClr val="CD7471">
                  <a:lumMod val="75000"/>
                </a:srgbClr>
              </a:solidFill>
              <a:ln w="12700">
                <a:solidFill>
                  <a:sysClr val="window" lastClr="FFFFFF"/>
                </a:solidFill>
                <a:prstDash val="solid"/>
              </a:ln>
              <a:effectLst>
                <a:outerShdw blurRad="63500" sx="102000" sy="102000" algn="ctr" rotWithShape="0">
                  <a:prstClr val="black">
                    <a:alpha val="40000"/>
                  </a:prstClr>
                </a:outerShdw>
              </a:effectLst>
            </c:spPr>
          </c:dPt>
          <c:dPt>
            <c:idx val="5"/>
            <c:bubble3D val="0"/>
            <c:spPr>
              <a:solidFill>
                <a:sysClr val="window" lastClr="FFFFFF">
                  <a:lumMod val="50000"/>
                </a:sysClr>
              </a:solidFill>
              <a:ln w="76200">
                <a:noFill/>
                <a:prstDash val="solid"/>
              </a:ln>
              <a:effectLst>
                <a:outerShdw blurRad="63500" sx="102000" sy="102000" algn="ctr" rotWithShape="0">
                  <a:prstClr val="black">
                    <a:alpha val="40000"/>
                  </a:prstClr>
                </a:outerShdw>
              </a:effectLst>
            </c:spPr>
          </c:dPt>
          <c:dPt>
            <c:idx val="6"/>
            <c:bubble3D val="0"/>
            <c:spPr>
              <a:solidFill>
                <a:srgbClr val="D98F48"/>
              </a:solidFill>
              <a:ln w="76200">
                <a:noFill/>
                <a:prstDash val="solid"/>
              </a:ln>
              <a:effectLst>
                <a:outerShdw blurRad="63500" sx="102000" sy="102000" algn="ctr" rotWithShape="0">
                  <a:prstClr val="black">
                    <a:alpha val="40000"/>
                  </a:prstClr>
                </a:outerShdw>
              </a:effectLst>
            </c:spPr>
          </c:dPt>
          <c:dPt>
            <c:idx val="7"/>
            <c:bubble3D val="0"/>
          </c:dPt>
          <c:dPt>
            <c:idx val="8"/>
            <c:bubble3D val="0"/>
            <c:spPr>
              <a:solidFill>
                <a:sysClr val="windowText" lastClr="000000">
                  <a:lumMod val="65000"/>
                  <a:lumOff val="35000"/>
                </a:sysClr>
              </a:solidFill>
              <a:ln w="76200">
                <a:noFill/>
                <a:prstDash val="solid"/>
              </a:ln>
              <a:effectLst>
                <a:outerShdw blurRad="63500" sx="102000" sy="102000" algn="ctr" rotWithShape="0">
                  <a:prstClr val="black">
                    <a:alpha val="40000"/>
                  </a:prstClr>
                </a:outerShdw>
              </a:effectLst>
            </c:spPr>
          </c:dPt>
          <c:dPt>
            <c:idx val="9"/>
            <c:bubble3D val="0"/>
            <c:spPr>
              <a:solidFill>
                <a:sysClr val="windowText" lastClr="000000"/>
              </a:solidFill>
              <a:ln w="76200">
                <a:noFill/>
                <a:prstDash val="solid"/>
              </a:ln>
              <a:effectLst>
                <a:outerShdw blurRad="63500" sx="102000" sy="102000" algn="ctr" rotWithShape="0">
                  <a:prstClr val="black">
                    <a:alpha val="40000"/>
                  </a:prstClr>
                </a:outerShdw>
              </a:effectLst>
            </c:spPr>
          </c:dPt>
          <c:dPt>
            <c:idx val="10"/>
            <c:bubble3D val="0"/>
            <c:spPr>
              <a:solidFill>
                <a:sysClr val="window" lastClr="FFFFFF">
                  <a:lumMod val="65000"/>
                </a:sysClr>
              </a:solidFill>
              <a:ln w="76200">
                <a:noFill/>
                <a:prstDash val="solid"/>
              </a:ln>
              <a:effectLst>
                <a:outerShdw blurRad="63500" sx="102000" sy="102000" algn="ctr" rotWithShape="0">
                  <a:prstClr val="black">
                    <a:alpha val="40000"/>
                  </a:prstClr>
                </a:outerShdw>
              </a:effectLst>
            </c:spPr>
          </c:dPt>
          <c:dLbls>
            <c:dLbl>
              <c:idx val="0"/>
              <c:layout>
                <c:manualLayout>
                  <c:x val="-0.14118446368022189"/>
                  <c:y val="3.403202090473622E-2"/>
                </c:manualLayout>
              </c:layout>
              <c:showLegendKey val="0"/>
              <c:showVal val="1"/>
              <c:showCatName val="1"/>
              <c:showSerName val="0"/>
              <c:showPercent val="0"/>
              <c:showBubbleSize val="0"/>
              <c:separator>
</c:separator>
            </c:dLbl>
            <c:dLbl>
              <c:idx val="1"/>
              <c:layout>
                <c:manualLayout>
                  <c:x val="-5.4302785731518413E-3"/>
                  <c:y val="-9.7234892320013054E-3"/>
                </c:manualLayout>
              </c:layout>
              <c:showLegendKey val="0"/>
              <c:showVal val="1"/>
              <c:showCatName val="0"/>
              <c:showSerName val="0"/>
              <c:showPercent val="0"/>
              <c:showBubbleSize val="0"/>
              <c:separator>
</c:separator>
            </c:dLbl>
            <c:dLbl>
              <c:idx val="2"/>
              <c:layout>
                <c:manualLayout>
                  <c:x val="0"/>
                  <c:y val="-1.4585425255270347E-2"/>
                </c:manualLayout>
              </c:layout>
              <c:showLegendKey val="0"/>
              <c:showVal val="1"/>
              <c:showCatName val="0"/>
              <c:showSerName val="0"/>
              <c:showPercent val="0"/>
              <c:showBubbleSize val="0"/>
              <c:separator>
</c:separator>
            </c:dLbl>
            <c:dLbl>
              <c:idx val="3"/>
              <c:layout>
                <c:manualLayout>
                  <c:x val="-4.0726287600064007E-3"/>
                  <c:y val="-1.2154744354538324E-2"/>
                </c:manualLayout>
              </c:layout>
              <c:numFmt formatCode="0&quot;%&quot;" sourceLinked="0"/>
              <c:spPr>
                <a:ln w="12700"/>
              </c:spPr>
              <c:txPr>
                <a:bodyPr/>
                <a:lstStyle/>
                <a:p>
                  <a:pPr>
                    <a:defRPr sz="1200" b="1">
                      <a:solidFill>
                        <a:schemeClr val="bg1"/>
                      </a:solidFill>
                    </a:defRPr>
                  </a:pPr>
                  <a:endParaRPr lang="cs-CZ"/>
                </a:p>
              </c:txPr>
              <c:showLegendKey val="0"/>
              <c:showVal val="1"/>
              <c:showCatName val="0"/>
              <c:showSerName val="0"/>
              <c:showPercent val="0"/>
              <c:showBubbleSize val="0"/>
              <c:separator>
</c:separator>
            </c:dLbl>
            <c:dLbl>
              <c:idx val="4"/>
              <c:layout>
                <c:manualLayout>
                  <c:x val="1.6290515040025603E-2"/>
                  <c:y val="2.4308723080003264E-3"/>
                </c:manualLayout>
              </c:layout>
              <c:numFmt formatCode="0&quot;%&quot;" sourceLinked="0"/>
              <c:spPr>
                <a:ln w="12700"/>
              </c:spPr>
              <c:txPr>
                <a:bodyPr/>
                <a:lstStyle/>
                <a:p>
                  <a:pPr>
                    <a:defRPr sz="1200" b="1">
                      <a:solidFill>
                        <a:schemeClr val="bg1"/>
                      </a:solidFill>
                    </a:defRPr>
                  </a:pPr>
                  <a:endParaRPr lang="cs-CZ"/>
                </a:p>
              </c:txPr>
              <c:showLegendKey val="0"/>
              <c:showVal val="1"/>
              <c:showCatName val="1"/>
              <c:showSerName val="0"/>
              <c:showPercent val="0"/>
              <c:showBubbleSize val="0"/>
              <c:separator>
</c:separator>
            </c:dLbl>
            <c:dLbl>
              <c:idx val="5"/>
              <c:layout>
                <c:manualLayout>
                  <c:x val="-8.959783272014081E-2"/>
                  <c:y val="8.5080339372743063E-2"/>
                </c:manualLayout>
              </c:layout>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2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List1!$A$2:$A$7</c:f>
              <c:strCache>
                <c:ptCount val="6"/>
                <c:pt idx="0">
                  <c:v>1 = Nepředstavuje žádný problém</c:v>
                </c:pt>
                <c:pt idx="1">
                  <c:v>2</c:v>
                </c:pt>
                <c:pt idx="2">
                  <c:v>3</c:v>
                </c:pt>
                <c:pt idx="3">
                  <c:v>4</c:v>
                </c:pt>
                <c:pt idx="4">
                  <c:v>5 = Představuje velmi závažný problém</c:v>
                </c:pt>
                <c:pt idx="5">
                  <c:v>Nevím</c:v>
                </c:pt>
              </c:strCache>
            </c:strRef>
          </c:cat>
          <c:val>
            <c:numRef>
              <c:f>List1!$B$2:$B$7</c:f>
              <c:numCache>
                <c:formatCode>General</c:formatCode>
                <c:ptCount val="6"/>
                <c:pt idx="0">
                  <c:v>1.6049382716049383</c:v>
                </c:pt>
                <c:pt idx="1">
                  <c:v>5.1851851851851851</c:v>
                </c:pt>
                <c:pt idx="2">
                  <c:v>24.197530864197532</c:v>
                </c:pt>
                <c:pt idx="3">
                  <c:v>30.37037037037037</c:v>
                </c:pt>
                <c:pt idx="4">
                  <c:v>35.185185185185183</c:v>
                </c:pt>
                <c:pt idx="5">
                  <c:v>4</c:v>
                </c:pt>
              </c:numCache>
            </c:numRef>
          </c:val>
        </c:ser>
        <c:dLbls>
          <c:showLegendKey val="0"/>
          <c:showVal val="0"/>
          <c:showCatName val="0"/>
          <c:showSerName val="0"/>
          <c:showPercent val="0"/>
          <c:showBubbleSize val="0"/>
          <c:showLeaderLines val="1"/>
        </c:dLbls>
        <c:firstSliceAng val="260"/>
        <c:holeSize val="50"/>
      </c:doughnutChart>
      <c:spPr>
        <a:noFill/>
        <a:ln w="25400">
          <a:noFill/>
        </a:ln>
      </c:spPr>
    </c:plotArea>
    <c:legend>
      <c:legendPos val="l"/>
      <c:layout>
        <c:manualLayout>
          <c:xMode val="edge"/>
          <c:yMode val="edge"/>
          <c:x val="0.72085529052113295"/>
          <c:y val="0.19216696379454959"/>
          <c:w val="0.27844840754336359"/>
          <c:h val="0.50141507393488549"/>
        </c:manualLayout>
      </c:layout>
      <c:overlay val="0"/>
      <c:txPr>
        <a:bodyPr/>
        <a:lstStyle/>
        <a:p>
          <a:pPr>
            <a:defRPr>
              <a:solidFill>
                <a:schemeClr val="tx1">
                  <a:lumMod val="65000"/>
                  <a:lumOff val="35000"/>
                </a:schemeClr>
              </a:solidFill>
            </a:defRPr>
          </a:pPr>
          <a:endParaRPr lang="cs-CZ"/>
        </a:p>
      </c:txPr>
    </c:legend>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3122673869572"/>
          <c:y val="0.17552330929405285"/>
          <c:w val="0.56397949309258"/>
          <c:h val="0.77489776003046629"/>
        </c:manualLayout>
      </c:layout>
      <c:barChart>
        <c:barDir val="bar"/>
        <c:grouping val="stacked"/>
        <c:varyColors val="0"/>
        <c:ser>
          <c:idx val="1"/>
          <c:order val="0"/>
          <c:tx>
            <c:strRef>
              <c:f>List1!$D$1</c:f>
              <c:strCache>
                <c:ptCount val="1"/>
                <c:pt idx="0">
                  <c:v>Určitě ano</c:v>
                </c:pt>
              </c:strCache>
            </c:strRef>
          </c:tx>
          <c:spPr>
            <a:solidFill>
              <a:srgbClr val="CD7471"/>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bg1"/>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List1!$D$2:$D$18</c:f>
              <c:numCache>
                <c:formatCode>General</c:formatCode>
                <c:ptCount val="17"/>
                <c:pt idx="0">
                  <c:v>5.3</c:v>
                </c:pt>
                <c:pt idx="2">
                  <c:v>4.5999999999999996</c:v>
                </c:pt>
                <c:pt idx="3">
                  <c:v>6.1</c:v>
                </c:pt>
                <c:pt idx="5">
                  <c:v>5.3</c:v>
                </c:pt>
                <c:pt idx="6">
                  <c:v>6</c:v>
                </c:pt>
                <c:pt idx="7">
                  <c:v>4.3</c:v>
                </c:pt>
                <c:pt idx="9">
                  <c:v>4.0999999999999996</c:v>
                </c:pt>
                <c:pt idx="10">
                  <c:v>4.7</c:v>
                </c:pt>
                <c:pt idx="11">
                  <c:v>9.8000000000000007</c:v>
                </c:pt>
                <c:pt idx="13">
                  <c:v>5.9</c:v>
                </c:pt>
                <c:pt idx="14">
                  <c:v>5.6</c:v>
                </c:pt>
                <c:pt idx="15">
                  <c:v>2.2999999999999998</c:v>
                </c:pt>
                <c:pt idx="16">
                  <c:v>7</c:v>
                </c:pt>
              </c:numCache>
            </c:numRef>
          </c:val>
        </c:ser>
        <c:ser>
          <c:idx val="0"/>
          <c:order val="1"/>
          <c:tx>
            <c:strRef>
              <c:f>List1!$E$1</c:f>
              <c:strCache>
                <c:ptCount val="1"/>
                <c:pt idx="0">
                  <c:v>Spíše ano</c:v>
                </c:pt>
              </c:strCache>
            </c:strRef>
          </c:tx>
          <c:spPr>
            <a:solidFill>
              <a:srgbClr val="CD7471">
                <a:lumMod val="60000"/>
                <a:lumOff val="4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List1!$E$2:$E$18</c:f>
              <c:numCache>
                <c:formatCode>General</c:formatCode>
                <c:ptCount val="17"/>
                <c:pt idx="0">
                  <c:v>22.8</c:v>
                </c:pt>
                <c:pt idx="2">
                  <c:v>25.8</c:v>
                </c:pt>
                <c:pt idx="3">
                  <c:v>19.7</c:v>
                </c:pt>
                <c:pt idx="5">
                  <c:v>23.4</c:v>
                </c:pt>
                <c:pt idx="6">
                  <c:v>22.6</c:v>
                </c:pt>
                <c:pt idx="7">
                  <c:v>22.5</c:v>
                </c:pt>
                <c:pt idx="9">
                  <c:v>19.899999999999999</c:v>
                </c:pt>
                <c:pt idx="10">
                  <c:v>24.1</c:v>
                </c:pt>
                <c:pt idx="11">
                  <c:v>26.5</c:v>
                </c:pt>
                <c:pt idx="13">
                  <c:v>20.100000000000001</c:v>
                </c:pt>
                <c:pt idx="14">
                  <c:v>18.899999999999999</c:v>
                </c:pt>
                <c:pt idx="15">
                  <c:v>29.9</c:v>
                </c:pt>
                <c:pt idx="16">
                  <c:v>23.4</c:v>
                </c:pt>
              </c:numCache>
            </c:numRef>
          </c:val>
        </c:ser>
        <c:ser>
          <c:idx val="2"/>
          <c:order val="2"/>
          <c:tx>
            <c:strRef>
              <c:f>List1!$F$1</c:f>
              <c:strCache>
                <c:ptCount val="1"/>
                <c:pt idx="0">
                  <c:v>Spíše ne</c:v>
                </c:pt>
              </c:strCache>
            </c:strRef>
          </c:tx>
          <c:spPr>
            <a:solidFill>
              <a:srgbClr val="699FAC">
                <a:lumMod val="40000"/>
                <a:lumOff val="6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List1!$F$2:$F$18</c:f>
              <c:numCache>
                <c:formatCode>General</c:formatCode>
                <c:ptCount val="17"/>
                <c:pt idx="0">
                  <c:v>33.6</c:v>
                </c:pt>
                <c:pt idx="2">
                  <c:v>30.8</c:v>
                </c:pt>
                <c:pt idx="3">
                  <c:v>36.5</c:v>
                </c:pt>
                <c:pt idx="5">
                  <c:v>39.4</c:v>
                </c:pt>
                <c:pt idx="6">
                  <c:v>32.6</c:v>
                </c:pt>
                <c:pt idx="7">
                  <c:v>27.3</c:v>
                </c:pt>
                <c:pt idx="9">
                  <c:v>30.6</c:v>
                </c:pt>
                <c:pt idx="10">
                  <c:v>36.299999999999997</c:v>
                </c:pt>
                <c:pt idx="11">
                  <c:v>33.299999999999997</c:v>
                </c:pt>
                <c:pt idx="13">
                  <c:v>34.9</c:v>
                </c:pt>
                <c:pt idx="14">
                  <c:v>32.9</c:v>
                </c:pt>
                <c:pt idx="15">
                  <c:v>28.8</c:v>
                </c:pt>
                <c:pt idx="16">
                  <c:v>36.299999999999997</c:v>
                </c:pt>
              </c:numCache>
            </c:numRef>
          </c:val>
        </c:ser>
        <c:ser>
          <c:idx val="3"/>
          <c:order val="3"/>
          <c:tx>
            <c:strRef>
              <c:f>List1!$G$1</c:f>
              <c:strCache>
                <c:ptCount val="1"/>
                <c:pt idx="0">
                  <c:v>Určitě ne</c:v>
                </c:pt>
              </c:strCache>
            </c:strRef>
          </c:tx>
          <c:spPr>
            <a:ln>
              <a:solidFill>
                <a:sysClr val="window" lastClr="FFFFFF"/>
              </a:solidFill>
            </a:ln>
          </c:spPr>
          <c:invertIfNegative val="0"/>
          <c:dLbls>
            <c:numFmt formatCode="#,##0" sourceLinked="0"/>
            <c:txPr>
              <a:bodyPr/>
              <a:lstStyle/>
              <a:p>
                <a:pPr>
                  <a:defRPr sz="1200"/>
                </a:pPr>
                <a:endParaRPr lang="cs-CZ"/>
              </a:p>
            </c:txPr>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List1!$G$2:$G$18</c:f>
              <c:numCache>
                <c:formatCode>General</c:formatCode>
                <c:ptCount val="17"/>
                <c:pt idx="0">
                  <c:v>27.8</c:v>
                </c:pt>
                <c:pt idx="2">
                  <c:v>28</c:v>
                </c:pt>
                <c:pt idx="3">
                  <c:v>27.6</c:v>
                </c:pt>
                <c:pt idx="5">
                  <c:v>20.2</c:v>
                </c:pt>
                <c:pt idx="6">
                  <c:v>30.1</c:v>
                </c:pt>
                <c:pt idx="7">
                  <c:v>34.4</c:v>
                </c:pt>
                <c:pt idx="9">
                  <c:v>32.5</c:v>
                </c:pt>
                <c:pt idx="10">
                  <c:v>24.9</c:v>
                </c:pt>
                <c:pt idx="11">
                  <c:v>24.2</c:v>
                </c:pt>
                <c:pt idx="13">
                  <c:v>29.8</c:v>
                </c:pt>
                <c:pt idx="14">
                  <c:v>31.5</c:v>
                </c:pt>
                <c:pt idx="15">
                  <c:v>26</c:v>
                </c:pt>
                <c:pt idx="16">
                  <c:v>23.9</c:v>
                </c:pt>
              </c:numCache>
            </c:numRef>
          </c:val>
        </c:ser>
        <c:ser>
          <c:idx val="4"/>
          <c:order val="4"/>
          <c:tx>
            <c:strRef>
              <c:f>List1!$H$1</c:f>
              <c:strCache>
                <c:ptCount val="1"/>
                <c:pt idx="0">
                  <c:v>Nevím</c:v>
                </c:pt>
              </c:strCache>
            </c:strRef>
          </c:tx>
          <c:spPr>
            <a:solidFill>
              <a:sysClr val="window" lastClr="FFFFFF">
                <a:lumMod val="75000"/>
              </a:sysClr>
            </a:solidFill>
            <a:ln>
              <a:solidFill>
                <a:sysClr val="window" lastClr="FFFFFF"/>
              </a:solidFill>
            </a:ln>
          </c:spPr>
          <c:invertIfNegative val="0"/>
          <c:dLbls>
            <c:numFmt formatCode="#,##0" sourceLinked="0"/>
            <c:showLegendKey val="0"/>
            <c:showVal val="1"/>
            <c:showCatName val="0"/>
            <c:showSerName val="0"/>
            <c:showPercent val="0"/>
            <c:showBubbleSize val="0"/>
            <c:showLeaderLines val="0"/>
          </c:dLbls>
          <c:cat>
            <c:multiLvlStrRef>
              <c:f>List1!$B$2:$C$18</c:f>
              <c:multiLvlStrCache>
                <c:ptCount val="17"/>
                <c:lvl>
                  <c:pt idx="0">
                    <c:v>Celkem</c:v>
                  </c:pt>
                  <c:pt idx="2">
                    <c:v>Muž</c:v>
                  </c:pt>
                  <c:pt idx="3">
                    <c:v>Žena</c:v>
                  </c:pt>
                  <c:pt idx="5">
                    <c:v>15-29 let</c:v>
                  </c:pt>
                  <c:pt idx="6">
                    <c:v>30-44 let</c:v>
                  </c:pt>
                  <c:pt idx="7">
                    <c:v>45-59 let</c:v>
                  </c:pt>
                  <c:pt idx="9">
                    <c:v>Bez maturity</c:v>
                  </c:pt>
                  <c:pt idx="10">
                    <c:v>S maturitou</c:v>
                  </c:pt>
                  <c:pt idx="11">
                    <c:v>VŠ</c:v>
                  </c:pt>
                  <c:pt idx="13">
                    <c:v>Do 4.999 obyv.</c:v>
                  </c:pt>
                  <c:pt idx="14">
                    <c:v>5.000-19.999 obyv.</c:v>
                  </c:pt>
                  <c:pt idx="15">
                    <c:v>20.000-99.999 obyv.</c:v>
                  </c:pt>
                  <c:pt idx="16">
                    <c:v>100.000 a více obyv.</c:v>
                  </c:pt>
                </c:lvl>
                <c:lvl>
                  <c:pt idx="2">
                    <c:v>Pohlaví</c:v>
                  </c:pt>
                  <c:pt idx="5">
                    <c:v>Věk</c:v>
                  </c:pt>
                  <c:pt idx="9">
                    <c:v>Vzdělání</c:v>
                  </c:pt>
                  <c:pt idx="13">
                    <c:v>Velikost obce</c:v>
                  </c:pt>
                </c:lvl>
              </c:multiLvlStrCache>
            </c:multiLvlStrRef>
          </c:cat>
          <c:val>
            <c:numRef>
              <c:f>List1!$H$2:$H$18</c:f>
              <c:numCache>
                <c:formatCode>General</c:formatCode>
                <c:ptCount val="17"/>
                <c:pt idx="0">
                  <c:v>10</c:v>
                </c:pt>
                <c:pt idx="2">
                  <c:v>10.8</c:v>
                </c:pt>
                <c:pt idx="3">
                  <c:v>10.1</c:v>
                </c:pt>
                <c:pt idx="5">
                  <c:v>11.7</c:v>
                </c:pt>
                <c:pt idx="6">
                  <c:v>8.8000000000000007</c:v>
                </c:pt>
                <c:pt idx="7">
                  <c:v>11.5</c:v>
                </c:pt>
                <c:pt idx="9">
                  <c:v>12.9</c:v>
                </c:pt>
                <c:pt idx="10">
                  <c:v>10</c:v>
                </c:pt>
                <c:pt idx="11">
                  <c:v>6.1</c:v>
                </c:pt>
                <c:pt idx="13">
                  <c:v>9.3000000000000007</c:v>
                </c:pt>
                <c:pt idx="14">
                  <c:v>11.2</c:v>
                </c:pt>
                <c:pt idx="15">
                  <c:v>13</c:v>
                </c:pt>
                <c:pt idx="16">
                  <c:v>9.5</c:v>
                </c:pt>
              </c:numCache>
            </c:numRef>
          </c:val>
        </c:ser>
        <c:dLbls>
          <c:showLegendKey val="0"/>
          <c:showVal val="1"/>
          <c:showCatName val="0"/>
          <c:showSerName val="0"/>
          <c:showPercent val="0"/>
          <c:showBubbleSize val="0"/>
        </c:dLbls>
        <c:gapWidth val="30"/>
        <c:overlap val="100"/>
        <c:axId val="138648960"/>
        <c:axId val="138347648"/>
      </c:barChart>
      <c:catAx>
        <c:axId val="138648960"/>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38347648"/>
        <c:crosses val="autoZero"/>
        <c:auto val="1"/>
        <c:lblAlgn val="ctr"/>
        <c:lblOffset val="100"/>
        <c:noMultiLvlLbl val="0"/>
      </c:catAx>
      <c:valAx>
        <c:axId val="138347648"/>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8648960"/>
        <c:crosses val="max"/>
        <c:crossBetween val="between"/>
        <c:majorUnit val="1"/>
      </c:valAx>
      <c:spPr>
        <a:noFill/>
        <a:ln w="25400">
          <a:noFill/>
        </a:ln>
      </c:spPr>
    </c:plotArea>
    <c:legend>
      <c:legendPos val="r"/>
      <c:layout>
        <c:manualLayout>
          <c:xMode val="edge"/>
          <c:yMode val="edge"/>
          <c:x val="0"/>
          <c:y val="1.3579262798380882E-2"/>
          <c:w val="0.99724422980779914"/>
          <c:h val="0.20943685417484431"/>
        </c:manualLayout>
      </c:layout>
      <c:overlay val="1"/>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91338363083297"/>
          <c:y val="9.5209994828175604E-2"/>
          <c:w val="0.48522293152949014"/>
          <c:h val="0.81410047580018763"/>
        </c:manualLayout>
      </c:layout>
      <c:barChart>
        <c:barDir val="bar"/>
        <c:grouping val="clustered"/>
        <c:varyColors val="0"/>
        <c:ser>
          <c:idx val="1"/>
          <c:order val="0"/>
          <c:spPr>
            <a:solidFill>
              <a:srgbClr val="CD7471"/>
            </a:solidFill>
            <a:ln w="25400">
              <a:solidFill>
                <a:srgbClr val="FFFFFF"/>
              </a:solidFill>
              <a:prstDash val="solid"/>
            </a:ln>
          </c:spPr>
          <c:invertIfNegative val="0"/>
          <c:dPt>
            <c:idx val="2"/>
            <c:invertIfNegative val="0"/>
            <c:bubble3D val="0"/>
            <c:spPr>
              <a:solidFill>
                <a:srgbClr val="D98F48"/>
              </a:solidFill>
              <a:ln w="25400">
                <a:solidFill>
                  <a:srgbClr val="FFFFFF"/>
                </a:solidFill>
                <a:prstDash val="solid"/>
              </a:ln>
            </c:spPr>
          </c:dPt>
          <c:dPt>
            <c:idx val="3"/>
            <c:invertIfNegative val="0"/>
            <c:bubble3D val="0"/>
            <c:spPr>
              <a:solidFill>
                <a:srgbClr val="B8CCE4">
                  <a:lumMod val="75000"/>
                </a:srgbClr>
              </a:solidFill>
              <a:ln w="25400">
                <a:solidFill>
                  <a:srgbClr val="FFFFFF"/>
                </a:solidFill>
                <a:prstDash val="solid"/>
              </a:ln>
            </c:spPr>
          </c:dPt>
          <c:dPt>
            <c:idx val="4"/>
            <c:invertIfNegative val="0"/>
            <c:bubble3D val="0"/>
          </c:dPt>
          <c:dPt>
            <c:idx val="5"/>
            <c:invertIfNegative val="0"/>
            <c:bubble3D val="0"/>
            <c:spPr>
              <a:solidFill>
                <a:srgbClr val="B8CCE4">
                  <a:lumMod val="75000"/>
                </a:srgbClr>
              </a:solidFill>
              <a:ln w="25400">
                <a:solidFill>
                  <a:srgbClr val="FFFFFF"/>
                </a:solidFill>
                <a:prstDash val="solid"/>
              </a:ln>
            </c:spPr>
          </c:dPt>
          <c:dPt>
            <c:idx val="6"/>
            <c:invertIfNegative val="0"/>
            <c:bubble3D val="0"/>
            <c:spPr>
              <a:solidFill>
                <a:srgbClr val="B8CCE4">
                  <a:lumMod val="75000"/>
                </a:srgbClr>
              </a:solidFill>
              <a:ln w="25400">
                <a:solidFill>
                  <a:srgbClr val="FFFFFF"/>
                </a:solidFill>
                <a:prstDash val="solid"/>
              </a:ln>
            </c:spPr>
          </c:dPt>
          <c:dPt>
            <c:idx val="7"/>
            <c:invertIfNegative val="0"/>
            <c:bubble3D val="0"/>
            <c:spPr>
              <a:solidFill>
                <a:srgbClr val="FF0000"/>
              </a:solidFill>
              <a:ln w="25400">
                <a:solidFill>
                  <a:srgbClr val="FFFFFF"/>
                </a:solidFill>
                <a:prstDash val="solid"/>
              </a:ln>
            </c:spPr>
          </c:dPt>
          <c:dPt>
            <c:idx val="8"/>
            <c:invertIfNegative val="0"/>
            <c:bubble3D val="0"/>
            <c:spPr>
              <a:solidFill>
                <a:srgbClr val="FF0000"/>
              </a:solidFill>
              <a:ln w="25400">
                <a:solidFill>
                  <a:srgbClr val="FFFFFF"/>
                </a:solidFill>
                <a:prstDash val="solid"/>
              </a:ln>
            </c:spPr>
          </c:dPt>
          <c:dPt>
            <c:idx val="10"/>
            <c:invertIfNegative val="0"/>
            <c:bubble3D val="0"/>
            <c:spPr>
              <a:solidFill>
                <a:srgbClr val="92D050"/>
              </a:solidFill>
              <a:ln w="25400">
                <a:solidFill>
                  <a:srgbClr val="FFFFFF"/>
                </a:solidFill>
                <a:prstDash val="solid"/>
              </a:ln>
            </c:spPr>
          </c:dPt>
          <c:dPt>
            <c:idx val="12"/>
            <c:invertIfNegative val="0"/>
            <c:bubble3D val="0"/>
            <c:spPr>
              <a:solidFill>
                <a:sysClr val="window" lastClr="FFFFFF">
                  <a:lumMod val="75000"/>
                </a:sysClr>
              </a:solidFill>
              <a:ln w="25400">
                <a:solidFill>
                  <a:srgbClr val="FFFFFF"/>
                </a:solidFill>
                <a:prstDash val="solid"/>
              </a:ln>
            </c:spPr>
          </c:dPt>
          <c:dPt>
            <c:idx val="13"/>
            <c:invertIfNegative val="0"/>
            <c:bubble3D val="0"/>
            <c:spPr>
              <a:solidFill>
                <a:sysClr val="window" lastClr="FFFFFF">
                  <a:lumMod val="75000"/>
                </a:sysClr>
              </a:solidFill>
              <a:ln w="25400">
                <a:solidFill>
                  <a:srgbClr val="FFFFFF"/>
                </a:solidFill>
                <a:prstDash val="solid"/>
              </a:ln>
            </c:spPr>
          </c:dPt>
          <c:dPt>
            <c:idx val="14"/>
            <c:invertIfNegative val="0"/>
            <c:bubble3D val="0"/>
          </c:dPt>
          <c:dPt>
            <c:idx val="15"/>
            <c:invertIfNegative val="0"/>
            <c:bubble3D val="0"/>
          </c:dPt>
          <c:dLbls>
            <c:numFmt formatCode="0" sourceLinked="0"/>
            <c:txPr>
              <a:bodyPr/>
              <a:lstStyle/>
              <a:p>
                <a:pPr>
                  <a:defRPr sz="1200" b="0" i="0">
                    <a:latin typeface="Verdana"/>
                    <a:ea typeface="Verdana"/>
                    <a:cs typeface="Verdana"/>
                  </a:defRPr>
                </a:pPr>
                <a:endParaRPr lang="cs-CZ"/>
              </a:p>
            </c:txPr>
            <c:showLegendKey val="0"/>
            <c:showVal val="1"/>
            <c:showCatName val="0"/>
            <c:showSerName val="0"/>
            <c:showPercent val="0"/>
            <c:showBubbleSize val="0"/>
            <c:showLeaderLines val="0"/>
          </c:dLbls>
          <c:cat>
            <c:strRef>
              <c:f>List2!$B$1:$B$15</c:f>
              <c:strCache>
                <c:ptCount val="14"/>
                <c:pt idx="0">
                  <c:v>Potřebuji umístit dítě do MŠ</c:v>
                </c:pt>
                <c:pt idx="1">
                  <c:v>Abych mohl/a chodit do práce/Nechci přijít o zaměstnání</c:v>
                </c:pt>
                <c:pt idx="2">
                  <c:v>Jde o dítě/pro dítě jen to nejlepší/pro dítě je to důležité</c:v>
                </c:pt>
                <c:pt idx="3">
                  <c:v>Sponzor. dar by prospěl celé MŠ/dětem v MŠ</c:v>
                </c:pt>
                <c:pt idx="4">
                  <c:v>Co jiného by mi zbývalo /co jiného bych mohl dělat</c:v>
                </c:pt>
                <c:pt idx="5">
                  <c:v>Jde o sponzorský dar (legitimizovaný), není to úplatek </c:v>
                </c:pt>
                <c:pt idx="6">
                  <c:v>Je to pro MŠ a ne pro soukromou osobu</c:v>
                </c:pt>
                <c:pt idx="7">
                  <c:v>Finančně výhodné (výhodnější než babysitting, soukromá MŠ)</c:v>
                </c:pt>
                <c:pt idx="8">
                  <c:v>Budu mít klid/jistotu přijetí</c:v>
                </c:pt>
                <c:pt idx="9">
                  <c:v>Pokud by to opravdu bylo nutné</c:v>
                </c:pt>
                <c:pt idx="10">
                  <c:v>Protože se to tak dělá</c:v>
                </c:pt>
                <c:pt idx="11">
                  <c:v>Kdyby nebyla dostupná jiná MŠ</c:v>
                </c:pt>
                <c:pt idx="12">
                  <c:v>Jiné</c:v>
                </c:pt>
                <c:pt idx="13">
                  <c:v>Nevím/nechci odpovídat</c:v>
                </c:pt>
              </c:strCache>
            </c:strRef>
          </c:cat>
          <c:val>
            <c:numRef>
              <c:f>List2!$C$1:$C$15</c:f>
              <c:numCache>
                <c:formatCode>General</c:formatCode>
                <c:ptCount val="14"/>
                <c:pt idx="0">
                  <c:v>17.100000000000001</c:v>
                </c:pt>
                <c:pt idx="1">
                  <c:v>16.2</c:v>
                </c:pt>
                <c:pt idx="2">
                  <c:v>15.4</c:v>
                </c:pt>
                <c:pt idx="3">
                  <c:v>13.6</c:v>
                </c:pt>
                <c:pt idx="4">
                  <c:v>12.7</c:v>
                </c:pt>
                <c:pt idx="5">
                  <c:v>12.3</c:v>
                </c:pt>
                <c:pt idx="6">
                  <c:v>6.6</c:v>
                </c:pt>
                <c:pt idx="7">
                  <c:v>5.7</c:v>
                </c:pt>
                <c:pt idx="8">
                  <c:v>5.3</c:v>
                </c:pt>
                <c:pt idx="9">
                  <c:v>4.8</c:v>
                </c:pt>
                <c:pt idx="10">
                  <c:v>2.2000000000000002</c:v>
                </c:pt>
                <c:pt idx="11">
                  <c:v>1.8</c:v>
                </c:pt>
                <c:pt idx="12">
                  <c:v>10.1</c:v>
                </c:pt>
                <c:pt idx="13">
                  <c:v>5.7</c:v>
                </c:pt>
              </c:numCache>
            </c:numRef>
          </c:val>
        </c:ser>
        <c:dLbls>
          <c:showLegendKey val="0"/>
          <c:showVal val="1"/>
          <c:showCatName val="0"/>
          <c:showSerName val="0"/>
          <c:showPercent val="0"/>
          <c:showBubbleSize val="0"/>
        </c:dLbls>
        <c:gapWidth val="30"/>
        <c:axId val="138437760"/>
        <c:axId val="138448256"/>
      </c:barChart>
      <c:catAx>
        <c:axId val="138437760"/>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100" b="0" i="0" u="none" strike="noStrike" baseline="0">
                <a:solidFill>
                  <a:srgbClr val="000000"/>
                </a:solidFill>
                <a:latin typeface="Verdana"/>
                <a:ea typeface="Verdana"/>
                <a:cs typeface="Verdana"/>
              </a:defRPr>
            </a:pPr>
            <a:endParaRPr lang="cs-CZ"/>
          </a:p>
        </c:txPr>
        <c:crossAx val="138448256"/>
        <c:crosses val="autoZero"/>
        <c:auto val="1"/>
        <c:lblAlgn val="ctr"/>
        <c:lblOffset val="100"/>
        <c:noMultiLvlLbl val="0"/>
      </c:catAx>
      <c:valAx>
        <c:axId val="138448256"/>
        <c:scaling>
          <c:orientation val="minMax"/>
          <c:max val="50"/>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8437760"/>
        <c:crosses val="max"/>
        <c:crossBetween val="between"/>
        <c:majorUnit val="1"/>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29294496815797"/>
          <c:y val="9.5209994828175604E-2"/>
          <c:w val="0.71934766962792751"/>
          <c:h val="0.81410047580018763"/>
        </c:manualLayout>
      </c:layout>
      <c:barChart>
        <c:barDir val="bar"/>
        <c:grouping val="clustered"/>
        <c:varyColors val="0"/>
        <c:ser>
          <c:idx val="1"/>
          <c:order val="0"/>
          <c:spPr>
            <a:solidFill>
              <a:srgbClr val="B8CCE4">
                <a:lumMod val="50000"/>
              </a:srgbClr>
            </a:solidFill>
            <a:ln w="25400">
              <a:solidFill>
                <a:srgbClr val="FFFFFF"/>
              </a:solidFill>
              <a:prstDash val="solid"/>
            </a:ln>
          </c:spPr>
          <c:invertIfNegative val="0"/>
          <c:dPt>
            <c:idx val="0"/>
            <c:invertIfNegative val="0"/>
            <c:bubble3D val="0"/>
            <c:spPr>
              <a:solidFill>
                <a:srgbClr val="D98F48"/>
              </a:solidFill>
              <a:ln w="25400">
                <a:solidFill>
                  <a:srgbClr val="FFFFFF"/>
                </a:solidFill>
                <a:prstDash val="solid"/>
              </a:ln>
            </c:spPr>
          </c:dPt>
          <c:dPt>
            <c:idx val="1"/>
            <c:invertIfNegative val="0"/>
            <c:bubble3D val="0"/>
            <c:spPr>
              <a:solidFill>
                <a:srgbClr val="D98F48"/>
              </a:solidFill>
              <a:ln w="25400">
                <a:solidFill>
                  <a:srgbClr val="FFFFFF"/>
                </a:solidFill>
                <a:prstDash val="solid"/>
              </a:ln>
            </c:spPr>
          </c:dPt>
          <c:dPt>
            <c:idx val="2"/>
            <c:invertIfNegative val="0"/>
            <c:bubble3D val="0"/>
            <c:spPr>
              <a:solidFill>
                <a:srgbClr val="FF0000"/>
              </a:solidFill>
              <a:ln w="25400">
                <a:solidFill>
                  <a:srgbClr val="FFFFFF"/>
                </a:solidFill>
                <a:prstDash val="solid"/>
              </a:ln>
            </c:spPr>
          </c:dPt>
          <c:dPt>
            <c:idx val="3"/>
            <c:invertIfNegative val="0"/>
            <c:bubble3D val="0"/>
          </c:dPt>
          <c:dPt>
            <c:idx val="4"/>
            <c:invertIfNegative val="0"/>
            <c:bubble3D val="0"/>
          </c:dPt>
          <c:dPt>
            <c:idx val="5"/>
            <c:invertIfNegative val="0"/>
            <c:bubble3D val="0"/>
            <c:spPr>
              <a:solidFill>
                <a:srgbClr val="D98F48"/>
              </a:solidFill>
              <a:ln w="25400">
                <a:solidFill>
                  <a:srgbClr val="FFFFFF"/>
                </a:solidFill>
                <a:prstDash val="solid"/>
              </a:ln>
            </c:spPr>
          </c:dPt>
          <c:dPt>
            <c:idx val="6"/>
            <c:invertIfNegative val="0"/>
            <c:bubble3D val="0"/>
            <c:spPr>
              <a:solidFill>
                <a:srgbClr val="D98F48"/>
              </a:solidFill>
              <a:ln w="25400">
                <a:solidFill>
                  <a:srgbClr val="FFFFFF"/>
                </a:solidFill>
                <a:prstDash val="solid"/>
              </a:ln>
            </c:spPr>
          </c:dPt>
          <c:dPt>
            <c:idx val="10"/>
            <c:invertIfNegative val="0"/>
            <c:bubble3D val="0"/>
            <c:spPr>
              <a:solidFill>
                <a:srgbClr val="B696BC">
                  <a:lumMod val="20000"/>
                  <a:lumOff val="80000"/>
                </a:srgbClr>
              </a:solidFill>
              <a:ln w="25400">
                <a:solidFill>
                  <a:srgbClr val="FFFFFF"/>
                </a:solidFill>
                <a:prstDash val="solid"/>
              </a:ln>
            </c:spPr>
          </c:dPt>
          <c:dPt>
            <c:idx val="11"/>
            <c:invertIfNegative val="0"/>
            <c:bubble3D val="0"/>
            <c:spPr>
              <a:solidFill>
                <a:srgbClr val="D98F48"/>
              </a:solidFill>
              <a:ln w="25400">
                <a:solidFill>
                  <a:srgbClr val="FFFFFF"/>
                </a:solidFill>
                <a:prstDash val="solid"/>
              </a:ln>
            </c:spPr>
          </c:dPt>
          <c:dPt>
            <c:idx val="12"/>
            <c:invertIfNegative val="0"/>
            <c:bubble3D val="0"/>
          </c:dPt>
          <c:dPt>
            <c:idx val="13"/>
            <c:invertIfNegative val="0"/>
            <c:bubble3D val="0"/>
          </c:dPt>
          <c:dPt>
            <c:idx val="14"/>
            <c:invertIfNegative val="0"/>
            <c:bubble3D val="0"/>
          </c:dPt>
          <c:dPt>
            <c:idx val="15"/>
            <c:invertIfNegative val="0"/>
            <c:bubble3D val="0"/>
          </c:dPt>
          <c:dPt>
            <c:idx val="17"/>
            <c:invertIfNegative val="0"/>
            <c:bubble3D val="0"/>
            <c:spPr>
              <a:solidFill>
                <a:srgbClr val="68A678"/>
              </a:solidFill>
              <a:ln w="25400">
                <a:solidFill>
                  <a:srgbClr val="FFFFFF"/>
                </a:solidFill>
                <a:prstDash val="solid"/>
              </a:ln>
            </c:spPr>
          </c:dPt>
          <c:dPt>
            <c:idx val="18"/>
            <c:invertIfNegative val="0"/>
            <c:bubble3D val="0"/>
            <c:spPr>
              <a:solidFill>
                <a:srgbClr val="68A678"/>
              </a:solidFill>
              <a:ln w="25400">
                <a:solidFill>
                  <a:srgbClr val="FFFFFF"/>
                </a:solidFill>
                <a:prstDash val="solid"/>
              </a:ln>
            </c:spPr>
          </c:dPt>
          <c:dPt>
            <c:idx val="19"/>
            <c:invertIfNegative val="0"/>
            <c:bubble3D val="0"/>
            <c:spPr>
              <a:solidFill>
                <a:srgbClr val="B696BC">
                  <a:lumMod val="20000"/>
                  <a:lumOff val="80000"/>
                </a:srgbClr>
              </a:solidFill>
              <a:ln w="25400">
                <a:solidFill>
                  <a:srgbClr val="FFFFFF"/>
                </a:solidFill>
                <a:prstDash val="solid"/>
              </a:ln>
            </c:spPr>
          </c:dPt>
          <c:dPt>
            <c:idx val="20"/>
            <c:invertIfNegative val="0"/>
            <c:bubble3D val="0"/>
            <c:spPr>
              <a:solidFill>
                <a:sysClr val="window" lastClr="FFFFFF">
                  <a:lumMod val="75000"/>
                </a:sysClr>
              </a:solidFill>
              <a:ln w="25400">
                <a:solidFill>
                  <a:srgbClr val="FFFFFF"/>
                </a:solidFill>
                <a:prstDash val="solid"/>
              </a:ln>
            </c:spPr>
          </c:dPt>
          <c:dPt>
            <c:idx val="21"/>
            <c:invertIfNegative val="0"/>
            <c:bubble3D val="0"/>
            <c:spPr>
              <a:solidFill>
                <a:sysClr val="window" lastClr="FFFFFF">
                  <a:lumMod val="75000"/>
                </a:sysClr>
              </a:solidFill>
              <a:ln w="25400">
                <a:solidFill>
                  <a:srgbClr val="FFFFFF"/>
                </a:solidFill>
                <a:prstDash val="solid"/>
              </a:ln>
            </c:spPr>
          </c:dPt>
          <c:dLbls>
            <c:numFmt formatCode="0" sourceLinked="0"/>
            <c:txPr>
              <a:bodyPr/>
              <a:lstStyle/>
              <a:p>
                <a:pPr>
                  <a:defRPr sz="1200" b="0" i="0">
                    <a:latin typeface="Verdana"/>
                    <a:ea typeface="Verdana"/>
                    <a:cs typeface="Verdana"/>
                  </a:defRPr>
                </a:pPr>
                <a:endParaRPr lang="cs-CZ"/>
              </a:p>
            </c:txPr>
            <c:showLegendKey val="0"/>
            <c:showVal val="1"/>
            <c:showCatName val="0"/>
            <c:showSerName val="0"/>
            <c:showPercent val="0"/>
            <c:showBubbleSize val="0"/>
            <c:showLeaderLines val="0"/>
          </c:dLbls>
          <c:cat>
            <c:strRef>
              <c:f>List2!$B$1:$B$24</c:f>
              <c:strCache>
                <c:ptCount val="22"/>
                <c:pt idx="0">
                  <c:v>Hledal/a bych jinou MŠ</c:v>
                </c:pt>
                <c:pt idx="1">
                  <c:v>Zařídil/a bych si jiné hlídání</c:v>
                </c:pt>
                <c:pt idx="2">
                  <c:v>Je to hodně peněz</c:v>
                </c:pt>
                <c:pt idx="3">
                  <c:v>Jsem proti korupci/nedávám úplatky</c:v>
                </c:pt>
                <c:pt idx="4">
                  <c:v>Příčí se mi to/je to proti mému přesvědčení</c:v>
                </c:pt>
                <c:pt idx="5">
                  <c:v>Hledal/a bych jiný způsob</c:v>
                </c:pt>
                <c:pt idx="6">
                  <c:v>Mám nárok na umístění do MŠ i bez sponzorských darů</c:v>
                </c:pt>
                <c:pt idx="7">
                  <c:v>Je to vydírání</c:v>
                </c:pt>
                <c:pt idx="8">
                  <c:v>Není to morální</c:v>
                </c:pt>
                <c:pt idx="9">
                  <c:v>Nelíbí se mi takové jednání/nemám rád/a úplatky</c:v>
                </c:pt>
                <c:pt idx="10">
                  <c:v>Úplatek  v tomto případě není nutný/adekvátní</c:v>
                </c:pt>
                <c:pt idx="11">
                  <c:v>Nechtěl/a bych takovou školku</c:v>
                </c:pt>
                <c:pt idx="12">
                  <c:v>Je to úplatek</c:v>
                </c:pt>
                <c:pt idx="13">
                  <c:v>Oznámil/a bych korupci (PČR, zřizovateli..)</c:v>
                </c:pt>
                <c:pt idx="14">
                  <c:v>Je to nefér vůči ostatním rodičům/ má být spravedlivý přístup</c:v>
                </c:pt>
                <c:pt idx="15">
                  <c:v>Je to hnusné jednání/zneužití situace rodičů</c:v>
                </c:pt>
                <c:pt idx="16">
                  <c:v>Byl by to precedens, který by se mohl stát normou</c:v>
                </c:pt>
                <c:pt idx="17">
                  <c:v>Obavy z postihu</c:v>
                </c:pt>
                <c:pt idx="18">
                  <c:v>Obavy ze ztráty dobré pověsti</c:v>
                </c:pt>
                <c:pt idx="19">
                  <c:v>Nemám jistotu ani se sponzor. darem</c:v>
                </c:pt>
                <c:pt idx="20">
                  <c:v>Jiné</c:v>
                </c:pt>
                <c:pt idx="21">
                  <c:v>Nevím/nechci odpovídat</c:v>
                </c:pt>
              </c:strCache>
            </c:strRef>
          </c:cat>
          <c:val>
            <c:numRef>
              <c:f>List2!$C$1:$C$24</c:f>
              <c:numCache>
                <c:formatCode>General</c:formatCode>
                <c:ptCount val="22"/>
                <c:pt idx="0">
                  <c:v>18.899999999999999</c:v>
                </c:pt>
                <c:pt idx="1">
                  <c:v>13.9</c:v>
                </c:pt>
                <c:pt idx="2">
                  <c:v>12.7</c:v>
                </c:pt>
                <c:pt idx="3">
                  <c:v>11.5</c:v>
                </c:pt>
                <c:pt idx="4">
                  <c:v>8.6999999999999993</c:v>
                </c:pt>
                <c:pt idx="5">
                  <c:v>6.4</c:v>
                </c:pt>
                <c:pt idx="6">
                  <c:v>4.8</c:v>
                </c:pt>
                <c:pt idx="7">
                  <c:v>4.4000000000000004</c:v>
                </c:pt>
                <c:pt idx="8">
                  <c:v>3.8</c:v>
                </c:pt>
                <c:pt idx="9">
                  <c:v>3</c:v>
                </c:pt>
                <c:pt idx="10">
                  <c:v>2.8</c:v>
                </c:pt>
                <c:pt idx="11">
                  <c:v>2.4</c:v>
                </c:pt>
                <c:pt idx="12">
                  <c:v>2.4</c:v>
                </c:pt>
                <c:pt idx="13">
                  <c:v>2.4</c:v>
                </c:pt>
                <c:pt idx="14">
                  <c:v>2.4</c:v>
                </c:pt>
                <c:pt idx="15">
                  <c:v>1.4</c:v>
                </c:pt>
                <c:pt idx="16">
                  <c:v>1</c:v>
                </c:pt>
                <c:pt idx="17">
                  <c:v>0.8</c:v>
                </c:pt>
                <c:pt idx="18">
                  <c:v>0.8</c:v>
                </c:pt>
                <c:pt idx="19">
                  <c:v>0.6</c:v>
                </c:pt>
                <c:pt idx="20">
                  <c:v>4.5999999999999996</c:v>
                </c:pt>
                <c:pt idx="21">
                  <c:v>5.8</c:v>
                </c:pt>
              </c:numCache>
            </c:numRef>
          </c:val>
        </c:ser>
        <c:dLbls>
          <c:showLegendKey val="0"/>
          <c:showVal val="1"/>
          <c:showCatName val="0"/>
          <c:showSerName val="0"/>
          <c:showPercent val="0"/>
          <c:showBubbleSize val="0"/>
        </c:dLbls>
        <c:gapWidth val="30"/>
        <c:axId val="138703232"/>
        <c:axId val="138719232"/>
      </c:barChart>
      <c:catAx>
        <c:axId val="138703232"/>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100" b="0" i="0" u="none" strike="noStrike" baseline="0">
                <a:solidFill>
                  <a:srgbClr val="000000"/>
                </a:solidFill>
                <a:latin typeface="Verdana"/>
                <a:ea typeface="Verdana"/>
                <a:cs typeface="Verdana"/>
              </a:defRPr>
            </a:pPr>
            <a:endParaRPr lang="cs-CZ"/>
          </a:p>
        </c:txPr>
        <c:crossAx val="138719232"/>
        <c:crosses val="autoZero"/>
        <c:auto val="1"/>
        <c:lblAlgn val="ctr"/>
        <c:lblOffset val="100"/>
        <c:noMultiLvlLbl val="0"/>
      </c:catAx>
      <c:valAx>
        <c:axId val="138719232"/>
        <c:scaling>
          <c:orientation val="minMax"/>
          <c:max val="50"/>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8703232"/>
        <c:crosses val="max"/>
        <c:crossBetween val="between"/>
        <c:majorUnit val="1"/>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3221943779254"/>
          <c:y val="0.23378344214864424"/>
          <c:w val="0.60486980769741172"/>
          <c:h val="0.56700849521868069"/>
        </c:manualLayout>
      </c:layout>
      <c:doughnutChart>
        <c:varyColors val="1"/>
        <c:ser>
          <c:idx val="1"/>
          <c:order val="0"/>
          <c:tx>
            <c:strRef>
              <c:f>List1!$B$1</c:f>
              <c:strCache>
                <c:ptCount val="1"/>
                <c:pt idx="0">
                  <c:v>Sloupec2</c:v>
                </c:pt>
              </c:strCache>
            </c:strRef>
          </c:tx>
          <c:spPr>
            <a:solidFill>
              <a:srgbClr val="CD7471"/>
            </a:solidFill>
            <a:ln w="3175">
              <a:solidFill>
                <a:sysClr val="window" lastClr="FFFFFF"/>
              </a:solidFill>
              <a:prstDash val="solid"/>
            </a:ln>
            <a:effectLst/>
          </c:spPr>
          <c:dPt>
            <c:idx val="0"/>
            <c:bubble3D val="0"/>
            <c:spPr>
              <a:solidFill>
                <a:srgbClr val="CD7471"/>
              </a:solidFill>
              <a:ln w="3175">
                <a:solidFill>
                  <a:srgbClr val="CD7471"/>
                </a:solidFill>
                <a:prstDash val="solid"/>
              </a:ln>
              <a:effectLst/>
            </c:spPr>
          </c:dPt>
          <c:dPt>
            <c:idx val="1"/>
            <c:bubble3D val="0"/>
            <c:spPr>
              <a:pattFill prst="ltDnDiag">
                <a:fgClr>
                  <a:sysClr val="window" lastClr="FFFFFF">
                    <a:lumMod val="65000"/>
                  </a:sysClr>
                </a:fgClr>
                <a:bgClr>
                  <a:sysClr val="window" lastClr="FFFFFF"/>
                </a:bgClr>
              </a:pattFill>
              <a:ln w="3175">
                <a:solidFill>
                  <a:sysClr val="window" lastClr="FFFFFF">
                    <a:lumMod val="95000"/>
                  </a:sysClr>
                </a:solidFill>
                <a:prstDash val="solid"/>
              </a:ln>
              <a:effectLst/>
            </c:spPr>
          </c:dPt>
          <c:dPt>
            <c:idx val="2"/>
            <c:bubble3D val="0"/>
            <c:spPr>
              <a:solidFill>
                <a:srgbClr val="CD7471">
                  <a:lumMod val="60000"/>
                  <a:lumOff val="40000"/>
                </a:srgbClr>
              </a:solidFill>
              <a:ln w="3175">
                <a:solidFill>
                  <a:sysClr val="window" lastClr="FFFFFF"/>
                </a:solidFill>
                <a:prstDash val="solid"/>
              </a:ln>
              <a:effectLst/>
            </c:spPr>
          </c:dPt>
          <c:dPt>
            <c:idx val="3"/>
            <c:bubble3D val="0"/>
          </c:dPt>
          <c:dPt>
            <c:idx val="4"/>
            <c:bubble3D val="0"/>
            <c:spPr>
              <a:solidFill>
                <a:sysClr val="window" lastClr="FFFFFF">
                  <a:lumMod val="65000"/>
                </a:sysClr>
              </a:solidFill>
              <a:ln w="3175">
                <a:solidFill>
                  <a:sysClr val="window" lastClr="FFFFFF"/>
                </a:solidFill>
                <a:prstDash val="solid"/>
              </a:ln>
              <a:effectLst/>
            </c:spPr>
          </c:dPt>
          <c:dPt>
            <c:idx val="5"/>
            <c:bubble3D val="0"/>
            <c:spPr>
              <a:solidFill>
                <a:srgbClr val="B8CCE4"/>
              </a:solidFill>
              <a:ln w="3175">
                <a:solidFill>
                  <a:sysClr val="window" lastClr="FFFFFF"/>
                </a:solidFill>
                <a:prstDash val="solid"/>
              </a:ln>
              <a:effectLst/>
            </c:spPr>
          </c:dPt>
          <c:dPt>
            <c:idx val="6"/>
            <c:bubble3D val="0"/>
            <c:spPr>
              <a:solidFill>
                <a:srgbClr val="D98F48"/>
              </a:solidFill>
              <a:ln w="3175">
                <a:solidFill>
                  <a:sysClr val="window" lastClr="FFFFFF"/>
                </a:solidFill>
                <a:prstDash val="solid"/>
              </a:ln>
              <a:effectLst/>
            </c:spPr>
          </c:dPt>
          <c:dPt>
            <c:idx val="7"/>
            <c:bubble3D val="0"/>
          </c:dPt>
          <c:dPt>
            <c:idx val="8"/>
            <c:bubble3D val="0"/>
            <c:spPr>
              <a:solidFill>
                <a:sysClr val="windowText" lastClr="000000">
                  <a:lumMod val="65000"/>
                  <a:lumOff val="35000"/>
                </a:sysClr>
              </a:solidFill>
              <a:ln w="3175">
                <a:solidFill>
                  <a:sysClr val="window" lastClr="FFFFFF"/>
                </a:solidFill>
                <a:prstDash val="solid"/>
              </a:ln>
              <a:effectLst/>
            </c:spPr>
          </c:dPt>
          <c:dPt>
            <c:idx val="9"/>
            <c:bubble3D val="0"/>
            <c:spPr>
              <a:solidFill>
                <a:sysClr val="windowText" lastClr="000000"/>
              </a:solidFill>
              <a:ln w="3175">
                <a:solidFill>
                  <a:sysClr val="window" lastClr="FFFFFF"/>
                </a:solidFill>
                <a:prstDash val="solid"/>
              </a:ln>
              <a:effectLst/>
            </c:spPr>
          </c:dPt>
          <c:dPt>
            <c:idx val="10"/>
            <c:bubble3D val="0"/>
            <c:spPr>
              <a:solidFill>
                <a:sysClr val="window" lastClr="FFFFFF">
                  <a:lumMod val="65000"/>
                </a:sysClr>
              </a:solidFill>
              <a:ln w="3175">
                <a:solidFill>
                  <a:sysClr val="window" lastClr="FFFFFF"/>
                </a:solidFill>
                <a:prstDash val="solid"/>
              </a:ln>
              <a:effectLst/>
            </c:spPr>
          </c:dPt>
          <c:cat>
            <c:strRef>
              <c:f>List1!$A$2:$A$3</c:f>
              <c:strCache>
                <c:ptCount val="2"/>
                <c:pt idx="0">
                  <c:v>Ano</c:v>
                </c:pt>
                <c:pt idx="1">
                  <c:v>Ne</c:v>
                </c:pt>
              </c:strCache>
            </c:strRef>
          </c:cat>
          <c:val>
            <c:numRef>
              <c:f>List1!$B$2:$B$3</c:f>
              <c:numCache>
                <c:formatCode>General</c:formatCode>
                <c:ptCount val="2"/>
                <c:pt idx="0">
                  <c:v>25.679012345679013</c:v>
                </c:pt>
                <c:pt idx="1">
                  <c:v>74.320987654320987</c:v>
                </c:pt>
              </c:numCache>
            </c:numRef>
          </c:val>
        </c:ser>
        <c:dLbls>
          <c:showLegendKey val="0"/>
          <c:showVal val="0"/>
          <c:showCatName val="0"/>
          <c:showSerName val="0"/>
          <c:showPercent val="0"/>
          <c:showBubbleSize val="0"/>
          <c:showLeaderLines val="1"/>
        </c:dLbls>
        <c:firstSliceAng val="0"/>
        <c:holeSize val="80"/>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3122673869572"/>
          <c:y val="0.14398026284881291"/>
          <c:w val="0.56397949309258"/>
          <c:h val="0.76420443813606953"/>
        </c:manualLayout>
      </c:layout>
      <c:barChart>
        <c:barDir val="bar"/>
        <c:grouping val="stacked"/>
        <c:varyColors val="0"/>
        <c:ser>
          <c:idx val="1"/>
          <c:order val="0"/>
          <c:tx>
            <c:strRef>
              <c:f>List1!$D$1</c:f>
              <c:strCache>
                <c:ptCount val="1"/>
                <c:pt idx="0">
                  <c:v>Ano</c:v>
                </c:pt>
              </c:strCache>
            </c:strRef>
          </c:tx>
          <c:spPr>
            <a:solidFill>
              <a:srgbClr val="CD7471"/>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List1!$B$2:$C$16</c:f>
              <c:multiLvlStrCache>
                <c:ptCount val="15"/>
                <c:lvl>
                  <c:pt idx="0">
                    <c:v>Celkem</c:v>
                  </c:pt>
                  <c:pt idx="2">
                    <c:v>Muž</c:v>
                  </c:pt>
                  <c:pt idx="3">
                    <c:v>Žena</c:v>
                  </c:pt>
                  <c:pt idx="5">
                    <c:v>15-29 let</c:v>
                  </c:pt>
                  <c:pt idx="6">
                    <c:v>30-44 let</c:v>
                  </c:pt>
                  <c:pt idx="7">
                    <c:v>45-59 let</c:v>
                  </c:pt>
                  <c:pt idx="9">
                    <c:v>Bez maturity</c:v>
                  </c:pt>
                  <c:pt idx="10">
                    <c:v>S maturitou</c:v>
                  </c:pt>
                  <c:pt idx="11">
                    <c:v>VŠ</c:v>
                  </c:pt>
                  <c:pt idx="13">
                    <c:v>Ano</c:v>
                  </c:pt>
                  <c:pt idx="14">
                    <c:v>Ne</c:v>
                  </c:pt>
                </c:lvl>
                <c:lvl>
                  <c:pt idx="2">
                    <c:v>Pohlaví</c:v>
                  </c:pt>
                  <c:pt idx="5">
                    <c:v>Věk</c:v>
                  </c:pt>
                  <c:pt idx="9">
                    <c:v>Vzdělání</c:v>
                  </c:pt>
                  <c:pt idx="13">
                    <c:v>Zklušenost s korupcí</c:v>
                  </c:pt>
                </c:lvl>
              </c:multiLvlStrCache>
            </c:multiLvlStrRef>
          </c:cat>
          <c:val>
            <c:numRef>
              <c:f>List1!$D$2:$D$16</c:f>
              <c:numCache>
                <c:formatCode>General</c:formatCode>
                <c:ptCount val="15"/>
                <c:pt idx="0">
                  <c:v>25.7</c:v>
                </c:pt>
                <c:pt idx="2">
                  <c:v>28.9</c:v>
                </c:pt>
                <c:pt idx="3">
                  <c:v>22.3</c:v>
                </c:pt>
                <c:pt idx="5">
                  <c:v>19.5</c:v>
                </c:pt>
                <c:pt idx="6">
                  <c:v>28.8</c:v>
                </c:pt>
                <c:pt idx="7">
                  <c:v>29.2</c:v>
                </c:pt>
                <c:pt idx="9">
                  <c:v>22.4</c:v>
                </c:pt>
                <c:pt idx="10">
                  <c:v>25.5</c:v>
                </c:pt>
                <c:pt idx="11">
                  <c:v>34.1</c:v>
                </c:pt>
                <c:pt idx="13">
                  <c:v>41</c:v>
                </c:pt>
                <c:pt idx="14">
                  <c:v>13.4</c:v>
                </c:pt>
              </c:numCache>
            </c:numRef>
          </c:val>
        </c:ser>
        <c:ser>
          <c:idx val="0"/>
          <c:order val="1"/>
          <c:tx>
            <c:strRef>
              <c:f>List1!$E$1</c:f>
              <c:strCache>
                <c:ptCount val="1"/>
                <c:pt idx="0">
                  <c:v>Ne</c:v>
                </c:pt>
              </c:strCache>
            </c:strRef>
          </c:tx>
          <c:spPr>
            <a:pattFill prst="ltDnDiag">
              <a:fgClr>
                <a:srgbClr val="699FAC"/>
              </a:fgClr>
              <a:bgClr>
                <a:sysClr val="window" lastClr="FFFFFF"/>
              </a:bgClr>
            </a:patt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List1!$B$2:$C$16</c:f>
              <c:multiLvlStrCache>
                <c:ptCount val="15"/>
                <c:lvl>
                  <c:pt idx="0">
                    <c:v>Celkem</c:v>
                  </c:pt>
                  <c:pt idx="2">
                    <c:v>Muž</c:v>
                  </c:pt>
                  <c:pt idx="3">
                    <c:v>Žena</c:v>
                  </c:pt>
                  <c:pt idx="5">
                    <c:v>15-29 let</c:v>
                  </c:pt>
                  <c:pt idx="6">
                    <c:v>30-44 let</c:v>
                  </c:pt>
                  <c:pt idx="7">
                    <c:v>45-59 let</c:v>
                  </c:pt>
                  <c:pt idx="9">
                    <c:v>Bez maturity</c:v>
                  </c:pt>
                  <c:pt idx="10">
                    <c:v>S maturitou</c:v>
                  </c:pt>
                  <c:pt idx="11">
                    <c:v>VŠ</c:v>
                  </c:pt>
                  <c:pt idx="13">
                    <c:v>Ano</c:v>
                  </c:pt>
                  <c:pt idx="14">
                    <c:v>Ne</c:v>
                  </c:pt>
                </c:lvl>
                <c:lvl>
                  <c:pt idx="2">
                    <c:v>Pohlaví</c:v>
                  </c:pt>
                  <c:pt idx="5">
                    <c:v>Věk</c:v>
                  </c:pt>
                  <c:pt idx="9">
                    <c:v>Vzdělání</c:v>
                  </c:pt>
                  <c:pt idx="13">
                    <c:v>Zklušenost s korupcí</c:v>
                  </c:pt>
                </c:lvl>
              </c:multiLvlStrCache>
            </c:multiLvlStrRef>
          </c:cat>
          <c:val>
            <c:numRef>
              <c:f>List1!$E$2:$E$16</c:f>
              <c:numCache>
                <c:formatCode>General</c:formatCode>
                <c:ptCount val="15"/>
                <c:pt idx="0">
                  <c:v>74.3</c:v>
                </c:pt>
                <c:pt idx="2">
                  <c:v>71.099999999999994</c:v>
                </c:pt>
                <c:pt idx="3">
                  <c:v>77.7</c:v>
                </c:pt>
                <c:pt idx="5">
                  <c:v>80.5</c:v>
                </c:pt>
                <c:pt idx="6">
                  <c:v>71.2</c:v>
                </c:pt>
                <c:pt idx="7">
                  <c:v>70.8</c:v>
                </c:pt>
                <c:pt idx="9">
                  <c:v>77.599999999999994</c:v>
                </c:pt>
                <c:pt idx="10">
                  <c:v>74.5</c:v>
                </c:pt>
                <c:pt idx="11">
                  <c:v>65.900000000000006</c:v>
                </c:pt>
                <c:pt idx="13">
                  <c:v>59</c:v>
                </c:pt>
                <c:pt idx="14">
                  <c:v>86.6</c:v>
                </c:pt>
              </c:numCache>
            </c:numRef>
          </c:val>
        </c:ser>
        <c:dLbls>
          <c:showLegendKey val="0"/>
          <c:showVal val="1"/>
          <c:showCatName val="0"/>
          <c:showSerName val="0"/>
          <c:showPercent val="0"/>
          <c:showBubbleSize val="0"/>
        </c:dLbls>
        <c:gapWidth val="30"/>
        <c:overlap val="100"/>
        <c:axId val="138947200"/>
        <c:axId val="138957184"/>
      </c:barChart>
      <c:catAx>
        <c:axId val="138947200"/>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38957184"/>
        <c:crosses val="autoZero"/>
        <c:auto val="1"/>
        <c:lblAlgn val="ctr"/>
        <c:lblOffset val="100"/>
        <c:noMultiLvlLbl val="0"/>
      </c:catAx>
      <c:valAx>
        <c:axId val="138957184"/>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8947200"/>
        <c:crosses val="max"/>
        <c:crossBetween val="between"/>
        <c:majorUnit val="1"/>
      </c:valAx>
      <c:spPr>
        <a:noFill/>
        <a:ln w="25400">
          <a:noFill/>
        </a:ln>
      </c:spPr>
    </c:plotArea>
    <c:legend>
      <c:legendPos val="r"/>
      <c:layout>
        <c:manualLayout>
          <c:xMode val="edge"/>
          <c:yMode val="edge"/>
          <c:x val="0.39240073353740318"/>
          <c:y val="2.0885199571921968E-2"/>
          <c:w val="0.56338509930345282"/>
          <c:h val="9.5384661406264365E-2"/>
        </c:manualLayout>
      </c:layout>
      <c:overlay val="1"/>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05509551856501"/>
          <c:y val="0.28789705191696036"/>
          <c:w val="0.60486980769741172"/>
          <c:h val="0.56700849521868069"/>
        </c:manualLayout>
      </c:layout>
      <c:doughnutChart>
        <c:varyColors val="1"/>
        <c:ser>
          <c:idx val="1"/>
          <c:order val="0"/>
          <c:tx>
            <c:strRef>
              <c:f>List1!$B$1</c:f>
              <c:strCache>
                <c:ptCount val="1"/>
                <c:pt idx="0">
                  <c:v>Sloupec2</c:v>
                </c:pt>
              </c:strCache>
            </c:strRef>
          </c:tx>
          <c:spPr>
            <a:solidFill>
              <a:srgbClr val="CD7471"/>
            </a:solidFill>
            <a:ln w="3175">
              <a:solidFill>
                <a:sysClr val="window" lastClr="FFFFFF"/>
              </a:solidFill>
              <a:prstDash val="solid"/>
            </a:ln>
            <a:effectLst/>
          </c:spPr>
          <c:dPt>
            <c:idx val="0"/>
            <c:bubble3D val="0"/>
            <c:spPr>
              <a:solidFill>
                <a:srgbClr val="CD7471"/>
              </a:solidFill>
              <a:ln w="3175">
                <a:solidFill>
                  <a:srgbClr val="CD7471"/>
                </a:solidFill>
                <a:prstDash val="solid"/>
              </a:ln>
              <a:effectLst/>
            </c:spPr>
          </c:dPt>
          <c:dPt>
            <c:idx val="1"/>
            <c:bubble3D val="0"/>
            <c:spPr>
              <a:pattFill prst="ltDnDiag">
                <a:fgClr>
                  <a:sysClr val="window" lastClr="FFFFFF">
                    <a:lumMod val="65000"/>
                  </a:sysClr>
                </a:fgClr>
                <a:bgClr>
                  <a:sysClr val="window" lastClr="FFFFFF"/>
                </a:bgClr>
              </a:pattFill>
              <a:ln w="3175">
                <a:solidFill>
                  <a:sysClr val="window" lastClr="FFFFFF">
                    <a:lumMod val="95000"/>
                  </a:sysClr>
                </a:solidFill>
                <a:prstDash val="solid"/>
              </a:ln>
              <a:effectLst/>
            </c:spPr>
          </c:dPt>
          <c:dPt>
            <c:idx val="2"/>
            <c:bubble3D val="0"/>
            <c:spPr>
              <a:solidFill>
                <a:srgbClr val="CD7471">
                  <a:lumMod val="60000"/>
                  <a:lumOff val="40000"/>
                </a:srgbClr>
              </a:solidFill>
              <a:ln w="3175">
                <a:solidFill>
                  <a:sysClr val="window" lastClr="FFFFFF"/>
                </a:solidFill>
                <a:prstDash val="solid"/>
              </a:ln>
              <a:effectLst/>
            </c:spPr>
          </c:dPt>
          <c:dPt>
            <c:idx val="3"/>
            <c:bubble3D val="0"/>
          </c:dPt>
          <c:dPt>
            <c:idx val="4"/>
            <c:bubble3D val="0"/>
            <c:spPr>
              <a:solidFill>
                <a:sysClr val="window" lastClr="FFFFFF">
                  <a:lumMod val="65000"/>
                </a:sysClr>
              </a:solidFill>
              <a:ln w="3175">
                <a:solidFill>
                  <a:sysClr val="window" lastClr="FFFFFF"/>
                </a:solidFill>
                <a:prstDash val="solid"/>
              </a:ln>
              <a:effectLst/>
            </c:spPr>
          </c:dPt>
          <c:dPt>
            <c:idx val="5"/>
            <c:bubble3D val="0"/>
            <c:spPr>
              <a:solidFill>
                <a:srgbClr val="B8CCE4"/>
              </a:solidFill>
              <a:ln w="3175">
                <a:solidFill>
                  <a:sysClr val="window" lastClr="FFFFFF"/>
                </a:solidFill>
                <a:prstDash val="solid"/>
              </a:ln>
              <a:effectLst/>
            </c:spPr>
          </c:dPt>
          <c:dPt>
            <c:idx val="6"/>
            <c:bubble3D val="0"/>
            <c:spPr>
              <a:solidFill>
                <a:srgbClr val="D98F48"/>
              </a:solidFill>
              <a:ln w="3175">
                <a:solidFill>
                  <a:sysClr val="window" lastClr="FFFFFF"/>
                </a:solidFill>
                <a:prstDash val="solid"/>
              </a:ln>
              <a:effectLst/>
            </c:spPr>
          </c:dPt>
          <c:dPt>
            <c:idx val="7"/>
            <c:bubble3D val="0"/>
          </c:dPt>
          <c:dPt>
            <c:idx val="8"/>
            <c:bubble3D val="0"/>
            <c:spPr>
              <a:solidFill>
                <a:sysClr val="windowText" lastClr="000000">
                  <a:lumMod val="65000"/>
                  <a:lumOff val="35000"/>
                </a:sysClr>
              </a:solidFill>
              <a:ln w="3175">
                <a:solidFill>
                  <a:sysClr val="window" lastClr="FFFFFF"/>
                </a:solidFill>
                <a:prstDash val="solid"/>
              </a:ln>
              <a:effectLst/>
            </c:spPr>
          </c:dPt>
          <c:dPt>
            <c:idx val="9"/>
            <c:bubble3D val="0"/>
            <c:spPr>
              <a:solidFill>
                <a:sysClr val="windowText" lastClr="000000"/>
              </a:solidFill>
              <a:ln w="3175">
                <a:solidFill>
                  <a:sysClr val="window" lastClr="FFFFFF"/>
                </a:solidFill>
                <a:prstDash val="solid"/>
              </a:ln>
              <a:effectLst/>
            </c:spPr>
          </c:dPt>
          <c:dPt>
            <c:idx val="10"/>
            <c:bubble3D val="0"/>
            <c:spPr>
              <a:solidFill>
                <a:sysClr val="window" lastClr="FFFFFF">
                  <a:lumMod val="65000"/>
                </a:sysClr>
              </a:solidFill>
              <a:ln w="3175">
                <a:solidFill>
                  <a:sysClr val="window" lastClr="FFFFFF"/>
                </a:solidFill>
                <a:prstDash val="solid"/>
              </a:ln>
              <a:effectLst/>
            </c:spPr>
          </c:dPt>
          <c:cat>
            <c:strRef>
              <c:f>List1!$A$2:$A$3</c:f>
              <c:strCache>
                <c:ptCount val="2"/>
                <c:pt idx="0">
                  <c:v>Ano</c:v>
                </c:pt>
                <c:pt idx="1">
                  <c:v>Ne</c:v>
                </c:pt>
              </c:strCache>
            </c:strRef>
          </c:cat>
          <c:val>
            <c:numRef>
              <c:f>List1!$B$2:$B$3</c:f>
              <c:numCache>
                <c:formatCode>General</c:formatCode>
                <c:ptCount val="2"/>
                <c:pt idx="0">
                  <c:v>25.679012345679013</c:v>
                </c:pt>
                <c:pt idx="1">
                  <c:v>74.320987654320987</c:v>
                </c:pt>
              </c:numCache>
            </c:numRef>
          </c:val>
        </c:ser>
        <c:dLbls>
          <c:showLegendKey val="0"/>
          <c:showVal val="0"/>
          <c:showCatName val="0"/>
          <c:showSerName val="0"/>
          <c:showPercent val="0"/>
          <c:showBubbleSize val="0"/>
          <c:showLeaderLines val="1"/>
        </c:dLbls>
        <c:firstSliceAng val="0"/>
        <c:holeSize val="80"/>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63240217749096"/>
          <c:y val="0.2797656332926346"/>
          <c:w val="0.5328243253699203"/>
          <c:h val="0.59685920789752023"/>
        </c:manualLayout>
      </c:layout>
      <c:doughnutChart>
        <c:varyColors val="1"/>
        <c:ser>
          <c:idx val="1"/>
          <c:order val="0"/>
          <c:tx>
            <c:strRef>
              <c:f>List1!$B$1</c:f>
              <c:strCache>
                <c:ptCount val="1"/>
                <c:pt idx="0">
                  <c:v>Sloupec2</c:v>
                </c:pt>
              </c:strCache>
            </c:strRef>
          </c:tx>
          <c:spPr>
            <a:solidFill>
              <a:srgbClr val="CD7471"/>
            </a:solidFill>
            <a:ln w="3175">
              <a:solidFill>
                <a:sysClr val="window" lastClr="FFFFFF"/>
              </a:solidFill>
              <a:prstDash val="solid"/>
            </a:ln>
            <a:effectLst/>
          </c:spPr>
          <c:dPt>
            <c:idx val="0"/>
            <c:bubble3D val="0"/>
            <c:spPr>
              <a:solidFill>
                <a:srgbClr val="68A678"/>
              </a:solidFill>
              <a:ln w="3175">
                <a:solidFill>
                  <a:srgbClr val="68A678"/>
                </a:solidFill>
                <a:prstDash val="solid"/>
              </a:ln>
              <a:effectLst/>
            </c:spPr>
          </c:dPt>
          <c:dPt>
            <c:idx val="1"/>
            <c:bubble3D val="0"/>
            <c:spPr>
              <a:pattFill prst="ltDnDiag">
                <a:fgClr>
                  <a:sysClr val="window" lastClr="FFFFFF">
                    <a:lumMod val="65000"/>
                  </a:sysClr>
                </a:fgClr>
                <a:bgClr>
                  <a:sysClr val="window" lastClr="FFFFFF"/>
                </a:bgClr>
              </a:pattFill>
              <a:ln w="3175">
                <a:solidFill>
                  <a:sysClr val="window" lastClr="FFFFFF">
                    <a:lumMod val="95000"/>
                  </a:sysClr>
                </a:solidFill>
                <a:prstDash val="solid"/>
              </a:ln>
              <a:effectLst/>
            </c:spPr>
          </c:dPt>
          <c:dPt>
            <c:idx val="2"/>
            <c:bubble3D val="0"/>
            <c:spPr>
              <a:solidFill>
                <a:srgbClr val="CD7471">
                  <a:lumMod val="60000"/>
                  <a:lumOff val="40000"/>
                </a:srgbClr>
              </a:solidFill>
              <a:ln w="3175">
                <a:solidFill>
                  <a:sysClr val="window" lastClr="FFFFFF"/>
                </a:solidFill>
                <a:prstDash val="solid"/>
              </a:ln>
              <a:effectLst/>
            </c:spPr>
          </c:dPt>
          <c:dPt>
            <c:idx val="3"/>
            <c:bubble3D val="0"/>
          </c:dPt>
          <c:dPt>
            <c:idx val="4"/>
            <c:bubble3D val="0"/>
            <c:spPr>
              <a:solidFill>
                <a:sysClr val="window" lastClr="FFFFFF">
                  <a:lumMod val="65000"/>
                </a:sysClr>
              </a:solidFill>
              <a:ln w="3175">
                <a:solidFill>
                  <a:sysClr val="window" lastClr="FFFFFF"/>
                </a:solidFill>
                <a:prstDash val="solid"/>
              </a:ln>
              <a:effectLst/>
            </c:spPr>
          </c:dPt>
          <c:dPt>
            <c:idx val="5"/>
            <c:bubble3D val="0"/>
            <c:spPr>
              <a:solidFill>
                <a:srgbClr val="B8CCE4"/>
              </a:solidFill>
              <a:ln w="3175">
                <a:solidFill>
                  <a:sysClr val="window" lastClr="FFFFFF"/>
                </a:solidFill>
                <a:prstDash val="solid"/>
              </a:ln>
              <a:effectLst/>
            </c:spPr>
          </c:dPt>
          <c:dPt>
            <c:idx val="6"/>
            <c:bubble3D val="0"/>
            <c:spPr>
              <a:solidFill>
                <a:srgbClr val="D98F48"/>
              </a:solidFill>
              <a:ln w="3175">
                <a:solidFill>
                  <a:sysClr val="window" lastClr="FFFFFF"/>
                </a:solidFill>
                <a:prstDash val="solid"/>
              </a:ln>
              <a:effectLst/>
            </c:spPr>
          </c:dPt>
          <c:dPt>
            <c:idx val="7"/>
            <c:bubble3D val="0"/>
          </c:dPt>
          <c:dPt>
            <c:idx val="8"/>
            <c:bubble3D val="0"/>
            <c:spPr>
              <a:solidFill>
                <a:sysClr val="windowText" lastClr="000000">
                  <a:lumMod val="65000"/>
                  <a:lumOff val="35000"/>
                </a:sysClr>
              </a:solidFill>
              <a:ln w="3175">
                <a:solidFill>
                  <a:sysClr val="window" lastClr="FFFFFF"/>
                </a:solidFill>
                <a:prstDash val="solid"/>
              </a:ln>
              <a:effectLst/>
            </c:spPr>
          </c:dPt>
          <c:dPt>
            <c:idx val="9"/>
            <c:bubble3D val="0"/>
            <c:spPr>
              <a:solidFill>
                <a:sysClr val="windowText" lastClr="000000"/>
              </a:solidFill>
              <a:ln w="3175">
                <a:solidFill>
                  <a:sysClr val="window" lastClr="FFFFFF"/>
                </a:solidFill>
                <a:prstDash val="solid"/>
              </a:ln>
              <a:effectLst/>
            </c:spPr>
          </c:dPt>
          <c:dPt>
            <c:idx val="10"/>
            <c:bubble3D val="0"/>
            <c:spPr>
              <a:solidFill>
                <a:sysClr val="window" lastClr="FFFFFF">
                  <a:lumMod val="65000"/>
                </a:sysClr>
              </a:solidFill>
              <a:ln w="3175">
                <a:solidFill>
                  <a:sysClr val="window" lastClr="FFFFFF"/>
                </a:solidFill>
                <a:prstDash val="solid"/>
              </a:ln>
              <a:effectLst/>
            </c:spPr>
          </c:dPt>
          <c:cat>
            <c:strRef>
              <c:f>List1!$A$2:$A$3</c:f>
              <c:strCache>
                <c:ptCount val="2"/>
                <c:pt idx="0">
                  <c:v>Ano</c:v>
                </c:pt>
                <c:pt idx="1">
                  <c:v>Ne</c:v>
                </c:pt>
              </c:strCache>
            </c:strRef>
          </c:cat>
          <c:val>
            <c:numRef>
              <c:f>List1!$B$2:$B$3</c:f>
              <c:numCache>
                <c:formatCode>General</c:formatCode>
                <c:ptCount val="2"/>
                <c:pt idx="0">
                  <c:v>20.673076923076923</c:v>
                </c:pt>
                <c:pt idx="1">
                  <c:v>79.326923076923066</c:v>
                </c:pt>
              </c:numCache>
            </c:numRef>
          </c:val>
        </c:ser>
        <c:dLbls>
          <c:showLegendKey val="0"/>
          <c:showVal val="0"/>
          <c:showCatName val="0"/>
          <c:showSerName val="0"/>
          <c:showPercent val="0"/>
          <c:showBubbleSize val="0"/>
          <c:showLeaderLines val="1"/>
        </c:dLbls>
        <c:firstSliceAng val="0"/>
        <c:holeSize val="80"/>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27363156024226"/>
          <c:y val="0.25678276587322407"/>
          <c:w val="0.54614840878182991"/>
          <c:h val="0.61178458103184863"/>
        </c:manualLayout>
      </c:layout>
      <c:doughnutChart>
        <c:varyColors val="1"/>
        <c:ser>
          <c:idx val="1"/>
          <c:order val="0"/>
          <c:tx>
            <c:strRef>
              <c:f>List1!$B$1</c:f>
              <c:strCache>
                <c:ptCount val="1"/>
                <c:pt idx="0">
                  <c:v>Sloupec2</c:v>
                </c:pt>
              </c:strCache>
            </c:strRef>
          </c:tx>
          <c:spPr>
            <a:solidFill>
              <a:srgbClr val="CD7471"/>
            </a:solidFill>
            <a:ln w="3175">
              <a:solidFill>
                <a:sysClr val="window" lastClr="FFFFFF"/>
              </a:solidFill>
              <a:prstDash val="solid"/>
            </a:ln>
            <a:effectLst/>
          </c:spPr>
          <c:dPt>
            <c:idx val="0"/>
            <c:bubble3D val="0"/>
            <c:spPr>
              <a:solidFill>
                <a:srgbClr val="D98F48"/>
              </a:solidFill>
              <a:ln w="3175">
                <a:solidFill>
                  <a:srgbClr val="D98F48"/>
                </a:solidFill>
                <a:prstDash val="solid"/>
              </a:ln>
              <a:effectLst/>
            </c:spPr>
          </c:dPt>
          <c:dPt>
            <c:idx val="1"/>
            <c:bubble3D val="0"/>
            <c:spPr>
              <a:pattFill prst="ltDnDiag">
                <a:fgClr>
                  <a:sysClr val="window" lastClr="FFFFFF">
                    <a:lumMod val="65000"/>
                  </a:sysClr>
                </a:fgClr>
                <a:bgClr>
                  <a:sysClr val="window" lastClr="FFFFFF"/>
                </a:bgClr>
              </a:pattFill>
              <a:ln w="3175">
                <a:solidFill>
                  <a:sysClr val="window" lastClr="FFFFFF">
                    <a:lumMod val="95000"/>
                  </a:sysClr>
                </a:solidFill>
                <a:prstDash val="solid"/>
              </a:ln>
              <a:effectLst/>
            </c:spPr>
          </c:dPt>
          <c:dPt>
            <c:idx val="2"/>
            <c:bubble3D val="0"/>
            <c:spPr>
              <a:solidFill>
                <a:srgbClr val="CD7471">
                  <a:lumMod val="60000"/>
                  <a:lumOff val="40000"/>
                </a:srgbClr>
              </a:solidFill>
              <a:ln w="3175">
                <a:solidFill>
                  <a:sysClr val="window" lastClr="FFFFFF"/>
                </a:solidFill>
                <a:prstDash val="solid"/>
              </a:ln>
              <a:effectLst/>
            </c:spPr>
          </c:dPt>
          <c:dPt>
            <c:idx val="3"/>
            <c:bubble3D val="0"/>
          </c:dPt>
          <c:dPt>
            <c:idx val="4"/>
            <c:bubble3D val="0"/>
            <c:spPr>
              <a:solidFill>
                <a:sysClr val="window" lastClr="FFFFFF">
                  <a:lumMod val="65000"/>
                </a:sysClr>
              </a:solidFill>
              <a:ln w="3175">
                <a:solidFill>
                  <a:sysClr val="window" lastClr="FFFFFF"/>
                </a:solidFill>
                <a:prstDash val="solid"/>
              </a:ln>
              <a:effectLst/>
            </c:spPr>
          </c:dPt>
          <c:dPt>
            <c:idx val="5"/>
            <c:bubble3D val="0"/>
            <c:spPr>
              <a:solidFill>
                <a:srgbClr val="B8CCE4"/>
              </a:solidFill>
              <a:ln w="3175">
                <a:solidFill>
                  <a:sysClr val="window" lastClr="FFFFFF"/>
                </a:solidFill>
                <a:prstDash val="solid"/>
              </a:ln>
              <a:effectLst/>
            </c:spPr>
          </c:dPt>
          <c:dPt>
            <c:idx val="6"/>
            <c:bubble3D val="0"/>
            <c:spPr>
              <a:solidFill>
                <a:srgbClr val="D98F48"/>
              </a:solidFill>
              <a:ln w="3175">
                <a:solidFill>
                  <a:sysClr val="window" lastClr="FFFFFF"/>
                </a:solidFill>
                <a:prstDash val="solid"/>
              </a:ln>
              <a:effectLst/>
            </c:spPr>
          </c:dPt>
          <c:dPt>
            <c:idx val="7"/>
            <c:bubble3D val="0"/>
          </c:dPt>
          <c:dPt>
            <c:idx val="8"/>
            <c:bubble3D val="0"/>
            <c:spPr>
              <a:solidFill>
                <a:sysClr val="windowText" lastClr="000000">
                  <a:lumMod val="65000"/>
                  <a:lumOff val="35000"/>
                </a:sysClr>
              </a:solidFill>
              <a:ln w="3175">
                <a:solidFill>
                  <a:sysClr val="window" lastClr="FFFFFF"/>
                </a:solidFill>
                <a:prstDash val="solid"/>
              </a:ln>
              <a:effectLst/>
            </c:spPr>
          </c:dPt>
          <c:dPt>
            <c:idx val="9"/>
            <c:bubble3D val="0"/>
            <c:spPr>
              <a:solidFill>
                <a:sysClr val="windowText" lastClr="000000"/>
              </a:solidFill>
              <a:ln w="3175">
                <a:solidFill>
                  <a:sysClr val="window" lastClr="FFFFFF"/>
                </a:solidFill>
                <a:prstDash val="solid"/>
              </a:ln>
              <a:effectLst/>
            </c:spPr>
          </c:dPt>
          <c:dPt>
            <c:idx val="10"/>
            <c:bubble3D val="0"/>
            <c:spPr>
              <a:solidFill>
                <a:sysClr val="window" lastClr="FFFFFF">
                  <a:lumMod val="65000"/>
                </a:sysClr>
              </a:solidFill>
              <a:ln w="3175">
                <a:solidFill>
                  <a:sysClr val="window" lastClr="FFFFFF"/>
                </a:solidFill>
                <a:prstDash val="solid"/>
              </a:ln>
              <a:effectLst/>
            </c:spPr>
          </c:dPt>
          <c:cat>
            <c:strRef>
              <c:f>List1!$A$2:$A$3</c:f>
              <c:strCache>
                <c:ptCount val="2"/>
                <c:pt idx="0">
                  <c:v>Ano</c:v>
                </c:pt>
                <c:pt idx="1">
                  <c:v>Ne</c:v>
                </c:pt>
              </c:strCache>
            </c:strRef>
          </c:cat>
          <c:val>
            <c:numRef>
              <c:f>List1!$B$2:$B$3</c:f>
              <c:numCache>
                <c:formatCode>General</c:formatCode>
                <c:ptCount val="2"/>
                <c:pt idx="0">
                  <c:v>48.837209302325576</c:v>
                </c:pt>
                <c:pt idx="1">
                  <c:v>51.162790697674424</c:v>
                </c:pt>
              </c:numCache>
            </c:numRef>
          </c:val>
        </c:ser>
        <c:dLbls>
          <c:showLegendKey val="0"/>
          <c:showVal val="0"/>
          <c:showCatName val="0"/>
          <c:showSerName val="0"/>
          <c:showPercent val="0"/>
          <c:showBubbleSize val="0"/>
          <c:showLeaderLines val="1"/>
        </c:dLbls>
        <c:firstSliceAng val="0"/>
        <c:holeSize val="80"/>
      </c:doughnutChart>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912546978200316"/>
          <c:y val="9.5209994828175604E-2"/>
          <c:w val="0.4267985599783306"/>
          <c:h val="0.81410047580018763"/>
        </c:manualLayout>
      </c:layout>
      <c:barChart>
        <c:barDir val="bar"/>
        <c:grouping val="clustered"/>
        <c:varyColors val="0"/>
        <c:ser>
          <c:idx val="1"/>
          <c:order val="0"/>
          <c:spPr>
            <a:solidFill>
              <a:srgbClr val="D98F48"/>
            </a:solidFill>
            <a:ln w="25400">
              <a:solidFill>
                <a:srgbClr val="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7"/>
            <c:invertIfNegative val="0"/>
            <c:bubble3D val="0"/>
            <c:spPr>
              <a:solidFill>
                <a:sysClr val="window" lastClr="FFFFFF">
                  <a:lumMod val="75000"/>
                </a:sysClr>
              </a:solidFill>
              <a:ln w="25400">
                <a:solidFill>
                  <a:srgbClr val="FFFFFF"/>
                </a:solidFill>
                <a:prstDash val="solid"/>
              </a:ln>
            </c:spPr>
          </c:dPt>
          <c:dPt>
            <c:idx val="18"/>
            <c:invertIfNegative val="0"/>
            <c:bubble3D val="0"/>
            <c:spPr>
              <a:solidFill>
                <a:sysClr val="window" lastClr="FFFFFF">
                  <a:lumMod val="75000"/>
                </a:sysClr>
              </a:solidFill>
              <a:ln w="25400">
                <a:solidFill>
                  <a:srgbClr val="FFFFFF"/>
                </a:solidFill>
                <a:prstDash val="solid"/>
              </a:ln>
            </c:spPr>
          </c:dPt>
          <c:dLbls>
            <c:numFmt formatCode="0" sourceLinked="0"/>
            <c:txPr>
              <a:bodyPr/>
              <a:lstStyle/>
              <a:p>
                <a:pPr>
                  <a:defRPr sz="1200" b="0" i="0">
                    <a:latin typeface="Verdana"/>
                    <a:ea typeface="Verdana"/>
                    <a:cs typeface="Verdana"/>
                  </a:defRPr>
                </a:pPr>
                <a:endParaRPr lang="cs-CZ"/>
              </a:p>
            </c:txPr>
            <c:showLegendKey val="0"/>
            <c:showVal val="1"/>
            <c:showCatName val="0"/>
            <c:showSerName val="0"/>
            <c:showPercent val="0"/>
            <c:showBubbleSize val="0"/>
            <c:showLeaderLines val="0"/>
          </c:dLbls>
          <c:cat>
            <c:strRef>
              <c:f>List2!$B$1:$B$19</c:f>
              <c:strCache>
                <c:ptCount val="19"/>
                <c:pt idx="0">
                  <c:v>Bál/a jsem se o ztrátu zaměstnání</c:v>
                </c:pt>
                <c:pt idx="1">
                  <c:v>Obtížně prokazatelné/neměl/a jsem důkazy</c:v>
                </c:pt>
                <c:pt idx="2">
                  <c:v>Abych se nedostal/a do problémů</c:v>
                </c:pt>
                <c:pt idx="3">
                  <c:v>Není to moje věc/nechci se do toho plést</c:v>
                </c:pt>
                <c:pt idx="4">
                  <c:v>Jen domněnky/řeči/vím o tom, z doslechu</c:v>
                </c:pt>
                <c:pt idx="5">
                  <c:v>Nic by se nezměnilo/bylo by to zbytečné</c:v>
                </c:pt>
                <c:pt idx="6">
                  <c:v>Strach, obavy</c:v>
                </c:pt>
                <c:pt idx="7">
                  <c:v>Byl to můj kamarád/kolega (udržení dobrých vztahů)</c:v>
                </c:pt>
                <c:pt idx="8">
                  <c:v>Nechci udávat/bonzovat</c:v>
                </c:pt>
                <c:pt idx="9">
                  <c:v>Obrátilo by se to proti mně</c:v>
                </c:pt>
                <c:pt idx="10">
                  <c:v>Oznámil to někdo jiiný</c:v>
                </c:pt>
                <c:pt idx="11">
                  <c:v>Všichni o tom vědí/veřejné tajemství</c:v>
                </c:pt>
                <c:pt idx="12">
                  <c:v>Nebylo to tak důležité</c:v>
                </c:pt>
                <c:pt idx="13">
                  <c:v>Byl to můj nadřízený (loajalita, strach z postihu)</c:v>
                </c:pt>
                <c:pt idx="14">
                  <c:v>Riskoval/a bych odsudek okolí (za udavačství)</c:v>
                </c:pt>
                <c:pt idx="15">
                  <c:v>Nedůvěra v systém, který by to měl řešit</c:v>
                </c:pt>
                <c:pt idx="16">
                  <c:v>Ochrana rodiny, příbuzných</c:v>
                </c:pt>
                <c:pt idx="17">
                  <c:v>Jiné</c:v>
                </c:pt>
                <c:pt idx="18">
                  <c:v>Nevím/nechci odpovídat</c:v>
                </c:pt>
              </c:strCache>
            </c:strRef>
          </c:cat>
          <c:val>
            <c:numRef>
              <c:f>List2!$C$1:$C$19</c:f>
              <c:numCache>
                <c:formatCode>General</c:formatCode>
                <c:ptCount val="19"/>
                <c:pt idx="0">
                  <c:v>20.6</c:v>
                </c:pt>
                <c:pt idx="1">
                  <c:v>12.7</c:v>
                </c:pt>
                <c:pt idx="2">
                  <c:v>9.6999999999999993</c:v>
                </c:pt>
                <c:pt idx="3">
                  <c:v>9.1</c:v>
                </c:pt>
                <c:pt idx="4">
                  <c:v>6.7</c:v>
                </c:pt>
                <c:pt idx="5">
                  <c:v>5.5</c:v>
                </c:pt>
                <c:pt idx="6">
                  <c:v>4.8</c:v>
                </c:pt>
                <c:pt idx="7">
                  <c:v>4.8</c:v>
                </c:pt>
                <c:pt idx="8">
                  <c:v>4.8</c:v>
                </c:pt>
                <c:pt idx="9">
                  <c:v>4.8</c:v>
                </c:pt>
                <c:pt idx="10">
                  <c:v>4.8</c:v>
                </c:pt>
                <c:pt idx="11">
                  <c:v>3.6</c:v>
                </c:pt>
                <c:pt idx="12">
                  <c:v>3.6</c:v>
                </c:pt>
                <c:pt idx="13">
                  <c:v>3</c:v>
                </c:pt>
                <c:pt idx="14">
                  <c:v>3</c:v>
                </c:pt>
                <c:pt idx="15">
                  <c:v>2.4</c:v>
                </c:pt>
                <c:pt idx="16">
                  <c:v>1.8</c:v>
                </c:pt>
                <c:pt idx="17">
                  <c:v>7.3</c:v>
                </c:pt>
                <c:pt idx="18">
                  <c:v>7.3</c:v>
                </c:pt>
              </c:numCache>
            </c:numRef>
          </c:val>
        </c:ser>
        <c:dLbls>
          <c:showLegendKey val="0"/>
          <c:showVal val="1"/>
          <c:showCatName val="0"/>
          <c:showSerName val="0"/>
          <c:showPercent val="0"/>
          <c:showBubbleSize val="0"/>
        </c:dLbls>
        <c:gapWidth val="30"/>
        <c:axId val="135319936"/>
        <c:axId val="135323648"/>
      </c:barChart>
      <c:catAx>
        <c:axId val="135319936"/>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100" b="0" i="0" u="none" strike="noStrike" baseline="0">
                <a:solidFill>
                  <a:srgbClr val="000000"/>
                </a:solidFill>
                <a:latin typeface="Verdana"/>
                <a:ea typeface="Verdana"/>
                <a:cs typeface="Verdana"/>
              </a:defRPr>
            </a:pPr>
            <a:endParaRPr lang="cs-CZ"/>
          </a:p>
        </c:txPr>
        <c:crossAx val="135323648"/>
        <c:crosses val="autoZero"/>
        <c:auto val="1"/>
        <c:lblAlgn val="ctr"/>
        <c:lblOffset val="100"/>
        <c:noMultiLvlLbl val="0"/>
      </c:catAx>
      <c:valAx>
        <c:axId val="135323648"/>
        <c:scaling>
          <c:orientation val="minMax"/>
          <c:max val="50"/>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5319936"/>
        <c:crosses val="max"/>
        <c:crossBetween val="between"/>
        <c:majorUnit val="1"/>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8738519810025225"/>
          <c:y val="0.29717988187109029"/>
          <c:w val="0.40094463608603487"/>
          <c:h val="0.63837386509845417"/>
        </c:manualLayout>
      </c:layout>
      <c:barChart>
        <c:barDir val="bar"/>
        <c:grouping val="clustered"/>
        <c:varyColors val="0"/>
        <c:ser>
          <c:idx val="1"/>
          <c:order val="0"/>
          <c:tx>
            <c:strRef>
              <c:f>List1!$B$1</c:f>
              <c:strCache>
                <c:ptCount val="1"/>
                <c:pt idx="0">
                  <c:v>Sloupec2</c:v>
                </c:pt>
              </c:strCache>
            </c:strRef>
          </c:tx>
          <c:spPr>
            <a:solidFill>
              <a:srgbClr val="D98F48"/>
            </a:solidFill>
            <a:ln w="76200">
              <a:noFill/>
              <a:prstDash val="solid"/>
            </a:ln>
            <a:effectLst/>
          </c:spPr>
          <c:invertIfNegative val="0"/>
          <c:dPt>
            <c:idx val="0"/>
            <c:invertIfNegative val="0"/>
            <c:bubble3D val="0"/>
            <c:spPr>
              <a:solidFill>
                <a:sysClr val="window" lastClr="FFFFFF">
                  <a:lumMod val="65000"/>
                </a:sysClr>
              </a:solidFill>
              <a:ln w="76200">
                <a:noFill/>
                <a:prstDash val="solid"/>
              </a:ln>
              <a:effectLst/>
            </c:spPr>
          </c:dPt>
          <c:dPt>
            <c:idx val="1"/>
            <c:invertIfNegative val="0"/>
            <c:bubble3D val="0"/>
            <c:spPr>
              <a:solidFill>
                <a:sysClr val="window" lastClr="FFFFFF">
                  <a:lumMod val="65000"/>
                </a:sysClr>
              </a:solidFill>
              <a:ln w="76200">
                <a:noFill/>
                <a:prstDash val="solid"/>
              </a:ln>
              <a:effectLst/>
            </c:spPr>
          </c:dPt>
          <c:dPt>
            <c:idx val="2"/>
            <c:invertIfNegative val="0"/>
            <c:bubble3D val="0"/>
            <c:spPr>
              <a:solidFill>
                <a:srgbClr val="CD7471">
                  <a:lumMod val="75000"/>
                </a:srgbClr>
              </a:solidFill>
              <a:ln w="76200">
                <a:noFill/>
                <a:prstDash val="solid"/>
              </a:ln>
              <a:effectLst/>
            </c:spPr>
          </c:dPt>
          <c:dPt>
            <c:idx val="3"/>
            <c:invertIfNegative val="0"/>
            <c:bubble3D val="0"/>
            <c:spPr>
              <a:solidFill>
                <a:srgbClr val="CD7471">
                  <a:lumMod val="40000"/>
                  <a:lumOff val="60000"/>
                </a:srgbClr>
              </a:solidFill>
              <a:ln w="76200">
                <a:noFill/>
                <a:prstDash val="solid"/>
              </a:ln>
              <a:effectLst/>
            </c:spPr>
          </c:dPt>
          <c:dPt>
            <c:idx val="4"/>
            <c:invertIfNegative val="0"/>
            <c:bubble3D val="0"/>
            <c:spPr>
              <a:solidFill>
                <a:srgbClr val="699FAC">
                  <a:lumMod val="40000"/>
                  <a:lumOff val="60000"/>
                </a:srgbClr>
              </a:solidFill>
              <a:ln w="76200">
                <a:noFill/>
                <a:prstDash val="solid"/>
              </a:ln>
              <a:effectLst/>
            </c:spPr>
          </c:dPt>
          <c:dPt>
            <c:idx val="5"/>
            <c:invertIfNegative val="0"/>
            <c:bubble3D val="0"/>
            <c:spPr>
              <a:solidFill>
                <a:srgbClr val="699FAC"/>
              </a:solidFill>
              <a:ln w="76200">
                <a:noFill/>
                <a:prstDash val="solid"/>
              </a:ln>
              <a:effectLst/>
            </c:spPr>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Lbls>
            <c:numFmt formatCode="#,##0" sourceLinked="0"/>
            <c:txPr>
              <a:bodyPr/>
              <a:lstStyle/>
              <a:p>
                <a:pPr>
                  <a:defRPr sz="1200"/>
                </a:pPr>
                <a:endParaRPr lang="cs-CZ"/>
              </a:p>
            </c:txPr>
            <c:showLegendKey val="0"/>
            <c:showVal val="1"/>
            <c:showCatName val="0"/>
            <c:showSerName val="0"/>
            <c:showPercent val="0"/>
            <c:showBubbleSize val="0"/>
            <c:showLeaderLines val="0"/>
          </c:dLbls>
          <c:cat>
            <c:strRef>
              <c:f>List1!$A$2:$A$7</c:f>
              <c:strCache>
                <c:ptCount val="6"/>
                <c:pt idx="0">
                  <c:v>Zachoval/a bych se jinak</c:v>
                </c:pt>
                <c:pt idx="1">
                  <c:v>Nevím, jak bych se zachoval/a</c:v>
                </c:pt>
                <c:pt idx="2">
                  <c:v>Neoznámil/a bych to, vím jistě, že praxe by se stejně nezměnila a navíc bych mohl/a mít problémy i já.</c:v>
                </c:pt>
                <c:pt idx="3">
                  <c:v>S oznámením celé věci bych váhal/a, protože bych měl/a obavy z toho, že nemám důkazy a že by se to mohlo obrátit celé proti mně</c:v>
                </c:pt>
                <c:pt idx="4">
                  <c:v>Před tím, než bych vše oznámil/a  nadřízenému nebo jiným příslušným osobám, bych se nejdřív diskrétně poradil/a s kolegou/s právníkem/s rodinou</c:v>
                </c:pt>
                <c:pt idx="5">
                  <c:v>Co nejdříve bych to oznámil/a nadřízenému nebo jiným příslušným osobám (ředitel/ka zařízení, interní nezávislý útvar kontroly, Policie ČR)</c:v>
                </c:pt>
              </c:strCache>
            </c:strRef>
          </c:cat>
          <c:val>
            <c:numRef>
              <c:f>List1!$B$2:$B$7</c:f>
              <c:numCache>
                <c:formatCode>###0.0</c:formatCode>
                <c:ptCount val="6"/>
                <c:pt idx="0">
                  <c:v>3.0864197530864197</c:v>
                </c:pt>
                <c:pt idx="1">
                  <c:v>13.82716049382716</c:v>
                </c:pt>
                <c:pt idx="2">
                  <c:v>22.098765432098766</c:v>
                </c:pt>
                <c:pt idx="3" formatCode="General">
                  <c:v>36.913580246913583</c:v>
                </c:pt>
                <c:pt idx="4" formatCode="General">
                  <c:v>16.790123456790123</c:v>
                </c:pt>
                <c:pt idx="5" formatCode="General">
                  <c:v>7.2839506172839501</c:v>
                </c:pt>
              </c:numCache>
            </c:numRef>
          </c:val>
        </c:ser>
        <c:dLbls>
          <c:showLegendKey val="0"/>
          <c:showVal val="0"/>
          <c:showCatName val="0"/>
          <c:showSerName val="0"/>
          <c:showPercent val="0"/>
          <c:showBubbleSize val="0"/>
        </c:dLbls>
        <c:gapWidth val="45"/>
        <c:axId val="139704960"/>
        <c:axId val="139703424"/>
      </c:barChart>
      <c:valAx>
        <c:axId val="139703424"/>
        <c:scaling>
          <c:orientation val="minMax"/>
          <c:max val="100"/>
        </c:scaling>
        <c:delete val="1"/>
        <c:axPos val="b"/>
        <c:majorGridlines>
          <c:spPr>
            <a:ln>
              <a:noFill/>
            </a:ln>
          </c:spPr>
        </c:majorGridlines>
        <c:numFmt formatCode="###0.0" sourceLinked="1"/>
        <c:majorTickMark val="out"/>
        <c:minorTickMark val="none"/>
        <c:tickLblPos val="nextTo"/>
        <c:crossAx val="139704960"/>
        <c:crosses val="autoZero"/>
        <c:crossBetween val="between"/>
      </c:valAx>
      <c:catAx>
        <c:axId val="139704960"/>
        <c:scaling>
          <c:orientation val="minMax"/>
        </c:scaling>
        <c:delete val="0"/>
        <c:axPos val="l"/>
        <c:majorTickMark val="out"/>
        <c:minorTickMark val="none"/>
        <c:tickLblPos val="nextTo"/>
        <c:spPr>
          <a:ln>
            <a:noFill/>
          </a:ln>
        </c:spPr>
        <c:txPr>
          <a:bodyPr/>
          <a:lstStyle/>
          <a:p>
            <a:pPr>
              <a:defRPr sz="1100"/>
            </a:pPr>
            <a:endParaRPr lang="cs-CZ"/>
          </a:p>
        </c:txPr>
        <c:crossAx val="139703424"/>
        <c:crosses val="autoZero"/>
        <c:auto val="1"/>
        <c:lblAlgn val="ctr"/>
        <c:lblOffset val="100"/>
        <c:noMultiLvlLbl val="0"/>
      </c:catAx>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40857445486901"/>
          <c:y val="0.19689568035904942"/>
          <c:w val="0.3906310511540344"/>
          <c:h val="0.69948006129626361"/>
        </c:manualLayout>
      </c:layout>
      <c:doughnutChart>
        <c:varyColors val="1"/>
        <c:ser>
          <c:idx val="1"/>
          <c:order val="0"/>
          <c:tx>
            <c:strRef>
              <c:f>List1!$B$1</c:f>
              <c:strCache>
                <c:ptCount val="1"/>
                <c:pt idx="0">
                  <c:v>Sloupec2</c:v>
                </c:pt>
              </c:strCache>
            </c:strRef>
          </c:tx>
          <c:spPr>
            <a:solidFill>
              <a:srgbClr val="CD7471"/>
            </a:solidFill>
            <a:ln w="76200">
              <a:noFill/>
              <a:prstDash val="solid"/>
            </a:ln>
            <a:effectLst>
              <a:outerShdw blurRad="63500" sx="102000" sy="102000" algn="ctr" rotWithShape="0">
                <a:prstClr val="black">
                  <a:alpha val="40000"/>
                </a:prstClr>
              </a:outerShdw>
            </a:effectLst>
          </c:spPr>
          <c:dPt>
            <c:idx val="0"/>
            <c:bubble3D val="0"/>
            <c:spPr>
              <a:solidFill>
                <a:srgbClr val="699FAC"/>
              </a:solidFill>
              <a:ln w="76200">
                <a:noFill/>
                <a:prstDash val="solid"/>
              </a:ln>
              <a:effectLst>
                <a:outerShdw blurRad="63500" sx="102000" sy="102000" algn="ctr" rotWithShape="0">
                  <a:prstClr val="black">
                    <a:alpha val="40000"/>
                  </a:prstClr>
                </a:outerShdw>
              </a:effectLst>
            </c:spPr>
          </c:dPt>
          <c:dPt>
            <c:idx val="1"/>
            <c:bubble3D val="0"/>
            <c:spPr>
              <a:solidFill>
                <a:srgbClr val="699FAC">
                  <a:lumMod val="60000"/>
                  <a:lumOff val="40000"/>
                </a:srgbClr>
              </a:solidFill>
              <a:ln w="76200">
                <a:noFill/>
                <a:prstDash val="solid"/>
              </a:ln>
              <a:effectLst>
                <a:outerShdw blurRad="63500" sx="102000" sy="102000" algn="ctr" rotWithShape="0">
                  <a:prstClr val="black">
                    <a:alpha val="40000"/>
                  </a:prstClr>
                </a:outerShdw>
              </a:effectLst>
            </c:spPr>
          </c:dPt>
          <c:dPt>
            <c:idx val="2"/>
            <c:bubble3D val="0"/>
            <c:spPr>
              <a:solidFill>
                <a:srgbClr val="B696BC">
                  <a:lumMod val="60000"/>
                  <a:lumOff val="40000"/>
                </a:srgbClr>
              </a:solidFill>
              <a:ln w="76200">
                <a:noFill/>
                <a:prstDash val="solid"/>
              </a:ln>
              <a:effectLst>
                <a:outerShdw blurRad="63500" sx="102000" sy="102000" algn="ctr" rotWithShape="0">
                  <a:prstClr val="black">
                    <a:alpha val="40000"/>
                  </a:prstClr>
                </a:outerShdw>
              </a:effectLst>
            </c:spPr>
          </c:dPt>
          <c:dPt>
            <c:idx val="3"/>
            <c:bubble3D val="0"/>
            <c:spPr>
              <a:solidFill>
                <a:srgbClr val="CD7471"/>
              </a:solidFill>
              <a:ln w="12700">
                <a:solidFill>
                  <a:sysClr val="window" lastClr="FFFFFF"/>
                </a:solidFill>
                <a:prstDash val="solid"/>
              </a:ln>
              <a:effectLst>
                <a:outerShdw blurRad="63500" sx="102000" sy="102000" algn="ctr" rotWithShape="0">
                  <a:prstClr val="black">
                    <a:alpha val="40000"/>
                  </a:prstClr>
                </a:outerShdw>
              </a:effectLst>
            </c:spPr>
          </c:dPt>
          <c:dPt>
            <c:idx val="4"/>
            <c:bubble3D val="0"/>
            <c:spPr>
              <a:solidFill>
                <a:srgbClr val="CD7471">
                  <a:lumMod val="75000"/>
                </a:srgbClr>
              </a:solidFill>
              <a:ln w="12700">
                <a:solidFill>
                  <a:sysClr val="window" lastClr="FFFFFF"/>
                </a:solidFill>
                <a:prstDash val="solid"/>
              </a:ln>
              <a:effectLst>
                <a:outerShdw blurRad="63500" sx="102000" sy="102000" algn="ctr" rotWithShape="0">
                  <a:prstClr val="black">
                    <a:alpha val="40000"/>
                  </a:prstClr>
                </a:outerShdw>
              </a:effectLst>
            </c:spPr>
          </c:dPt>
          <c:dPt>
            <c:idx val="5"/>
            <c:bubble3D val="0"/>
            <c:spPr>
              <a:solidFill>
                <a:sysClr val="window" lastClr="FFFFFF">
                  <a:lumMod val="50000"/>
                </a:sysClr>
              </a:solidFill>
              <a:ln w="76200">
                <a:noFill/>
                <a:prstDash val="solid"/>
              </a:ln>
              <a:effectLst>
                <a:outerShdw blurRad="63500" sx="102000" sy="102000" algn="ctr" rotWithShape="0">
                  <a:prstClr val="black">
                    <a:alpha val="40000"/>
                  </a:prstClr>
                </a:outerShdw>
              </a:effectLst>
            </c:spPr>
          </c:dPt>
          <c:dPt>
            <c:idx val="6"/>
            <c:bubble3D val="0"/>
            <c:spPr>
              <a:solidFill>
                <a:srgbClr val="D98F48"/>
              </a:solidFill>
              <a:ln w="76200">
                <a:noFill/>
                <a:prstDash val="solid"/>
              </a:ln>
              <a:effectLst>
                <a:outerShdw blurRad="63500" sx="102000" sy="102000" algn="ctr" rotWithShape="0">
                  <a:prstClr val="black">
                    <a:alpha val="40000"/>
                  </a:prstClr>
                </a:outerShdw>
              </a:effectLst>
            </c:spPr>
          </c:dPt>
          <c:dPt>
            <c:idx val="7"/>
            <c:bubble3D val="0"/>
          </c:dPt>
          <c:dPt>
            <c:idx val="8"/>
            <c:bubble3D val="0"/>
            <c:spPr>
              <a:solidFill>
                <a:sysClr val="windowText" lastClr="000000">
                  <a:lumMod val="65000"/>
                  <a:lumOff val="35000"/>
                </a:sysClr>
              </a:solidFill>
              <a:ln w="76200">
                <a:noFill/>
                <a:prstDash val="solid"/>
              </a:ln>
              <a:effectLst>
                <a:outerShdw blurRad="63500" sx="102000" sy="102000" algn="ctr" rotWithShape="0">
                  <a:prstClr val="black">
                    <a:alpha val="40000"/>
                  </a:prstClr>
                </a:outerShdw>
              </a:effectLst>
            </c:spPr>
          </c:dPt>
          <c:dPt>
            <c:idx val="9"/>
            <c:bubble3D val="0"/>
            <c:spPr>
              <a:solidFill>
                <a:sysClr val="windowText" lastClr="000000"/>
              </a:solidFill>
              <a:ln w="76200">
                <a:noFill/>
                <a:prstDash val="solid"/>
              </a:ln>
              <a:effectLst>
                <a:outerShdw blurRad="63500" sx="102000" sy="102000" algn="ctr" rotWithShape="0">
                  <a:prstClr val="black">
                    <a:alpha val="40000"/>
                  </a:prstClr>
                </a:outerShdw>
              </a:effectLst>
            </c:spPr>
          </c:dPt>
          <c:dPt>
            <c:idx val="10"/>
            <c:bubble3D val="0"/>
            <c:spPr>
              <a:solidFill>
                <a:sysClr val="window" lastClr="FFFFFF">
                  <a:lumMod val="65000"/>
                </a:sysClr>
              </a:solidFill>
              <a:ln w="76200">
                <a:noFill/>
                <a:prstDash val="solid"/>
              </a:ln>
              <a:effectLst>
                <a:outerShdw blurRad="63500" sx="102000" sy="102000" algn="ctr" rotWithShape="0">
                  <a:prstClr val="black">
                    <a:alpha val="40000"/>
                  </a:prstClr>
                </a:outerShdw>
              </a:effectLst>
            </c:spPr>
          </c:dPt>
          <c:dLbls>
            <c:dLbl>
              <c:idx val="0"/>
              <c:layout>
                <c:manualLayout>
                  <c:x val="-0.12082131988018989"/>
                  <c:y val="3.403202090473622E-2"/>
                </c:manualLayout>
              </c:layout>
              <c:tx>
                <c:rich>
                  <a:bodyPr/>
                  <a:lstStyle/>
                  <a:p>
                    <a:r>
                      <a:rPr lang="en-US" dirty="0"/>
                      <a:t>1 = Není </a:t>
                    </a:r>
                    <a:r>
                      <a:rPr lang="en-US" dirty="0" err="1"/>
                      <a:t>vůbec</a:t>
                    </a:r>
                    <a:r>
                      <a:rPr lang="en-US" dirty="0"/>
                      <a:t> </a:t>
                    </a:r>
                    <a:r>
                      <a:rPr lang="en-US" dirty="0" err="1" smtClean="0"/>
                      <a:t>rozšířená</a:t>
                    </a:r>
                    <a:r>
                      <a:rPr lang="en-US" dirty="0"/>
                      <a:t>
1%</a:t>
                    </a:r>
                  </a:p>
                </c:rich>
              </c:tx>
              <c:showLegendKey val="0"/>
              <c:showVal val="1"/>
              <c:showCatName val="1"/>
              <c:showSerName val="0"/>
              <c:showPercent val="0"/>
              <c:showBubbleSize val="0"/>
              <c:separator>
</c:separator>
            </c:dLbl>
            <c:dLbl>
              <c:idx val="1"/>
              <c:layout>
                <c:manualLayout>
                  <c:x val="-5.4302785731518413E-3"/>
                  <c:y val="-9.7234892320013054E-3"/>
                </c:manualLayout>
              </c:layout>
              <c:showLegendKey val="0"/>
              <c:showVal val="1"/>
              <c:showCatName val="0"/>
              <c:showSerName val="0"/>
              <c:showPercent val="0"/>
              <c:showBubbleSize val="0"/>
              <c:separator>
</c:separator>
            </c:dLbl>
            <c:dLbl>
              <c:idx val="2"/>
              <c:layout>
                <c:manualLayout>
                  <c:x val="0"/>
                  <c:y val="-1.4585425255270347E-2"/>
                </c:manualLayout>
              </c:layout>
              <c:showLegendKey val="0"/>
              <c:showVal val="1"/>
              <c:showCatName val="0"/>
              <c:showSerName val="0"/>
              <c:showPercent val="0"/>
              <c:showBubbleSize val="0"/>
              <c:separator>
</c:separator>
            </c:dLbl>
            <c:dLbl>
              <c:idx val="3"/>
              <c:layout>
                <c:manualLayout>
                  <c:x val="-4.0726287600064007E-3"/>
                  <c:y val="-1.2154744354538324E-2"/>
                </c:manualLayout>
              </c:layout>
              <c:numFmt formatCode="0&quot;%&quot;" sourceLinked="0"/>
              <c:spPr>
                <a:ln w="12700"/>
              </c:spPr>
              <c:txPr>
                <a:bodyPr/>
                <a:lstStyle/>
                <a:p>
                  <a:pPr>
                    <a:defRPr sz="1200" b="1">
                      <a:solidFill>
                        <a:schemeClr val="bg1"/>
                      </a:solidFill>
                    </a:defRPr>
                  </a:pPr>
                  <a:endParaRPr lang="cs-CZ"/>
                </a:p>
              </c:txPr>
              <c:showLegendKey val="0"/>
              <c:showVal val="1"/>
              <c:showCatName val="0"/>
              <c:showSerName val="0"/>
              <c:showPercent val="0"/>
              <c:showBubbleSize val="0"/>
              <c:separator>
</c:separator>
            </c:dLbl>
            <c:dLbl>
              <c:idx val="4"/>
              <c:layout>
                <c:manualLayout>
                  <c:x val="1.6290515040025603E-2"/>
                  <c:y val="2.4308723080003264E-3"/>
                </c:manualLayout>
              </c:layout>
              <c:tx>
                <c:rich>
                  <a:bodyPr/>
                  <a:lstStyle/>
                  <a:p>
                    <a:pPr>
                      <a:defRPr sz="1200" b="1">
                        <a:solidFill>
                          <a:schemeClr val="bg1"/>
                        </a:solidFill>
                      </a:defRPr>
                    </a:pPr>
                    <a:r>
                      <a:rPr lang="en-US" dirty="0"/>
                      <a:t>5 = Je </a:t>
                    </a:r>
                    <a:r>
                      <a:rPr lang="en-US" dirty="0" err="1"/>
                      <a:t>velice</a:t>
                    </a:r>
                    <a:r>
                      <a:rPr lang="en-US" dirty="0"/>
                      <a:t> </a:t>
                    </a:r>
                    <a:r>
                      <a:rPr lang="en-US" dirty="0" err="1" smtClean="0"/>
                      <a:t>rozšířená</a:t>
                    </a:r>
                    <a:r>
                      <a:rPr lang="en-US" dirty="0"/>
                      <a:t>
29%</a:t>
                    </a:r>
                  </a:p>
                </c:rich>
              </c:tx>
              <c:numFmt formatCode="0&quot;%&quot;" sourceLinked="0"/>
              <c:spPr>
                <a:ln w="12700"/>
              </c:spPr>
              <c:showLegendKey val="0"/>
              <c:showVal val="1"/>
              <c:showCatName val="1"/>
              <c:showSerName val="0"/>
              <c:showPercent val="0"/>
              <c:showBubbleSize val="0"/>
              <c:separator>
</c:separator>
            </c:dLbl>
            <c:dLbl>
              <c:idx val="5"/>
              <c:layout>
                <c:manualLayout>
                  <c:x val="-8.959783272014081E-2"/>
                  <c:y val="8.5080339372743063E-2"/>
                </c:manualLayout>
              </c:layout>
              <c:tx>
                <c:rich>
                  <a:bodyPr/>
                  <a:lstStyle/>
                  <a:p>
                    <a:r>
                      <a:rPr lang="en-US" dirty="0" err="1" smtClean="0"/>
                      <a:t>Neví</a:t>
                    </a:r>
                    <a:r>
                      <a:rPr lang="cs-CZ" dirty="0" smtClean="0"/>
                      <a:t>m</a:t>
                    </a:r>
                    <a:r>
                      <a:rPr lang="en-US" dirty="0" err="1"/>
                      <a:t>
4%</a:t>
                    </a:r>
                    <a:endParaRPr lang="en-US" dirty="0"/>
                  </a:p>
                </c:rich>
              </c:tx>
              <c:showLegendKey val="0"/>
              <c:showVal val="1"/>
              <c:showCatName val="1"/>
              <c:showSerName val="0"/>
              <c:showPercent val="0"/>
              <c:showBubbleSize val="0"/>
              <c:separator>
</c:separator>
            </c:dLbl>
            <c:dLbl>
              <c:idx val="6"/>
              <c:layout>
                <c:manualLayout>
                  <c:x val="-2.3066485753052916E-2"/>
                  <c:y val="-1.1025358324145534E-2"/>
                </c:manualLayout>
              </c:layout>
              <c:showLegendKey val="0"/>
              <c:showVal val="1"/>
              <c:showCatName val="1"/>
              <c:showSerName val="0"/>
              <c:showPercent val="0"/>
              <c:showBubbleSize val="0"/>
              <c:separator>
</c:separator>
            </c:dLbl>
            <c:dLbl>
              <c:idx val="7"/>
              <c:layout>
                <c:manualLayout>
                  <c:x val="-1.3568521031207101E-3"/>
                  <c:y val="-3.5281146637265712E-2"/>
                </c:manualLayout>
              </c:layout>
              <c:showLegendKey val="0"/>
              <c:showVal val="1"/>
              <c:showCatName val="1"/>
              <c:showSerName val="0"/>
              <c:showPercent val="0"/>
              <c:showBubbleSize val="0"/>
              <c:separator>
</c:separator>
            </c:dLbl>
            <c:dLbl>
              <c:idx val="8"/>
              <c:layout>
                <c:manualLayout>
                  <c:x val="1.0854816824966078E-2"/>
                  <c:y val="-4.6306504961411248E-2"/>
                </c:manualLayout>
              </c:layout>
              <c:showLegendKey val="0"/>
              <c:showVal val="1"/>
              <c:showCatName val="1"/>
              <c:showSerName val="0"/>
              <c:showPercent val="0"/>
              <c:showBubbleSize val="0"/>
              <c:separator>
</c:separator>
            </c:dLbl>
            <c:dLbl>
              <c:idx val="9"/>
              <c:layout>
                <c:manualLayout>
                  <c:x val="-1.8995929443690638E-2"/>
                  <c:y val="-4.8511576626240352E-2"/>
                </c:manualLayout>
              </c:layout>
              <c:showLegendKey val="0"/>
              <c:showVal val="1"/>
              <c:showCatName val="1"/>
              <c:showSerName val="0"/>
              <c:showPercent val="0"/>
              <c:showBubbleSize val="0"/>
              <c:separator>
</c:separator>
            </c:dLbl>
            <c:dLbl>
              <c:idx val="10"/>
              <c:layout>
                <c:manualLayout>
                  <c:x val="1.3568521031207597E-3"/>
                  <c:y val="-4.4101433296582136E-2"/>
                </c:manualLayout>
              </c:layout>
              <c:showLegendKey val="0"/>
              <c:showVal val="1"/>
              <c:showCatName val="1"/>
              <c:showSerName val="0"/>
              <c:showPercent val="0"/>
              <c:showBubbleSize val="0"/>
              <c:separator>
</c:separator>
            </c:dLbl>
            <c:numFmt formatCode="0&quot;%&quot;" sourceLinked="0"/>
            <c:spPr>
              <a:ln w="12700"/>
            </c:spPr>
            <c:txPr>
              <a:bodyPr/>
              <a:lstStyle/>
              <a:p>
                <a:pPr>
                  <a:defRPr sz="1200" b="1">
                    <a:solidFill>
                      <a:schemeClr val="tx1">
                        <a:lumMod val="85000"/>
                        <a:lumOff val="15000"/>
                      </a:schemeClr>
                    </a:solidFill>
                  </a:defRPr>
                </a:pPr>
                <a:endParaRPr lang="cs-CZ"/>
              </a:p>
            </c:txPr>
            <c:showLegendKey val="0"/>
            <c:showVal val="1"/>
            <c:showCatName val="1"/>
            <c:showSerName val="0"/>
            <c:showPercent val="0"/>
            <c:showBubbleSize val="0"/>
            <c:separator>
</c:separator>
            <c:showLeaderLines val="1"/>
            <c:leaderLines>
              <c:spPr>
                <a:ln>
                  <a:noFill/>
                </a:ln>
              </c:spPr>
            </c:leaderLines>
          </c:dLbls>
          <c:cat>
            <c:strRef>
              <c:f>List1!$A$2:$A$7</c:f>
              <c:strCache>
                <c:ptCount val="6"/>
                <c:pt idx="0">
                  <c:v>1 = Není vůbec rozšířená, v běžném životě se s ní téměř nesetkávám</c:v>
                </c:pt>
                <c:pt idx="1">
                  <c:v>2</c:v>
                </c:pt>
                <c:pt idx="2">
                  <c:v>3</c:v>
                </c:pt>
                <c:pt idx="3">
                  <c:v>4</c:v>
                </c:pt>
                <c:pt idx="4">
                  <c:v>5 = Je velice rozšířená, v běžném životě se s ní setkávám téměř všude</c:v>
                </c:pt>
                <c:pt idx="5">
                  <c:v>Nevím, nedokážu posoudit</c:v>
                </c:pt>
              </c:strCache>
            </c:strRef>
          </c:cat>
          <c:val>
            <c:numRef>
              <c:f>List1!$B$2:$B$7</c:f>
              <c:numCache>
                <c:formatCode>General</c:formatCode>
                <c:ptCount val="6"/>
                <c:pt idx="0">
                  <c:v>1.2345679012345678</c:v>
                </c:pt>
                <c:pt idx="1">
                  <c:v>3.5802469135802468</c:v>
                </c:pt>
                <c:pt idx="2">
                  <c:v>20.74074074074074</c:v>
                </c:pt>
                <c:pt idx="3">
                  <c:v>41.111111111111107</c:v>
                </c:pt>
                <c:pt idx="4">
                  <c:v>29.012345679012348</c:v>
                </c:pt>
                <c:pt idx="5">
                  <c:v>4.3209876543209873</c:v>
                </c:pt>
              </c:numCache>
            </c:numRef>
          </c:val>
        </c:ser>
        <c:dLbls>
          <c:showLegendKey val="0"/>
          <c:showVal val="0"/>
          <c:showCatName val="0"/>
          <c:showSerName val="0"/>
          <c:showPercent val="0"/>
          <c:showBubbleSize val="0"/>
          <c:showLeaderLines val="1"/>
        </c:dLbls>
        <c:firstSliceAng val="260"/>
        <c:holeSize val="50"/>
      </c:doughnutChart>
      <c:spPr>
        <a:noFill/>
        <a:ln w="25400">
          <a:noFill/>
        </a:ln>
      </c:spPr>
    </c:plotArea>
    <c:legend>
      <c:legendPos val="l"/>
      <c:layout>
        <c:manualLayout>
          <c:xMode val="edge"/>
          <c:yMode val="edge"/>
          <c:x val="0.71678266176112648"/>
          <c:y val="0.14598038994254334"/>
          <c:w val="0.26215789250333799"/>
          <c:h val="0.65456002933890622"/>
        </c:manualLayout>
      </c:layout>
      <c:overlay val="0"/>
      <c:txPr>
        <a:bodyPr/>
        <a:lstStyle/>
        <a:p>
          <a:pPr>
            <a:defRPr>
              <a:solidFill>
                <a:schemeClr val="tx1">
                  <a:lumMod val="65000"/>
                  <a:lumOff val="35000"/>
                </a:schemeClr>
              </a:solidFill>
            </a:defRPr>
          </a:pPr>
          <a:endParaRPr lang="cs-CZ"/>
        </a:p>
      </c:txPr>
    </c:legend>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8738519810025225"/>
          <c:y val="0.19751411724307688"/>
          <c:w val="0.40094463608603487"/>
          <c:h val="0.73803962972646753"/>
        </c:manualLayout>
      </c:layout>
      <c:barChart>
        <c:barDir val="bar"/>
        <c:grouping val="clustered"/>
        <c:varyColors val="0"/>
        <c:ser>
          <c:idx val="1"/>
          <c:order val="0"/>
          <c:tx>
            <c:strRef>
              <c:f>List1!$B$1</c:f>
              <c:strCache>
                <c:ptCount val="1"/>
                <c:pt idx="0">
                  <c:v>Sloupec2</c:v>
                </c:pt>
              </c:strCache>
            </c:strRef>
          </c:tx>
          <c:spPr>
            <a:solidFill>
              <a:srgbClr val="D98F48"/>
            </a:solidFill>
            <a:ln w="76200">
              <a:noFill/>
              <a:prstDash val="solid"/>
            </a:ln>
            <a:effectLst/>
          </c:spPr>
          <c:invertIfNegative val="0"/>
          <c:dPt>
            <c:idx val="0"/>
            <c:invertIfNegative val="0"/>
            <c:bubble3D val="0"/>
            <c:spPr>
              <a:solidFill>
                <a:sysClr val="window" lastClr="FFFFFF">
                  <a:lumMod val="65000"/>
                </a:sysClr>
              </a:solidFill>
              <a:ln w="76200">
                <a:noFill/>
                <a:prstDash val="solid"/>
              </a:ln>
              <a:effectLst/>
            </c:spPr>
          </c:dPt>
          <c:dPt>
            <c:idx val="1"/>
            <c:invertIfNegative val="0"/>
            <c:bubble3D val="0"/>
            <c:spPr>
              <a:solidFill>
                <a:srgbClr val="CD7471"/>
              </a:solidFill>
              <a:ln w="76200">
                <a:noFill/>
                <a:prstDash val="solid"/>
              </a:ln>
              <a:effectLst/>
            </c:spPr>
          </c:dPt>
          <c:dPt>
            <c:idx val="2"/>
            <c:invertIfNegative val="0"/>
            <c:bubble3D val="0"/>
            <c:spPr>
              <a:solidFill>
                <a:srgbClr val="CD7471">
                  <a:lumMod val="60000"/>
                  <a:lumOff val="40000"/>
                </a:srgbClr>
              </a:solidFill>
              <a:ln w="76200">
                <a:noFill/>
                <a:prstDash val="solid"/>
              </a:ln>
              <a:effectLst/>
            </c:spPr>
          </c:dPt>
          <c:dPt>
            <c:idx val="3"/>
            <c:invertIfNegative val="0"/>
            <c:bubble3D val="0"/>
            <c:spPr>
              <a:solidFill>
                <a:srgbClr val="699FAC">
                  <a:lumMod val="40000"/>
                  <a:lumOff val="60000"/>
                </a:srgbClr>
              </a:solidFill>
              <a:ln w="76200">
                <a:noFill/>
                <a:prstDash val="solid"/>
              </a:ln>
              <a:effectLst/>
            </c:spPr>
          </c:dPt>
          <c:dPt>
            <c:idx val="4"/>
            <c:invertIfNegative val="0"/>
            <c:bubble3D val="0"/>
            <c:spPr>
              <a:solidFill>
                <a:srgbClr val="699FAC"/>
              </a:solidFill>
              <a:ln w="76200">
                <a:noFill/>
                <a:prstDash val="solid"/>
              </a:ln>
              <a:effectLst/>
            </c:spPr>
          </c:dPt>
          <c:dPt>
            <c:idx val="5"/>
            <c:invertIfNegative val="0"/>
            <c:bubble3D val="0"/>
            <c:spPr>
              <a:solidFill>
                <a:srgbClr val="699FAC"/>
              </a:solidFill>
              <a:ln w="76200">
                <a:noFill/>
                <a:prstDash val="solid"/>
              </a:ln>
              <a:effectLst/>
            </c:spPr>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Lbls>
            <c:numFmt formatCode="#,##0" sourceLinked="0"/>
            <c:txPr>
              <a:bodyPr/>
              <a:lstStyle/>
              <a:p>
                <a:pPr>
                  <a:defRPr sz="1200"/>
                </a:pPr>
                <a:endParaRPr lang="cs-CZ"/>
              </a:p>
            </c:txPr>
            <c:showLegendKey val="0"/>
            <c:showVal val="1"/>
            <c:showCatName val="0"/>
            <c:showSerName val="0"/>
            <c:showPercent val="0"/>
            <c:showBubbleSize val="0"/>
            <c:showLeaderLines val="0"/>
          </c:dLbls>
          <c:cat>
            <c:strRef>
              <c:f>List1!$A$2:$A$6</c:f>
              <c:strCache>
                <c:ptCount val="5"/>
                <c:pt idx="0">
                  <c:v>Nevím, nedokážu odpovědět</c:v>
                </c:pt>
                <c:pt idx="1">
                  <c:v>Určitě ne, protože stejně nikdy nedojde k odhalení pravých viníků nebo k nápravě situace</c:v>
                </c:pt>
                <c:pt idx="2">
                  <c:v>Spíše ne, protože takové jednání nahrává rozvíjení udavačství a může narušit atmosféru na pracovišti</c:v>
                </c:pt>
                <c:pt idx="3">
                  <c:v>Spíše ano, odhalování nekalého jednání by se mělo podporovat, ale mělo by se zároveň dbát na to, aby nebylo zneužíváno, například proti neoblíbeným kolegům/konkurenci</c:v>
                </c:pt>
                <c:pt idx="4">
                  <c:v>Určitě ano, odhalování nekalého jednání by se mělo co nejvíce veřejně podporovat</c:v>
                </c:pt>
              </c:strCache>
            </c:strRef>
          </c:cat>
          <c:val>
            <c:numRef>
              <c:f>List1!$B$2:$B$6</c:f>
              <c:numCache>
                <c:formatCode>General</c:formatCode>
                <c:ptCount val="5"/>
                <c:pt idx="0">
                  <c:v>11.358024691358025</c:v>
                </c:pt>
                <c:pt idx="1">
                  <c:v>9.3827160493827169</c:v>
                </c:pt>
                <c:pt idx="2">
                  <c:v>11.111111111111111</c:v>
                </c:pt>
                <c:pt idx="3">
                  <c:v>43.580246913580247</c:v>
                </c:pt>
                <c:pt idx="4">
                  <c:v>24.567901234567902</c:v>
                </c:pt>
              </c:numCache>
            </c:numRef>
          </c:val>
        </c:ser>
        <c:dLbls>
          <c:showLegendKey val="0"/>
          <c:showVal val="0"/>
          <c:showCatName val="0"/>
          <c:showSerName val="0"/>
          <c:showPercent val="0"/>
          <c:showBubbleSize val="0"/>
        </c:dLbls>
        <c:gapWidth val="45"/>
        <c:axId val="139765248"/>
        <c:axId val="139763712"/>
      </c:barChart>
      <c:valAx>
        <c:axId val="139763712"/>
        <c:scaling>
          <c:orientation val="minMax"/>
          <c:max val="100"/>
        </c:scaling>
        <c:delete val="1"/>
        <c:axPos val="b"/>
        <c:majorGridlines>
          <c:spPr>
            <a:ln>
              <a:noFill/>
            </a:ln>
          </c:spPr>
        </c:majorGridlines>
        <c:numFmt formatCode="General" sourceLinked="1"/>
        <c:majorTickMark val="out"/>
        <c:minorTickMark val="none"/>
        <c:tickLblPos val="nextTo"/>
        <c:crossAx val="139765248"/>
        <c:crosses val="autoZero"/>
        <c:crossBetween val="between"/>
      </c:valAx>
      <c:catAx>
        <c:axId val="139765248"/>
        <c:scaling>
          <c:orientation val="minMax"/>
        </c:scaling>
        <c:delete val="0"/>
        <c:axPos val="l"/>
        <c:majorTickMark val="out"/>
        <c:minorTickMark val="none"/>
        <c:tickLblPos val="nextTo"/>
        <c:spPr>
          <a:ln>
            <a:noFill/>
          </a:ln>
        </c:spPr>
        <c:txPr>
          <a:bodyPr/>
          <a:lstStyle/>
          <a:p>
            <a:pPr>
              <a:defRPr sz="1100"/>
            </a:pPr>
            <a:endParaRPr lang="cs-CZ"/>
          </a:p>
        </c:txPr>
        <c:crossAx val="139763712"/>
        <c:crosses val="autoZero"/>
        <c:auto val="1"/>
        <c:lblAlgn val="ctr"/>
        <c:lblOffset val="100"/>
        <c:noMultiLvlLbl val="0"/>
      </c:catAx>
      <c:spPr>
        <a:noFill/>
        <a:ln w="25400">
          <a:noFill/>
        </a:ln>
      </c:spPr>
    </c:plotArea>
    <c:plotVisOnly val="1"/>
    <c:dispBlanksAs val="gap"/>
    <c:showDLblsOverMax val="0"/>
  </c:chart>
  <c:spPr>
    <a:noFill/>
    <a:ln w="9525">
      <a:noFill/>
    </a:ln>
  </c:spPr>
  <c:txPr>
    <a:bodyPr/>
    <a:lstStyle/>
    <a:p>
      <a:pPr>
        <a:defRPr lang="cs-CZ" sz="1200" b="0" i="0" u="none" strike="noStrike" baseline="0" noProof="0">
          <a:solidFill>
            <a:srgbClr val="000000"/>
          </a:solidFill>
          <a:latin typeface="Verdana"/>
          <a:ea typeface="Verdana"/>
          <a:cs typeface="Verdana"/>
        </a:defRPr>
      </a:pPr>
      <a:endParaRPr lang="cs-CZ"/>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89853022708509E-2"/>
          <c:y val="0.25091616638897074"/>
          <c:w val="0.93593798005662543"/>
          <c:h val="0.42034007313990562"/>
        </c:manualLayout>
      </c:layout>
      <c:barChart>
        <c:barDir val="bar"/>
        <c:grouping val="percentStacked"/>
        <c:varyColors val="0"/>
        <c:ser>
          <c:idx val="0"/>
          <c:order val="0"/>
          <c:tx>
            <c:strRef>
              <c:f>List1!$A$1</c:f>
              <c:strCache>
                <c:ptCount val="1"/>
                <c:pt idx="0">
                  <c:v>hrdina</c:v>
                </c:pt>
              </c:strCache>
            </c:strRef>
          </c:tx>
          <c:spPr>
            <a:solidFill>
              <a:schemeClr val="accent4">
                <a:lumMod val="60000"/>
                <a:lumOff val="40000"/>
              </a:schemeClr>
            </a:solidFill>
            <a:ln w="9525">
              <a:solidFill>
                <a:schemeClr val="bg1"/>
              </a:solidFill>
            </a:ln>
          </c:spPr>
          <c:invertIfNegative val="0"/>
          <c:dPt>
            <c:idx val="0"/>
            <c:invertIfNegative val="0"/>
            <c:bubble3D val="0"/>
            <c:spPr>
              <a:solidFill>
                <a:schemeClr val="accent4"/>
              </a:solidFill>
              <a:ln w="9525">
                <a:solidFill>
                  <a:schemeClr val="bg1"/>
                </a:solidFill>
              </a:ln>
            </c:spPr>
          </c:dPt>
          <c:dPt>
            <c:idx val="1"/>
            <c:invertIfNegative val="0"/>
            <c:bubble3D val="0"/>
          </c:dPt>
          <c:dPt>
            <c:idx val="2"/>
            <c:invertIfNegative val="0"/>
            <c:bubble3D val="0"/>
            <c:spPr>
              <a:pattFill prst="pct25">
                <a:fgClr>
                  <a:srgbClr val="CD7471"/>
                </a:fgClr>
                <a:bgClr>
                  <a:schemeClr val="bg1"/>
                </a:bgClr>
              </a:pattFill>
              <a:ln w="9525">
                <a:solidFill>
                  <a:schemeClr val="bg1"/>
                </a:solidFill>
              </a:ln>
            </c:spPr>
          </c:dPt>
          <c:dPt>
            <c:idx val="3"/>
            <c:invertIfNegative val="0"/>
            <c:bubble3D val="0"/>
            <c:spPr>
              <a:pattFill prst="pct50">
                <a:fgClr>
                  <a:schemeClr val="accent5">
                    <a:lumMod val="60000"/>
                    <a:lumOff val="40000"/>
                  </a:schemeClr>
                </a:fgClr>
                <a:bgClr>
                  <a:schemeClr val="bg1"/>
                </a:bgClr>
              </a:pattFill>
              <a:ln w="9525">
                <a:solidFill>
                  <a:schemeClr val="bg1"/>
                </a:solidFill>
              </a:ln>
            </c:spPr>
          </c:dPt>
          <c:dPt>
            <c:idx val="4"/>
            <c:invertIfNegative val="0"/>
            <c:bubble3D val="0"/>
            <c:spPr>
              <a:solidFill>
                <a:schemeClr val="accent5"/>
              </a:solidFill>
              <a:ln w="9525">
                <a:solidFill>
                  <a:schemeClr val="bg1"/>
                </a:solidFill>
              </a:ln>
            </c:spPr>
          </c:dPt>
          <c:dPt>
            <c:idx val="5"/>
            <c:invertIfNegative val="0"/>
            <c:bubble3D val="0"/>
            <c:spPr>
              <a:solidFill>
                <a:schemeClr val="accent4">
                  <a:lumMod val="75000"/>
                </a:schemeClr>
              </a:solidFill>
              <a:ln w="9525">
                <a:solidFill>
                  <a:schemeClr val="bg1"/>
                </a:solidFill>
              </a:ln>
            </c:spPr>
          </c:dPt>
          <c:dPt>
            <c:idx val="6"/>
            <c:invertIfNegative val="0"/>
            <c:bubble3D val="0"/>
            <c:spPr>
              <a:solidFill>
                <a:schemeClr val="accent4">
                  <a:lumMod val="40000"/>
                  <a:lumOff val="60000"/>
                </a:schemeClr>
              </a:solidFill>
              <a:ln w="9525">
                <a:solidFill>
                  <a:schemeClr val="bg1"/>
                </a:solidFill>
              </a:ln>
            </c:spPr>
          </c:dPt>
          <c:dPt>
            <c:idx val="7"/>
            <c:invertIfNegative val="0"/>
            <c:bubble3D val="0"/>
            <c:spPr>
              <a:solidFill>
                <a:schemeClr val="accent4">
                  <a:lumMod val="40000"/>
                  <a:lumOff val="60000"/>
                </a:schemeClr>
              </a:solidFill>
              <a:ln w="9525">
                <a:solidFill>
                  <a:schemeClr val="bg1"/>
                </a:solidFill>
              </a:ln>
            </c:spPr>
          </c:dPt>
          <c:dPt>
            <c:idx val="8"/>
            <c:invertIfNegative val="0"/>
            <c:bubble3D val="0"/>
            <c:spPr>
              <a:solidFill>
                <a:srgbClr val="4BACC6"/>
              </a:solidFill>
              <a:ln w="9525">
                <a:solidFill>
                  <a:schemeClr val="bg1"/>
                </a:solidFill>
              </a:ln>
            </c:spPr>
          </c:dPt>
          <c:dPt>
            <c:idx val="10"/>
            <c:invertIfNegative val="0"/>
            <c:bubble3D val="0"/>
            <c:spPr>
              <a:solidFill>
                <a:schemeClr val="accent2">
                  <a:lumMod val="75000"/>
                </a:schemeClr>
              </a:solidFill>
              <a:ln w="9525">
                <a:solidFill>
                  <a:schemeClr val="bg1"/>
                </a:solidFill>
              </a:ln>
            </c:spPr>
          </c:dPt>
          <c:dPt>
            <c:idx val="11"/>
            <c:invertIfNegative val="0"/>
            <c:bubble3D val="0"/>
            <c:spPr>
              <a:solidFill>
                <a:schemeClr val="accent2">
                  <a:lumMod val="40000"/>
                  <a:lumOff val="60000"/>
                </a:schemeClr>
              </a:solidFill>
              <a:ln w="9525">
                <a:solidFill>
                  <a:schemeClr val="bg1"/>
                </a:solidFill>
              </a:ln>
            </c:spPr>
          </c:dPt>
          <c:dPt>
            <c:idx val="12"/>
            <c:invertIfNegative val="0"/>
            <c:bubble3D val="0"/>
            <c:spPr>
              <a:solidFill>
                <a:schemeClr val="accent2">
                  <a:lumMod val="40000"/>
                  <a:lumOff val="60000"/>
                </a:schemeClr>
              </a:solidFill>
              <a:ln w="9525">
                <a:solidFill>
                  <a:schemeClr val="bg1"/>
                </a:solidFill>
              </a:ln>
            </c:spPr>
          </c:dPt>
          <c:dPt>
            <c:idx val="13"/>
            <c:invertIfNegative val="0"/>
            <c:bubble3D val="0"/>
            <c:spPr>
              <a:solidFill>
                <a:srgbClr val="F79646"/>
              </a:solidFill>
              <a:ln w="9525">
                <a:solidFill>
                  <a:schemeClr val="bg1"/>
                </a:solidFill>
              </a:ln>
            </c:spPr>
          </c:dPt>
          <c:dPt>
            <c:idx val="15"/>
            <c:invertIfNegative val="0"/>
            <c:bubble3D val="0"/>
            <c:spPr>
              <a:solidFill>
                <a:schemeClr val="bg1">
                  <a:lumMod val="65000"/>
                </a:schemeClr>
              </a:solidFill>
              <a:ln w="9525">
                <a:solidFill>
                  <a:schemeClr val="bg1"/>
                </a:solidFill>
              </a:ln>
            </c:spPr>
          </c:dPt>
          <c:dPt>
            <c:idx val="16"/>
            <c:invertIfNegative val="0"/>
            <c:bubble3D val="0"/>
            <c:spPr>
              <a:solidFill>
                <a:schemeClr val="bg1">
                  <a:lumMod val="75000"/>
                </a:schemeClr>
              </a:solidFill>
              <a:ln w="9525">
                <a:solidFill>
                  <a:schemeClr val="bg1"/>
                </a:solidFill>
              </a:ln>
            </c:spPr>
          </c:dPt>
          <c:dPt>
            <c:idx val="17"/>
            <c:invertIfNegative val="0"/>
            <c:bubble3D val="0"/>
            <c:spPr>
              <a:solidFill>
                <a:schemeClr val="bg1">
                  <a:lumMod val="75000"/>
                </a:schemeClr>
              </a:solidFill>
              <a:ln w="9525">
                <a:solidFill>
                  <a:schemeClr val="bg1"/>
                </a:solidFill>
              </a:ln>
            </c:spPr>
          </c:dPt>
          <c:dPt>
            <c:idx val="18"/>
            <c:invertIfNegative val="0"/>
            <c:bubble3D val="0"/>
            <c:spPr>
              <a:solidFill>
                <a:schemeClr val="bg1">
                  <a:lumMod val="65000"/>
                </a:schemeClr>
              </a:solidFill>
              <a:ln w="9525">
                <a:solidFill>
                  <a:schemeClr val="bg1"/>
                </a:solidFill>
              </a:ln>
            </c:spPr>
          </c:dPt>
          <c:dPt>
            <c:idx val="19"/>
            <c:invertIfNegative val="0"/>
            <c:bubble3D val="0"/>
            <c:spPr>
              <a:solidFill>
                <a:schemeClr val="bg1">
                  <a:lumMod val="75000"/>
                </a:schemeClr>
              </a:solidFill>
              <a:ln w="9525">
                <a:solidFill>
                  <a:schemeClr val="bg1"/>
                </a:solidFill>
              </a:ln>
            </c:spPr>
          </c:dPt>
          <c:dPt>
            <c:idx val="20"/>
            <c:invertIfNegative val="0"/>
            <c:bubble3D val="0"/>
            <c:spPr>
              <a:solidFill>
                <a:schemeClr val="bg1">
                  <a:lumMod val="65000"/>
                </a:schemeClr>
              </a:solidFill>
              <a:ln w="9525">
                <a:solidFill>
                  <a:schemeClr val="bg1"/>
                </a:solidFill>
              </a:ln>
            </c:spPr>
          </c:dPt>
          <c:dPt>
            <c:idx val="21"/>
            <c:invertIfNegative val="0"/>
            <c:bubble3D val="0"/>
            <c:spPr>
              <a:solidFill>
                <a:schemeClr val="bg1">
                  <a:lumMod val="75000"/>
                </a:schemeClr>
              </a:solidFill>
              <a:ln w="9525">
                <a:solidFill>
                  <a:schemeClr val="bg1"/>
                </a:solidFill>
              </a:ln>
            </c:spPr>
          </c:dPt>
          <c:dPt>
            <c:idx val="22"/>
            <c:invertIfNegative val="0"/>
            <c:bubble3D val="0"/>
            <c:spPr>
              <a:solidFill>
                <a:schemeClr val="bg1">
                  <a:lumMod val="65000"/>
                </a:schemeClr>
              </a:solidFill>
              <a:ln w="9525">
                <a:solidFill>
                  <a:schemeClr val="bg1"/>
                </a:solidFill>
              </a:ln>
            </c:spPr>
          </c:dPt>
          <c:dPt>
            <c:idx val="23"/>
            <c:invertIfNegative val="0"/>
            <c:bubble3D val="0"/>
            <c:spPr>
              <a:solidFill>
                <a:schemeClr val="bg1">
                  <a:lumMod val="75000"/>
                </a:schemeClr>
              </a:solidFill>
              <a:ln w="9525">
                <a:solidFill>
                  <a:schemeClr val="bg1"/>
                </a:solidFill>
              </a:ln>
            </c:spPr>
          </c:dPt>
          <c:dPt>
            <c:idx val="24"/>
            <c:invertIfNegative val="0"/>
            <c:bubble3D val="0"/>
            <c:spPr>
              <a:solidFill>
                <a:schemeClr val="bg1">
                  <a:lumMod val="65000"/>
                </a:schemeClr>
              </a:solidFill>
              <a:ln w="9525">
                <a:solidFill>
                  <a:schemeClr val="bg1"/>
                </a:solidFill>
              </a:ln>
            </c:spPr>
          </c:dPt>
          <c:dPt>
            <c:idx val="25"/>
            <c:invertIfNegative val="0"/>
            <c:bubble3D val="0"/>
            <c:spPr>
              <a:solidFill>
                <a:schemeClr val="bg1">
                  <a:lumMod val="75000"/>
                </a:schemeClr>
              </a:solidFill>
              <a:ln w="9525">
                <a:solidFill>
                  <a:schemeClr val="bg1"/>
                </a:solidFill>
              </a:ln>
            </c:spPr>
          </c:dPt>
          <c:dPt>
            <c:idx val="26"/>
            <c:invertIfNegative val="0"/>
            <c:bubble3D val="0"/>
            <c:spPr>
              <a:solidFill>
                <a:schemeClr val="bg1">
                  <a:lumMod val="65000"/>
                </a:schemeClr>
              </a:solidFill>
              <a:ln w="9525">
                <a:solidFill>
                  <a:schemeClr val="bg1"/>
                </a:solidFill>
              </a:ln>
            </c:spPr>
          </c:dPt>
          <c:dPt>
            <c:idx val="27"/>
            <c:invertIfNegative val="0"/>
            <c:bubble3D val="0"/>
            <c:spPr>
              <a:solidFill>
                <a:schemeClr val="bg1">
                  <a:lumMod val="75000"/>
                </a:schemeClr>
              </a:solidFill>
              <a:ln w="9525">
                <a:solidFill>
                  <a:schemeClr val="bg1"/>
                </a:solidFill>
              </a:ln>
            </c:spPr>
          </c:dPt>
          <c:dPt>
            <c:idx val="28"/>
            <c:invertIfNegative val="0"/>
            <c:bubble3D val="0"/>
            <c:spPr>
              <a:solidFill>
                <a:schemeClr val="bg1">
                  <a:lumMod val="65000"/>
                </a:schemeClr>
              </a:solidFill>
              <a:ln w="9525">
                <a:solidFill>
                  <a:schemeClr val="bg1"/>
                </a:solidFill>
              </a:ln>
            </c:spPr>
          </c:dPt>
          <c:dPt>
            <c:idx val="30"/>
            <c:invertIfNegative val="0"/>
            <c:bubble3D val="0"/>
            <c:spPr>
              <a:solidFill>
                <a:schemeClr val="tx1"/>
              </a:solidFill>
              <a:ln w="9525">
                <a:solidFill>
                  <a:schemeClr val="bg1"/>
                </a:solidFill>
              </a:ln>
            </c:spPr>
          </c:dPt>
          <c:dLbls>
            <c:txPr>
              <a:bodyPr/>
              <a:lstStyle/>
              <a:p>
                <a:pPr>
                  <a:defRPr sz="1400"/>
                </a:pPr>
                <a:endParaRPr lang="cs-CZ"/>
              </a:p>
            </c:txPr>
            <c:showLegendKey val="0"/>
            <c:showVal val="1"/>
            <c:showCatName val="0"/>
            <c:showSerName val="0"/>
            <c:showPercent val="0"/>
            <c:showBubbleSize val="0"/>
            <c:showLeaderLines val="0"/>
          </c:dLbls>
          <c:val>
            <c:numRef>
              <c:f>List1!$B$1</c:f>
              <c:numCache>
                <c:formatCode>0</c:formatCode>
                <c:ptCount val="1"/>
                <c:pt idx="0">
                  <c:v>25.308641975308642</c:v>
                </c:pt>
              </c:numCache>
            </c:numRef>
          </c:val>
        </c:ser>
        <c:ser>
          <c:idx val="1"/>
          <c:order val="1"/>
          <c:tx>
            <c:strRef>
              <c:f>List1!$A$2</c:f>
              <c:strCache>
                <c:ptCount val="1"/>
                <c:pt idx="0">
                  <c:v>2</c:v>
                </c:pt>
              </c:strCache>
            </c:strRef>
          </c:tx>
          <c:spPr>
            <a:solidFill>
              <a:schemeClr val="accent4">
                <a:lumMod val="40000"/>
                <a:lumOff val="60000"/>
              </a:schemeClr>
            </a:solidFill>
            <a:ln>
              <a:solidFill>
                <a:schemeClr val="bg1"/>
              </a:solidFill>
            </a:ln>
          </c:spPr>
          <c:invertIfNegative val="0"/>
          <c:dLbls>
            <c:dLbl>
              <c:idx val="0"/>
              <c:layout/>
              <c:showLegendKey val="0"/>
              <c:showVal val="1"/>
              <c:showCatName val="0"/>
              <c:showSerName val="0"/>
              <c:showPercent val="0"/>
              <c:showBubbleSize val="0"/>
            </c:dLbl>
            <c:txPr>
              <a:bodyPr/>
              <a:lstStyle/>
              <a:p>
                <a:pPr>
                  <a:defRPr sz="1400"/>
                </a:pPr>
                <a:endParaRPr lang="cs-CZ"/>
              </a:p>
            </c:txPr>
            <c:showLegendKey val="0"/>
            <c:showVal val="0"/>
            <c:showCatName val="0"/>
            <c:showSerName val="0"/>
            <c:showPercent val="0"/>
            <c:showBubbleSize val="0"/>
          </c:dLbls>
          <c:val>
            <c:numRef>
              <c:f>List1!$B$2</c:f>
              <c:numCache>
                <c:formatCode>0</c:formatCode>
                <c:ptCount val="1"/>
                <c:pt idx="0">
                  <c:v>44.444444444444443</c:v>
                </c:pt>
              </c:numCache>
            </c:numRef>
          </c:val>
        </c:ser>
        <c:ser>
          <c:idx val="2"/>
          <c:order val="2"/>
          <c:tx>
            <c:strRef>
              <c:f>List1!$A$3</c:f>
              <c:strCache>
                <c:ptCount val="1"/>
                <c:pt idx="0">
                  <c:v>3</c:v>
                </c:pt>
              </c:strCache>
            </c:strRef>
          </c:tx>
          <c:spPr>
            <a:solidFill>
              <a:schemeClr val="accent2">
                <a:lumMod val="40000"/>
                <a:lumOff val="60000"/>
              </a:schemeClr>
            </a:solidFill>
            <a:ln>
              <a:solidFill>
                <a:schemeClr val="bg1"/>
              </a:solidFill>
            </a:ln>
          </c:spPr>
          <c:invertIfNegative val="0"/>
          <c:dLbls>
            <c:txPr>
              <a:bodyPr/>
              <a:lstStyle/>
              <a:p>
                <a:pPr>
                  <a:defRPr sz="1400"/>
                </a:pPr>
                <a:endParaRPr lang="cs-CZ"/>
              </a:p>
            </c:txPr>
            <c:showLegendKey val="0"/>
            <c:showVal val="1"/>
            <c:showCatName val="0"/>
            <c:showSerName val="0"/>
            <c:showPercent val="0"/>
            <c:showBubbleSize val="0"/>
            <c:showLeaderLines val="0"/>
          </c:dLbls>
          <c:val>
            <c:numRef>
              <c:f>List1!$B$3</c:f>
              <c:numCache>
                <c:formatCode>0</c:formatCode>
                <c:ptCount val="1"/>
                <c:pt idx="0">
                  <c:v>20.123456790123456</c:v>
                </c:pt>
              </c:numCache>
            </c:numRef>
          </c:val>
        </c:ser>
        <c:ser>
          <c:idx val="3"/>
          <c:order val="3"/>
          <c:tx>
            <c:strRef>
              <c:f>List1!$A$4</c:f>
              <c:strCache>
                <c:ptCount val="1"/>
                <c:pt idx="0">
                  <c:v>4</c:v>
                </c:pt>
              </c:strCache>
            </c:strRef>
          </c:tx>
          <c:spPr>
            <a:solidFill>
              <a:schemeClr val="accent5">
                <a:lumMod val="60000"/>
                <a:lumOff val="40000"/>
              </a:schemeClr>
            </a:solidFill>
            <a:ln>
              <a:solidFill>
                <a:schemeClr val="bg1"/>
              </a:solidFill>
            </a:ln>
          </c:spPr>
          <c:invertIfNegative val="0"/>
          <c:dLbls>
            <c:txPr>
              <a:bodyPr/>
              <a:lstStyle/>
              <a:p>
                <a:pPr>
                  <a:defRPr sz="1400"/>
                </a:pPr>
                <a:endParaRPr lang="cs-CZ"/>
              </a:p>
            </c:txPr>
            <c:showLegendKey val="0"/>
            <c:showVal val="1"/>
            <c:showCatName val="0"/>
            <c:showSerName val="0"/>
            <c:showPercent val="0"/>
            <c:showBubbleSize val="0"/>
            <c:showLeaderLines val="0"/>
          </c:dLbls>
          <c:val>
            <c:numRef>
              <c:f>List1!$B$4</c:f>
              <c:numCache>
                <c:formatCode>0</c:formatCode>
                <c:ptCount val="1"/>
                <c:pt idx="0">
                  <c:v>7.9012345679012341</c:v>
                </c:pt>
              </c:numCache>
            </c:numRef>
          </c:val>
        </c:ser>
        <c:ser>
          <c:idx val="4"/>
          <c:order val="4"/>
          <c:tx>
            <c:strRef>
              <c:f>List1!$A$5</c:f>
              <c:strCache>
                <c:ptCount val="1"/>
                <c:pt idx="0">
                  <c:v>donašeč</c:v>
                </c:pt>
              </c:strCache>
            </c:strRef>
          </c:tx>
          <c:spPr>
            <a:ln>
              <a:solidFill>
                <a:schemeClr val="bg1"/>
              </a:solidFill>
            </a:ln>
          </c:spPr>
          <c:invertIfNegative val="0"/>
          <c:dLbls>
            <c:txPr>
              <a:bodyPr/>
              <a:lstStyle/>
              <a:p>
                <a:pPr>
                  <a:defRPr sz="1400"/>
                </a:pPr>
                <a:endParaRPr lang="cs-CZ"/>
              </a:p>
            </c:txPr>
            <c:showLegendKey val="0"/>
            <c:showVal val="1"/>
            <c:showCatName val="0"/>
            <c:showSerName val="0"/>
            <c:showPercent val="0"/>
            <c:showBubbleSize val="0"/>
            <c:showLeaderLines val="0"/>
          </c:dLbls>
          <c:val>
            <c:numRef>
              <c:f>List1!$B$5</c:f>
              <c:numCache>
                <c:formatCode>0</c:formatCode>
                <c:ptCount val="1"/>
                <c:pt idx="0">
                  <c:v>2.2222222222222223</c:v>
                </c:pt>
              </c:numCache>
            </c:numRef>
          </c:val>
        </c:ser>
        <c:dLbls>
          <c:showLegendKey val="0"/>
          <c:showVal val="0"/>
          <c:showCatName val="0"/>
          <c:showSerName val="0"/>
          <c:showPercent val="0"/>
          <c:showBubbleSize val="0"/>
        </c:dLbls>
        <c:gapWidth val="100"/>
        <c:overlap val="100"/>
        <c:axId val="139591680"/>
        <c:axId val="139561216"/>
      </c:barChart>
      <c:valAx>
        <c:axId val="139561216"/>
        <c:scaling>
          <c:orientation val="minMax"/>
        </c:scaling>
        <c:delete val="1"/>
        <c:axPos val="b"/>
        <c:majorGridlines>
          <c:spPr>
            <a:ln>
              <a:noFill/>
            </a:ln>
          </c:spPr>
        </c:majorGridlines>
        <c:numFmt formatCode="0%" sourceLinked="1"/>
        <c:majorTickMark val="out"/>
        <c:minorTickMark val="none"/>
        <c:tickLblPos val="nextTo"/>
        <c:crossAx val="139591680"/>
        <c:crosses val="autoZero"/>
        <c:crossBetween val="between"/>
      </c:valAx>
      <c:catAx>
        <c:axId val="139591680"/>
        <c:scaling>
          <c:orientation val="minMax"/>
        </c:scaling>
        <c:delete val="1"/>
        <c:axPos val="l"/>
        <c:majorTickMark val="out"/>
        <c:minorTickMark val="none"/>
        <c:tickLblPos val="nextTo"/>
        <c:crossAx val="139561216"/>
        <c:crosses val="autoZero"/>
        <c:auto val="1"/>
        <c:lblAlgn val="ctr"/>
        <c:lblOffset val="100"/>
        <c:noMultiLvlLbl val="0"/>
      </c:catAx>
      <c:spPr>
        <a:noFill/>
        <a:ln w="25400">
          <a:noFill/>
        </a:ln>
      </c:spPr>
    </c:plotArea>
    <c:legend>
      <c:legendPos val="b"/>
      <c:layout>
        <c:manualLayout>
          <c:xMode val="edge"/>
          <c:yMode val="edge"/>
          <c:x val="3.460824768289042E-2"/>
          <c:y val="0.69885849052443016"/>
          <c:w val="0.96539175231710961"/>
          <c:h val="4.9775673224815561E-2"/>
        </c:manualLayout>
      </c:layout>
      <c:overlay val="0"/>
      <c:txPr>
        <a:bodyPr/>
        <a:lstStyle/>
        <a:p>
          <a:pPr>
            <a:defRPr sz="1200"/>
          </a:pPr>
          <a:endParaRPr lang="cs-CZ"/>
        </a:p>
      </c:txPr>
    </c:legend>
    <c:plotVisOnly val="1"/>
    <c:dispBlanksAs val="gap"/>
    <c:showDLblsOverMax val="0"/>
  </c:chart>
  <c:txPr>
    <a:bodyPr/>
    <a:lstStyle/>
    <a:p>
      <a:pPr>
        <a:defRPr sz="1800"/>
      </a:pPr>
      <a:endParaRPr lang="cs-CZ"/>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3122673869572"/>
          <c:y val="0.25907177785656854"/>
          <c:w val="0.52286269407565822"/>
          <c:h val="0.70268212252612061"/>
        </c:manualLayout>
      </c:layout>
      <c:barChart>
        <c:barDir val="bar"/>
        <c:grouping val="stacked"/>
        <c:varyColors val="0"/>
        <c:ser>
          <c:idx val="1"/>
          <c:order val="0"/>
          <c:tx>
            <c:strRef>
              <c:f>List1!$D$1</c:f>
              <c:strCache>
                <c:ptCount val="1"/>
                <c:pt idx="0">
                  <c:v>1 =hrdina</c:v>
                </c:pt>
              </c:strCache>
            </c:strRef>
          </c:tx>
          <c:spPr>
            <a:solidFill>
              <a:srgbClr val="699FAC"/>
            </a:solidFill>
            <a:ln w="3175">
              <a:solidFill>
                <a:sysClr val="window" lastClr="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bg1"/>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List1!$B$2:$C$20</c:f>
              <c:multiLvlStrCache>
                <c:ptCount val="19"/>
                <c:lvl>
                  <c:pt idx="0">
                    <c:v>Celkem</c:v>
                  </c:pt>
                  <c:pt idx="2">
                    <c:v>Muž</c:v>
                  </c:pt>
                  <c:pt idx="3">
                    <c:v>Žena</c:v>
                  </c:pt>
                  <c:pt idx="5">
                    <c:v>15-29 let</c:v>
                  </c:pt>
                  <c:pt idx="6">
                    <c:v>30-44 let</c:v>
                  </c:pt>
                  <c:pt idx="7">
                    <c:v>45-59 let</c:v>
                  </c:pt>
                  <c:pt idx="9">
                    <c:v>Bez maturity</c:v>
                  </c:pt>
                  <c:pt idx="10">
                    <c:v>S maturitou</c:v>
                  </c:pt>
                  <c:pt idx="11">
                    <c:v>VŠ</c:v>
                  </c:pt>
                  <c:pt idx="13">
                    <c:v>Ano</c:v>
                  </c:pt>
                  <c:pt idx="14">
                    <c:v>Ne</c:v>
                  </c:pt>
                  <c:pt idx="16">
                    <c:v>Praha</c:v>
                  </c:pt>
                  <c:pt idx="17">
                    <c:v>Čechy</c:v>
                  </c:pt>
                  <c:pt idx="18">
                    <c:v>Morava</c:v>
                  </c:pt>
                </c:lvl>
                <c:lvl>
                  <c:pt idx="2">
                    <c:v>Pohlaví</c:v>
                  </c:pt>
                  <c:pt idx="5">
                    <c:v>Věk</c:v>
                  </c:pt>
                  <c:pt idx="9">
                    <c:v>Vzdělání</c:v>
                  </c:pt>
                  <c:pt idx="13">
                    <c:v>Zkušenost s korupcí</c:v>
                  </c:pt>
                  <c:pt idx="16">
                    <c:v>Region</c:v>
                  </c:pt>
                </c:lvl>
              </c:multiLvlStrCache>
            </c:multiLvlStrRef>
          </c:cat>
          <c:val>
            <c:numRef>
              <c:f>List1!$D$2:$D$20</c:f>
              <c:numCache>
                <c:formatCode>General</c:formatCode>
                <c:ptCount val="19"/>
                <c:pt idx="0">
                  <c:v>25.3</c:v>
                </c:pt>
                <c:pt idx="2">
                  <c:v>26.7</c:v>
                </c:pt>
                <c:pt idx="3">
                  <c:v>23.8</c:v>
                </c:pt>
                <c:pt idx="5">
                  <c:v>18.8</c:v>
                </c:pt>
                <c:pt idx="6">
                  <c:v>30.1</c:v>
                </c:pt>
                <c:pt idx="7">
                  <c:v>26.8</c:v>
                </c:pt>
                <c:pt idx="9">
                  <c:v>21.5</c:v>
                </c:pt>
                <c:pt idx="10">
                  <c:v>28.5</c:v>
                </c:pt>
                <c:pt idx="11">
                  <c:v>25.8</c:v>
                </c:pt>
                <c:pt idx="13">
                  <c:v>29.6</c:v>
                </c:pt>
                <c:pt idx="14">
                  <c:v>21.8</c:v>
                </c:pt>
                <c:pt idx="16">
                  <c:v>28.4</c:v>
                </c:pt>
                <c:pt idx="17">
                  <c:v>26.3</c:v>
                </c:pt>
                <c:pt idx="18">
                  <c:v>22.5</c:v>
                </c:pt>
              </c:numCache>
            </c:numRef>
          </c:val>
        </c:ser>
        <c:ser>
          <c:idx val="0"/>
          <c:order val="1"/>
          <c:tx>
            <c:strRef>
              <c:f>List1!$E$1</c:f>
              <c:strCache>
                <c:ptCount val="1"/>
              </c:strCache>
            </c:strRef>
          </c:tx>
          <c:spPr>
            <a:solidFill>
              <a:srgbClr val="699FAC">
                <a:lumMod val="40000"/>
                <a:lumOff val="6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List1!$B$2:$C$20</c:f>
              <c:multiLvlStrCache>
                <c:ptCount val="19"/>
                <c:lvl>
                  <c:pt idx="0">
                    <c:v>Celkem</c:v>
                  </c:pt>
                  <c:pt idx="2">
                    <c:v>Muž</c:v>
                  </c:pt>
                  <c:pt idx="3">
                    <c:v>Žena</c:v>
                  </c:pt>
                  <c:pt idx="5">
                    <c:v>15-29 let</c:v>
                  </c:pt>
                  <c:pt idx="6">
                    <c:v>30-44 let</c:v>
                  </c:pt>
                  <c:pt idx="7">
                    <c:v>45-59 let</c:v>
                  </c:pt>
                  <c:pt idx="9">
                    <c:v>Bez maturity</c:v>
                  </c:pt>
                  <c:pt idx="10">
                    <c:v>S maturitou</c:v>
                  </c:pt>
                  <c:pt idx="11">
                    <c:v>VŠ</c:v>
                  </c:pt>
                  <c:pt idx="13">
                    <c:v>Ano</c:v>
                  </c:pt>
                  <c:pt idx="14">
                    <c:v>Ne</c:v>
                  </c:pt>
                  <c:pt idx="16">
                    <c:v>Praha</c:v>
                  </c:pt>
                  <c:pt idx="17">
                    <c:v>Čechy</c:v>
                  </c:pt>
                  <c:pt idx="18">
                    <c:v>Morava</c:v>
                  </c:pt>
                </c:lvl>
                <c:lvl>
                  <c:pt idx="2">
                    <c:v>Pohlaví</c:v>
                  </c:pt>
                  <c:pt idx="5">
                    <c:v>Věk</c:v>
                  </c:pt>
                  <c:pt idx="9">
                    <c:v>Vzdělání</c:v>
                  </c:pt>
                  <c:pt idx="13">
                    <c:v>Zkušenost s korupcí</c:v>
                  </c:pt>
                  <c:pt idx="16">
                    <c:v>Region</c:v>
                  </c:pt>
                </c:lvl>
              </c:multiLvlStrCache>
            </c:multiLvlStrRef>
          </c:cat>
          <c:val>
            <c:numRef>
              <c:f>List1!$E$2:$E$20</c:f>
              <c:numCache>
                <c:formatCode>General</c:formatCode>
                <c:ptCount val="19"/>
                <c:pt idx="0">
                  <c:v>44.4</c:v>
                </c:pt>
                <c:pt idx="2">
                  <c:v>46.5</c:v>
                </c:pt>
                <c:pt idx="3">
                  <c:v>42.3</c:v>
                </c:pt>
                <c:pt idx="5">
                  <c:v>46.1</c:v>
                </c:pt>
                <c:pt idx="6">
                  <c:v>40.799999999999997</c:v>
                </c:pt>
                <c:pt idx="7">
                  <c:v>47.8</c:v>
                </c:pt>
                <c:pt idx="9">
                  <c:v>44.5</c:v>
                </c:pt>
                <c:pt idx="10">
                  <c:v>43.2</c:v>
                </c:pt>
                <c:pt idx="11">
                  <c:v>47.7</c:v>
                </c:pt>
                <c:pt idx="13">
                  <c:v>45.7</c:v>
                </c:pt>
                <c:pt idx="14">
                  <c:v>43.4</c:v>
                </c:pt>
                <c:pt idx="16">
                  <c:v>47.4</c:v>
                </c:pt>
                <c:pt idx="17">
                  <c:v>40.1</c:v>
                </c:pt>
                <c:pt idx="18">
                  <c:v>49.6</c:v>
                </c:pt>
              </c:numCache>
            </c:numRef>
          </c:val>
        </c:ser>
        <c:ser>
          <c:idx val="2"/>
          <c:order val="2"/>
          <c:tx>
            <c:strRef>
              <c:f>List1!$F$1</c:f>
              <c:strCache>
                <c:ptCount val="1"/>
              </c:strCache>
            </c:strRef>
          </c:tx>
          <c:spPr>
            <a:solidFill>
              <a:srgbClr val="D98F48">
                <a:lumMod val="40000"/>
                <a:lumOff val="60000"/>
              </a:srgbClr>
            </a:solidFill>
            <a:ln w="3175">
              <a:solidFill>
                <a:srgbClr val="FFFFFF"/>
              </a:solidFill>
              <a:prstDash val="solid"/>
            </a:ln>
          </c:spPr>
          <c:invertIfNegative val="0"/>
          <c:dLbls>
            <c:numFmt formatCode="0;;;" sourceLinked="0"/>
            <c:spPr>
              <a:ln w="12700">
                <a:noFill/>
              </a:ln>
            </c:spPr>
            <c:txPr>
              <a:bodyPr/>
              <a:lstStyle/>
              <a:p>
                <a:pPr>
                  <a:defRPr sz="1200" b="0">
                    <a:solidFill>
                      <a:schemeClr val="tx1">
                        <a:lumMod val="85000"/>
                        <a:lumOff val="15000"/>
                      </a:schemeClr>
                    </a:solidFill>
                  </a:defRPr>
                </a:pPr>
                <a:endParaRPr lang="cs-CZ"/>
              </a:p>
            </c:txPr>
            <c:showLegendKey val="0"/>
            <c:showVal val="1"/>
            <c:showCatName val="0"/>
            <c:showSerName val="0"/>
            <c:showPercent val="0"/>
            <c:showBubbleSize val="0"/>
            <c:showLeaderLines val="0"/>
          </c:dLbls>
          <c:cat>
            <c:multiLvlStrRef>
              <c:f>List1!$B$2:$C$20</c:f>
              <c:multiLvlStrCache>
                <c:ptCount val="19"/>
                <c:lvl>
                  <c:pt idx="0">
                    <c:v>Celkem</c:v>
                  </c:pt>
                  <c:pt idx="2">
                    <c:v>Muž</c:v>
                  </c:pt>
                  <c:pt idx="3">
                    <c:v>Žena</c:v>
                  </c:pt>
                  <c:pt idx="5">
                    <c:v>15-29 let</c:v>
                  </c:pt>
                  <c:pt idx="6">
                    <c:v>30-44 let</c:v>
                  </c:pt>
                  <c:pt idx="7">
                    <c:v>45-59 let</c:v>
                  </c:pt>
                  <c:pt idx="9">
                    <c:v>Bez maturity</c:v>
                  </c:pt>
                  <c:pt idx="10">
                    <c:v>S maturitou</c:v>
                  </c:pt>
                  <c:pt idx="11">
                    <c:v>VŠ</c:v>
                  </c:pt>
                  <c:pt idx="13">
                    <c:v>Ano</c:v>
                  </c:pt>
                  <c:pt idx="14">
                    <c:v>Ne</c:v>
                  </c:pt>
                  <c:pt idx="16">
                    <c:v>Praha</c:v>
                  </c:pt>
                  <c:pt idx="17">
                    <c:v>Čechy</c:v>
                  </c:pt>
                  <c:pt idx="18">
                    <c:v>Morava</c:v>
                  </c:pt>
                </c:lvl>
                <c:lvl>
                  <c:pt idx="2">
                    <c:v>Pohlaví</c:v>
                  </c:pt>
                  <c:pt idx="5">
                    <c:v>Věk</c:v>
                  </c:pt>
                  <c:pt idx="9">
                    <c:v>Vzdělání</c:v>
                  </c:pt>
                  <c:pt idx="13">
                    <c:v>Zkušenost s korupcí</c:v>
                  </c:pt>
                  <c:pt idx="16">
                    <c:v>Region</c:v>
                  </c:pt>
                </c:lvl>
              </c:multiLvlStrCache>
            </c:multiLvlStrRef>
          </c:cat>
          <c:val>
            <c:numRef>
              <c:f>List1!$F$2:$F$20</c:f>
              <c:numCache>
                <c:formatCode>General</c:formatCode>
                <c:ptCount val="19"/>
                <c:pt idx="0">
                  <c:v>20.100000000000001</c:v>
                </c:pt>
                <c:pt idx="2">
                  <c:v>15.9</c:v>
                </c:pt>
                <c:pt idx="3">
                  <c:v>24.6</c:v>
                </c:pt>
                <c:pt idx="5">
                  <c:v>21.6</c:v>
                </c:pt>
                <c:pt idx="6">
                  <c:v>21</c:v>
                </c:pt>
                <c:pt idx="7">
                  <c:v>16.7</c:v>
                </c:pt>
                <c:pt idx="9">
                  <c:v>21.8</c:v>
                </c:pt>
                <c:pt idx="10">
                  <c:v>19.399999999999999</c:v>
                </c:pt>
                <c:pt idx="11">
                  <c:v>18.2</c:v>
                </c:pt>
                <c:pt idx="13">
                  <c:v>15</c:v>
                </c:pt>
                <c:pt idx="14">
                  <c:v>24.3</c:v>
                </c:pt>
                <c:pt idx="16">
                  <c:v>16.399999999999999</c:v>
                </c:pt>
                <c:pt idx="17">
                  <c:v>22.7</c:v>
                </c:pt>
                <c:pt idx="18">
                  <c:v>17.899999999999999</c:v>
                </c:pt>
              </c:numCache>
            </c:numRef>
          </c:val>
        </c:ser>
        <c:ser>
          <c:idx val="3"/>
          <c:order val="3"/>
          <c:tx>
            <c:strRef>
              <c:f>List1!$G$1</c:f>
              <c:strCache>
                <c:ptCount val="1"/>
              </c:strCache>
            </c:strRef>
          </c:tx>
          <c:spPr>
            <a:solidFill>
              <a:srgbClr val="CD7471">
                <a:lumMod val="60000"/>
                <a:lumOff val="40000"/>
              </a:srgbClr>
            </a:solidFill>
            <a:ln>
              <a:solidFill>
                <a:sysClr val="window" lastClr="FFFFFF"/>
              </a:solidFill>
            </a:ln>
          </c:spPr>
          <c:invertIfNegative val="0"/>
          <c:dLbls>
            <c:dLbl>
              <c:idx val="0"/>
              <c:layout>
                <c:manualLayout>
                  <c:x val="0"/>
                  <c:y val="1.9175687069661627E-7"/>
                </c:manualLayout>
              </c:layout>
              <c:showLegendKey val="0"/>
              <c:showVal val="1"/>
              <c:showCatName val="0"/>
              <c:showSerName val="0"/>
              <c:showPercent val="0"/>
              <c:showBubbleSize val="0"/>
            </c:dLbl>
            <c:numFmt formatCode="#,##0" sourceLinked="0"/>
            <c:txPr>
              <a:bodyPr/>
              <a:lstStyle/>
              <a:p>
                <a:pPr>
                  <a:defRPr sz="1200"/>
                </a:pPr>
                <a:endParaRPr lang="cs-CZ"/>
              </a:p>
            </c:txPr>
            <c:showLegendKey val="0"/>
            <c:showVal val="1"/>
            <c:showCatName val="0"/>
            <c:showSerName val="0"/>
            <c:showPercent val="0"/>
            <c:showBubbleSize val="0"/>
            <c:showLeaderLines val="0"/>
          </c:dLbls>
          <c:cat>
            <c:multiLvlStrRef>
              <c:f>List1!$B$2:$C$20</c:f>
              <c:multiLvlStrCache>
                <c:ptCount val="19"/>
                <c:lvl>
                  <c:pt idx="0">
                    <c:v>Celkem</c:v>
                  </c:pt>
                  <c:pt idx="2">
                    <c:v>Muž</c:v>
                  </c:pt>
                  <c:pt idx="3">
                    <c:v>Žena</c:v>
                  </c:pt>
                  <c:pt idx="5">
                    <c:v>15-29 let</c:v>
                  </c:pt>
                  <c:pt idx="6">
                    <c:v>30-44 let</c:v>
                  </c:pt>
                  <c:pt idx="7">
                    <c:v>45-59 let</c:v>
                  </c:pt>
                  <c:pt idx="9">
                    <c:v>Bez maturity</c:v>
                  </c:pt>
                  <c:pt idx="10">
                    <c:v>S maturitou</c:v>
                  </c:pt>
                  <c:pt idx="11">
                    <c:v>VŠ</c:v>
                  </c:pt>
                  <c:pt idx="13">
                    <c:v>Ano</c:v>
                  </c:pt>
                  <c:pt idx="14">
                    <c:v>Ne</c:v>
                  </c:pt>
                  <c:pt idx="16">
                    <c:v>Praha</c:v>
                  </c:pt>
                  <c:pt idx="17">
                    <c:v>Čechy</c:v>
                  </c:pt>
                  <c:pt idx="18">
                    <c:v>Morava</c:v>
                  </c:pt>
                </c:lvl>
                <c:lvl>
                  <c:pt idx="2">
                    <c:v>Pohlaví</c:v>
                  </c:pt>
                  <c:pt idx="5">
                    <c:v>Věk</c:v>
                  </c:pt>
                  <c:pt idx="9">
                    <c:v>Vzdělání</c:v>
                  </c:pt>
                  <c:pt idx="13">
                    <c:v>Zkušenost s korupcí</c:v>
                  </c:pt>
                  <c:pt idx="16">
                    <c:v>Region</c:v>
                  </c:pt>
                </c:lvl>
              </c:multiLvlStrCache>
            </c:multiLvlStrRef>
          </c:cat>
          <c:val>
            <c:numRef>
              <c:f>List1!$G$2:$G$20</c:f>
              <c:numCache>
                <c:formatCode>General</c:formatCode>
                <c:ptCount val="19"/>
                <c:pt idx="0">
                  <c:v>7.9</c:v>
                </c:pt>
                <c:pt idx="2">
                  <c:v>8</c:v>
                </c:pt>
                <c:pt idx="3">
                  <c:v>7.8</c:v>
                </c:pt>
                <c:pt idx="5">
                  <c:v>10.6</c:v>
                </c:pt>
                <c:pt idx="6">
                  <c:v>6.3</c:v>
                </c:pt>
                <c:pt idx="7">
                  <c:v>6.7</c:v>
                </c:pt>
                <c:pt idx="9">
                  <c:v>9.1</c:v>
                </c:pt>
                <c:pt idx="10">
                  <c:v>7.2</c:v>
                </c:pt>
                <c:pt idx="11">
                  <c:v>6.8</c:v>
                </c:pt>
                <c:pt idx="13">
                  <c:v>6.6</c:v>
                </c:pt>
                <c:pt idx="14">
                  <c:v>8.9</c:v>
                </c:pt>
                <c:pt idx="16">
                  <c:v>3.4</c:v>
                </c:pt>
                <c:pt idx="17">
                  <c:v>8.6999999999999993</c:v>
                </c:pt>
                <c:pt idx="18">
                  <c:v>8.6</c:v>
                </c:pt>
              </c:numCache>
            </c:numRef>
          </c:val>
        </c:ser>
        <c:ser>
          <c:idx val="4"/>
          <c:order val="4"/>
          <c:tx>
            <c:strRef>
              <c:f>List1!$H$1</c:f>
              <c:strCache>
                <c:ptCount val="1"/>
                <c:pt idx="0">
                  <c:v>5=donašeč</c:v>
                </c:pt>
              </c:strCache>
            </c:strRef>
          </c:tx>
          <c:spPr>
            <a:solidFill>
              <a:srgbClr val="CD7471"/>
            </a:solidFill>
            <a:ln>
              <a:solidFill>
                <a:sysClr val="window" lastClr="FFFFFF"/>
              </a:solidFill>
            </a:ln>
          </c:spPr>
          <c:invertIfNegative val="0"/>
          <c:dLbls>
            <c:dLbl>
              <c:idx val="2"/>
              <c:layout>
                <c:manualLayout>
                  <c:x val="5.5115403844017332E-3"/>
                  <c:y val="1.9175687069661627E-7"/>
                </c:manualLayout>
              </c:layout>
              <c:showLegendKey val="0"/>
              <c:showVal val="1"/>
              <c:showCatName val="0"/>
              <c:showSerName val="0"/>
              <c:showPercent val="0"/>
              <c:showBubbleSize val="0"/>
            </c:dLbl>
            <c:dLbl>
              <c:idx val="17"/>
              <c:layout>
                <c:manualLayout>
                  <c:x val="-2.1698977891345407E-7"/>
                  <c:y val="3.8351374139323255E-7"/>
                </c:manualLayout>
              </c:layout>
              <c:showLegendKey val="0"/>
              <c:showVal val="1"/>
              <c:showCatName val="0"/>
              <c:showSerName val="0"/>
              <c:showPercent val="0"/>
              <c:showBubbleSize val="0"/>
            </c:dLbl>
            <c:numFmt formatCode="#,##0" sourceLinked="0"/>
            <c:txPr>
              <a:bodyPr/>
              <a:lstStyle/>
              <a:p>
                <a:pPr>
                  <a:defRPr sz="1200"/>
                </a:pPr>
                <a:endParaRPr lang="cs-CZ"/>
              </a:p>
            </c:txPr>
            <c:showLegendKey val="0"/>
            <c:showVal val="1"/>
            <c:showCatName val="0"/>
            <c:showSerName val="0"/>
            <c:showPercent val="0"/>
            <c:showBubbleSize val="0"/>
            <c:showLeaderLines val="0"/>
          </c:dLbls>
          <c:cat>
            <c:multiLvlStrRef>
              <c:f>List1!$B$2:$C$20</c:f>
              <c:multiLvlStrCache>
                <c:ptCount val="19"/>
                <c:lvl>
                  <c:pt idx="0">
                    <c:v>Celkem</c:v>
                  </c:pt>
                  <c:pt idx="2">
                    <c:v>Muž</c:v>
                  </c:pt>
                  <c:pt idx="3">
                    <c:v>Žena</c:v>
                  </c:pt>
                  <c:pt idx="5">
                    <c:v>15-29 let</c:v>
                  </c:pt>
                  <c:pt idx="6">
                    <c:v>30-44 let</c:v>
                  </c:pt>
                  <c:pt idx="7">
                    <c:v>45-59 let</c:v>
                  </c:pt>
                  <c:pt idx="9">
                    <c:v>Bez maturity</c:v>
                  </c:pt>
                  <c:pt idx="10">
                    <c:v>S maturitou</c:v>
                  </c:pt>
                  <c:pt idx="11">
                    <c:v>VŠ</c:v>
                  </c:pt>
                  <c:pt idx="13">
                    <c:v>Ano</c:v>
                  </c:pt>
                  <c:pt idx="14">
                    <c:v>Ne</c:v>
                  </c:pt>
                  <c:pt idx="16">
                    <c:v>Praha</c:v>
                  </c:pt>
                  <c:pt idx="17">
                    <c:v>Čechy</c:v>
                  </c:pt>
                  <c:pt idx="18">
                    <c:v>Morava</c:v>
                  </c:pt>
                </c:lvl>
                <c:lvl>
                  <c:pt idx="2">
                    <c:v>Pohlaví</c:v>
                  </c:pt>
                  <c:pt idx="5">
                    <c:v>Věk</c:v>
                  </c:pt>
                  <c:pt idx="9">
                    <c:v>Vzdělání</c:v>
                  </c:pt>
                  <c:pt idx="13">
                    <c:v>Zkušenost s korupcí</c:v>
                  </c:pt>
                  <c:pt idx="16">
                    <c:v>Region</c:v>
                  </c:pt>
                </c:lvl>
              </c:multiLvlStrCache>
            </c:multiLvlStrRef>
          </c:cat>
          <c:val>
            <c:numRef>
              <c:f>List1!$H$2:$H$20</c:f>
              <c:numCache>
                <c:formatCode>General</c:formatCode>
                <c:ptCount val="19"/>
                <c:pt idx="0">
                  <c:v>2.2000000000000002</c:v>
                </c:pt>
                <c:pt idx="2">
                  <c:v>2.9</c:v>
                </c:pt>
                <c:pt idx="3">
                  <c:v>1.5</c:v>
                </c:pt>
                <c:pt idx="5">
                  <c:v>2.8</c:v>
                </c:pt>
                <c:pt idx="6">
                  <c:v>1.9</c:v>
                </c:pt>
                <c:pt idx="7">
                  <c:v>1.9</c:v>
                </c:pt>
                <c:pt idx="9">
                  <c:v>3.2</c:v>
                </c:pt>
                <c:pt idx="10">
                  <c:v>1.7</c:v>
                </c:pt>
                <c:pt idx="11">
                  <c:v>1.5</c:v>
                </c:pt>
                <c:pt idx="13">
                  <c:v>3</c:v>
                </c:pt>
                <c:pt idx="14">
                  <c:v>1.6</c:v>
                </c:pt>
                <c:pt idx="16">
                  <c:v>4.3</c:v>
                </c:pt>
                <c:pt idx="17">
                  <c:v>2.2000000000000002</c:v>
                </c:pt>
                <c:pt idx="18">
                  <c:v>1.4</c:v>
                </c:pt>
              </c:numCache>
            </c:numRef>
          </c:val>
        </c:ser>
        <c:ser>
          <c:idx val="5"/>
          <c:order val="5"/>
          <c:tx>
            <c:strRef>
              <c:f>List1!$I$1</c:f>
              <c:strCache>
                <c:ptCount val="1"/>
                <c:pt idx="0">
                  <c:v>MEAN</c:v>
                </c:pt>
              </c:strCache>
            </c:strRef>
          </c:tx>
          <c:spPr>
            <a:noFill/>
          </c:spPr>
          <c:invertIfNegative val="0"/>
          <c:dLbls>
            <c:numFmt formatCode="#,##0.0" sourceLinked="0"/>
            <c:txPr>
              <a:bodyPr/>
              <a:lstStyle/>
              <a:p>
                <a:pPr>
                  <a:defRPr i="1">
                    <a:solidFill>
                      <a:schemeClr val="accent1"/>
                    </a:solidFill>
                  </a:defRPr>
                </a:pPr>
                <a:endParaRPr lang="cs-CZ"/>
              </a:p>
            </c:txPr>
            <c:dLblPos val="inBase"/>
            <c:showLegendKey val="0"/>
            <c:showVal val="1"/>
            <c:showCatName val="0"/>
            <c:showSerName val="0"/>
            <c:showPercent val="0"/>
            <c:showBubbleSize val="0"/>
            <c:showLeaderLines val="0"/>
          </c:dLbls>
          <c:cat>
            <c:multiLvlStrRef>
              <c:f>List1!$B$2:$C$20</c:f>
              <c:multiLvlStrCache>
                <c:ptCount val="19"/>
                <c:lvl>
                  <c:pt idx="0">
                    <c:v>Celkem</c:v>
                  </c:pt>
                  <c:pt idx="2">
                    <c:v>Muž</c:v>
                  </c:pt>
                  <c:pt idx="3">
                    <c:v>Žena</c:v>
                  </c:pt>
                  <c:pt idx="5">
                    <c:v>15-29 let</c:v>
                  </c:pt>
                  <c:pt idx="6">
                    <c:v>30-44 let</c:v>
                  </c:pt>
                  <c:pt idx="7">
                    <c:v>45-59 let</c:v>
                  </c:pt>
                  <c:pt idx="9">
                    <c:v>Bez maturity</c:v>
                  </c:pt>
                  <c:pt idx="10">
                    <c:v>S maturitou</c:v>
                  </c:pt>
                  <c:pt idx="11">
                    <c:v>VŠ</c:v>
                  </c:pt>
                  <c:pt idx="13">
                    <c:v>Ano</c:v>
                  </c:pt>
                  <c:pt idx="14">
                    <c:v>Ne</c:v>
                  </c:pt>
                  <c:pt idx="16">
                    <c:v>Praha</c:v>
                  </c:pt>
                  <c:pt idx="17">
                    <c:v>Čechy</c:v>
                  </c:pt>
                  <c:pt idx="18">
                    <c:v>Morava</c:v>
                  </c:pt>
                </c:lvl>
                <c:lvl>
                  <c:pt idx="2">
                    <c:v>Pohlaví</c:v>
                  </c:pt>
                  <c:pt idx="5">
                    <c:v>Věk</c:v>
                  </c:pt>
                  <c:pt idx="9">
                    <c:v>Vzdělání</c:v>
                  </c:pt>
                  <c:pt idx="13">
                    <c:v>Zkušenost s korupcí</c:v>
                  </c:pt>
                  <c:pt idx="16">
                    <c:v>Region</c:v>
                  </c:pt>
                </c:lvl>
              </c:multiLvlStrCache>
            </c:multiLvlStrRef>
          </c:cat>
          <c:val>
            <c:numRef>
              <c:f>List1!$I$2:$I$20</c:f>
              <c:numCache>
                <c:formatCode>General</c:formatCode>
                <c:ptCount val="19"/>
                <c:pt idx="0">
                  <c:v>2.2000000000000002</c:v>
                </c:pt>
                <c:pt idx="2">
                  <c:v>2.1</c:v>
                </c:pt>
                <c:pt idx="3">
                  <c:v>2.2000000000000002</c:v>
                </c:pt>
                <c:pt idx="5">
                  <c:v>2.2999999999999998</c:v>
                </c:pt>
                <c:pt idx="6">
                  <c:v>2.1</c:v>
                </c:pt>
                <c:pt idx="7">
                  <c:v>2.1</c:v>
                </c:pt>
                <c:pt idx="9">
                  <c:v>2.2999999999999998</c:v>
                </c:pt>
                <c:pt idx="10">
                  <c:v>2.1</c:v>
                </c:pt>
                <c:pt idx="11">
                  <c:v>2.1</c:v>
                </c:pt>
                <c:pt idx="13">
                  <c:v>2.1</c:v>
                </c:pt>
                <c:pt idx="14">
                  <c:v>2.2000000000000002</c:v>
                </c:pt>
                <c:pt idx="16">
                  <c:v>2.1</c:v>
                </c:pt>
                <c:pt idx="17">
                  <c:v>2.2000000000000002</c:v>
                </c:pt>
                <c:pt idx="18">
                  <c:v>2.2000000000000002</c:v>
                </c:pt>
              </c:numCache>
            </c:numRef>
          </c:val>
        </c:ser>
        <c:dLbls>
          <c:showLegendKey val="0"/>
          <c:showVal val="1"/>
          <c:showCatName val="0"/>
          <c:showSerName val="0"/>
          <c:showPercent val="0"/>
          <c:showBubbleSize val="0"/>
        </c:dLbls>
        <c:gapWidth val="30"/>
        <c:overlap val="100"/>
        <c:axId val="139822208"/>
        <c:axId val="139823744"/>
      </c:barChart>
      <c:catAx>
        <c:axId val="139822208"/>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139823744"/>
        <c:crosses val="autoZero"/>
        <c:auto val="1"/>
        <c:lblAlgn val="ctr"/>
        <c:lblOffset val="100"/>
        <c:noMultiLvlLbl val="0"/>
      </c:catAx>
      <c:valAx>
        <c:axId val="139823744"/>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139822208"/>
        <c:crosses val="max"/>
        <c:crossBetween val="between"/>
        <c:majorUnit val="1"/>
      </c:valAx>
      <c:spPr>
        <a:noFill/>
        <a:ln w="25400">
          <a:noFill/>
        </a:ln>
      </c:spPr>
    </c:plotArea>
    <c:legend>
      <c:legendPos val="r"/>
      <c:legendEntry>
        <c:idx val="5"/>
        <c:delete val="1"/>
      </c:legendEntry>
      <c:layout>
        <c:manualLayout>
          <c:xMode val="edge"/>
          <c:yMode val="edge"/>
          <c:x val="0.11298657788023553"/>
          <c:y val="0.12316831440149709"/>
          <c:w val="0.79607300577713591"/>
          <c:h val="0.11202436386096323"/>
        </c:manualLayout>
      </c:layout>
      <c:overlay val="1"/>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018428484799312"/>
          <c:y val="0.14488420051672307"/>
          <c:w val="0.64271693722924639"/>
          <c:h val="0.76430242960902006"/>
        </c:manualLayout>
      </c:layout>
      <c:barChart>
        <c:barDir val="bar"/>
        <c:grouping val="stacked"/>
        <c:varyColors val="0"/>
        <c:ser>
          <c:idx val="1"/>
          <c:order val="0"/>
          <c:tx>
            <c:strRef>
              <c:f>List1!$C$1</c:f>
              <c:strCache>
                <c:ptCount val="1"/>
                <c:pt idx="0">
                  <c:v>1 = Nepředstavuje žádný problém</c:v>
                </c:pt>
              </c:strCache>
            </c:strRef>
          </c:tx>
          <c:spPr>
            <a:solidFill>
              <a:srgbClr val="699FAC"/>
            </a:solidFill>
            <a:ln w="3175">
              <a:solidFill>
                <a:srgbClr val="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List1!$C$1:$C$18</c:f>
              <c:numCache>
                <c:formatCode>General</c:formatCode>
                <c:ptCount val="18"/>
                <c:pt idx="0">
                  <c:v>0</c:v>
                </c:pt>
                <c:pt idx="1">
                  <c:v>1.6</c:v>
                </c:pt>
                <c:pt idx="3">
                  <c:v>1.9</c:v>
                </c:pt>
                <c:pt idx="4">
                  <c:v>1.3</c:v>
                </c:pt>
                <c:pt idx="6">
                  <c:v>1.8</c:v>
                </c:pt>
                <c:pt idx="7">
                  <c:v>2.2000000000000002</c:v>
                </c:pt>
                <c:pt idx="8">
                  <c:v>0.5</c:v>
                </c:pt>
                <c:pt idx="10">
                  <c:v>0.9</c:v>
                </c:pt>
                <c:pt idx="11">
                  <c:v>2.5</c:v>
                </c:pt>
                <c:pt idx="12">
                  <c:v>0.8</c:v>
                </c:pt>
                <c:pt idx="14">
                  <c:v>2.1</c:v>
                </c:pt>
                <c:pt idx="15">
                  <c:v>2.1</c:v>
                </c:pt>
                <c:pt idx="16">
                  <c:v>1.1000000000000001</c:v>
                </c:pt>
                <c:pt idx="17">
                  <c:v>1</c:v>
                </c:pt>
              </c:numCache>
            </c:numRef>
          </c:val>
        </c:ser>
        <c:ser>
          <c:idx val="0"/>
          <c:order val="1"/>
          <c:tx>
            <c:strRef>
              <c:f>List1!$D$1</c:f>
              <c:strCache>
                <c:ptCount val="1"/>
              </c:strCache>
            </c:strRef>
          </c:tx>
          <c:spPr>
            <a:solidFill>
              <a:srgbClr val="699FAC">
                <a:lumMod val="60000"/>
                <a:lumOff val="40000"/>
              </a:srgbClr>
            </a:solidFill>
            <a:ln w="3175">
              <a:solidFill>
                <a:srgbClr val="FFFFFF"/>
              </a:solidFill>
              <a:prstDash val="solid"/>
            </a:ln>
          </c:spPr>
          <c:invertIfNegative val="0"/>
          <c:dLbls>
            <c:numFmt formatCode="0;;;" sourceLinked="0"/>
            <c:spPr>
              <a:ln w="12700"/>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List1!$D$1:$D$18</c:f>
              <c:numCache>
                <c:formatCode>General</c:formatCode>
                <c:ptCount val="18"/>
                <c:pt idx="1">
                  <c:v>5.2</c:v>
                </c:pt>
                <c:pt idx="3">
                  <c:v>5.8</c:v>
                </c:pt>
                <c:pt idx="4">
                  <c:v>4.5999999999999996</c:v>
                </c:pt>
                <c:pt idx="6">
                  <c:v>6.7</c:v>
                </c:pt>
                <c:pt idx="7">
                  <c:v>4.7</c:v>
                </c:pt>
                <c:pt idx="8">
                  <c:v>3.8</c:v>
                </c:pt>
                <c:pt idx="10">
                  <c:v>4.7</c:v>
                </c:pt>
                <c:pt idx="11">
                  <c:v>5.5</c:v>
                </c:pt>
                <c:pt idx="12">
                  <c:v>5.3</c:v>
                </c:pt>
                <c:pt idx="14">
                  <c:v>7.3</c:v>
                </c:pt>
                <c:pt idx="15">
                  <c:v>2.8</c:v>
                </c:pt>
                <c:pt idx="16">
                  <c:v>2.2999999999999998</c:v>
                </c:pt>
                <c:pt idx="17">
                  <c:v>6.5</c:v>
                </c:pt>
              </c:numCache>
            </c:numRef>
          </c:val>
        </c:ser>
        <c:ser>
          <c:idx val="2"/>
          <c:order val="2"/>
          <c:tx>
            <c:strRef>
              <c:f>List1!$E$1</c:f>
              <c:strCache>
                <c:ptCount val="1"/>
              </c:strCache>
            </c:strRef>
          </c:tx>
          <c:spPr>
            <a:solidFill>
              <a:srgbClr val="B696BC">
                <a:lumMod val="60000"/>
                <a:lumOff val="40000"/>
              </a:srgbClr>
            </a:solidFill>
            <a:ln>
              <a:solidFill>
                <a:sysClr val="window" lastClr="FFFFFF"/>
              </a:solidFill>
            </a:ln>
          </c:spPr>
          <c:invertIfNegative val="0"/>
          <c:dLbls>
            <c:dLbl>
              <c:idx val="0"/>
              <c:numFmt formatCode="#,##0" sourceLinked="0"/>
              <c:spPr/>
              <c:txPr>
                <a:bodyPr/>
                <a:lstStyle/>
                <a:p>
                  <a:pPr>
                    <a:defRPr/>
                  </a:pPr>
                  <a:endParaRPr lang="cs-CZ"/>
                </a:p>
              </c:txP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List1!$E$1:$E$18</c:f>
              <c:numCache>
                <c:formatCode>General</c:formatCode>
                <c:ptCount val="18"/>
                <c:pt idx="1">
                  <c:v>24.2</c:v>
                </c:pt>
                <c:pt idx="3">
                  <c:v>27.5</c:v>
                </c:pt>
                <c:pt idx="4">
                  <c:v>20.8</c:v>
                </c:pt>
                <c:pt idx="6">
                  <c:v>29.1</c:v>
                </c:pt>
                <c:pt idx="7">
                  <c:v>21.3</c:v>
                </c:pt>
                <c:pt idx="8">
                  <c:v>22</c:v>
                </c:pt>
                <c:pt idx="10">
                  <c:v>28.1</c:v>
                </c:pt>
                <c:pt idx="11">
                  <c:v>21.6</c:v>
                </c:pt>
                <c:pt idx="12">
                  <c:v>22</c:v>
                </c:pt>
                <c:pt idx="14">
                  <c:v>26.3</c:v>
                </c:pt>
                <c:pt idx="15">
                  <c:v>27.3</c:v>
                </c:pt>
                <c:pt idx="16">
                  <c:v>18.100000000000001</c:v>
                </c:pt>
                <c:pt idx="17">
                  <c:v>24.4</c:v>
                </c:pt>
              </c:numCache>
            </c:numRef>
          </c:val>
        </c:ser>
        <c:ser>
          <c:idx val="3"/>
          <c:order val="3"/>
          <c:tx>
            <c:strRef>
              <c:f>List1!$F$1</c:f>
              <c:strCache>
                <c:ptCount val="1"/>
              </c:strCache>
            </c:strRef>
          </c:tx>
          <c:spPr>
            <a:solidFill>
              <a:srgbClr val="CD7471"/>
            </a:solidFill>
            <a:ln>
              <a:solidFill>
                <a:sysClr val="window" lastClr="FFFFFF"/>
              </a:solidFill>
            </a:ln>
          </c:spPr>
          <c:invertIfNegative val="0"/>
          <c:dLbls>
            <c:numFmt formatCode="#,##0" sourceLinked="0"/>
            <c:txPr>
              <a:bodyPr/>
              <a:lstStyle/>
              <a:p>
                <a:pPr>
                  <a:defRPr b="1">
                    <a:solidFill>
                      <a:schemeClr val="bg1"/>
                    </a:solidFill>
                  </a:defRPr>
                </a:pPr>
                <a:endParaRPr lang="cs-CZ"/>
              </a:p>
            </c:txPr>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List1!$F$1:$F$18</c:f>
              <c:numCache>
                <c:formatCode>General</c:formatCode>
                <c:ptCount val="18"/>
                <c:pt idx="1">
                  <c:v>30.4</c:v>
                </c:pt>
                <c:pt idx="3">
                  <c:v>31.3</c:v>
                </c:pt>
                <c:pt idx="4">
                  <c:v>29.4</c:v>
                </c:pt>
                <c:pt idx="6">
                  <c:v>34.799999999999997</c:v>
                </c:pt>
                <c:pt idx="7">
                  <c:v>29.8</c:v>
                </c:pt>
                <c:pt idx="8">
                  <c:v>25.4</c:v>
                </c:pt>
                <c:pt idx="10">
                  <c:v>24.9</c:v>
                </c:pt>
                <c:pt idx="11">
                  <c:v>31.6</c:v>
                </c:pt>
                <c:pt idx="12">
                  <c:v>40.200000000000003</c:v>
                </c:pt>
                <c:pt idx="14">
                  <c:v>30.4</c:v>
                </c:pt>
                <c:pt idx="15">
                  <c:v>25.2</c:v>
                </c:pt>
                <c:pt idx="16">
                  <c:v>32.200000000000003</c:v>
                </c:pt>
                <c:pt idx="17">
                  <c:v>32.299999999999997</c:v>
                </c:pt>
              </c:numCache>
            </c:numRef>
          </c:val>
        </c:ser>
        <c:ser>
          <c:idx val="4"/>
          <c:order val="4"/>
          <c:tx>
            <c:strRef>
              <c:f>List1!$G$1</c:f>
              <c:strCache>
                <c:ptCount val="1"/>
                <c:pt idx="0">
                  <c:v>5 = Představuje velmi závažný problém</c:v>
                </c:pt>
              </c:strCache>
            </c:strRef>
          </c:tx>
          <c:spPr>
            <a:solidFill>
              <a:srgbClr val="CD7471">
                <a:lumMod val="75000"/>
              </a:srgbClr>
            </a:solidFill>
            <a:ln>
              <a:solidFill>
                <a:sysClr val="window" lastClr="FFFFFF"/>
              </a:solidFill>
            </a:ln>
          </c:spPr>
          <c:invertIfNegative val="0"/>
          <c:dLbls>
            <c:dLbl>
              <c:idx val="0"/>
              <c:delete val="1"/>
            </c:dLbl>
            <c:numFmt formatCode="#,##0" sourceLinked="0"/>
            <c:txPr>
              <a:bodyPr/>
              <a:lstStyle/>
              <a:p>
                <a:pPr>
                  <a:defRPr b="1">
                    <a:solidFill>
                      <a:schemeClr val="bg1"/>
                    </a:solidFill>
                  </a:defRPr>
                </a:pPr>
                <a:endParaRPr lang="cs-CZ"/>
              </a:p>
            </c:txPr>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List1!$G$1:$G$18</c:f>
              <c:numCache>
                <c:formatCode>General</c:formatCode>
                <c:ptCount val="18"/>
                <c:pt idx="0">
                  <c:v>0</c:v>
                </c:pt>
                <c:pt idx="1">
                  <c:v>35.200000000000003</c:v>
                </c:pt>
                <c:pt idx="3">
                  <c:v>31.1</c:v>
                </c:pt>
                <c:pt idx="4">
                  <c:v>39.5</c:v>
                </c:pt>
                <c:pt idx="6">
                  <c:v>24.8</c:v>
                </c:pt>
                <c:pt idx="7">
                  <c:v>37.9</c:v>
                </c:pt>
                <c:pt idx="8">
                  <c:v>45</c:v>
                </c:pt>
                <c:pt idx="10">
                  <c:v>37.200000000000003</c:v>
                </c:pt>
                <c:pt idx="11">
                  <c:v>35.200000000000003</c:v>
                </c:pt>
                <c:pt idx="12">
                  <c:v>30.3</c:v>
                </c:pt>
                <c:pt idx="14">
                  <c:v>30.1</c:v>
                </c:pt>
                <c:pt idx="15">
                  <c:v>37.1</c:v>
                </c:pt>
                <c:pt idx="16">
                  <c:v>42.4</c:v>
                </c:pt>
                <c:pt idx="17">
                  <c:v>34.799999999999997</c:v>
                </c:pt>
              </c:numCache>
            </c:numRef>
          </c:val>
        </c:ser>
        <c:ser>
          <c:idx val="5"/>
          <c:order val="5"/>
          <c:tx>
            <c:strRef>
              <c:f>List1!$H$1</c:f>
              <c:strCache>
                <c:ptCount val="1"/>
                <c:pt idx="0">
                  <c:v>Nevím</c:v>
                </c:pt>
              </c:strCache>
            </c:strRef>
          </c:tx>
          <c:spPr>
            <a:solidFill>
              <a:sysClr val="window" lastClr="FFFFFF">
                <a:lumMod val="65000"/>
              </a:sysClr>
            </a:solidFill>
            <a:ln>
              <a:solidFill>
                <a:sysClr val="window" lastClr="FFFFFF"/>
              </a:solidFill>
            </a:ln>
          </c:spPr>
          <c:invertIfNegative val="0"/>
          <c:dLbls>
            <c:dLbl>
              <c:idx val="0"/>
              <c:delete val="1"/>
            </c:dLbl>
            <c:numFmt formatCode="#,##0" sourceLinked="0"/>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List1!$H$1:$H$18</c:f>
              <c:numCache>
                <c:formatCode>General</c:formatCode>
                <c:ptCount val="18"/>
                <c:pt idx="0">
                  <c:v>0</c:v>
                </c:pt>
                <c:pt idx="1">
                  <c:v>3.5</c:v>
                </c:pt>
                <c:pt idx="3">
                  <c:v>2.4</c:v>
                </c:pt>
                <c:pt idx="4">
                  <c:v>4.5999999999999996</c:v>
                </c:pt>
                <c:pt idx="6">
                  <c:v>2.8</c:v>
                </c:pt>
                <c:pt idx="7">
                  <c:v>4.0999999999999996</c:v>
                </c:pt>
                <c:pt idx="8">
                  <c:v>3.3</c:v>
                </c:pt>
                <c:pt idx="10">
                  <c:v>4.0999999999999996</c:v>
                </c:pt>
                <c:pt idx="11">
                  <c:v>3.6</c:v>
                </c:pt>
                <c:pt idx="12">
                  <c:v>1.5</c:v>
                </c:pt>
                <c:pt idx="14">
                  <c:v>3.8</c:v>
                </c:pt>
                <c:pt idx="15">
                  <c:v>5.6</c:v>
                </c:pt>
                <c:pt idx="16">
                  <c:v>4</c:v>
                </c:pt>
                <c:pt idx="17">
                  <c:v>1</c:v>
                </c:pt>
              </c:numCache>
            </c:numRef>
          </c:val>
        </c:ser>
        <c:ser>
          <c:idx val="6"/>
          <c:order val="6"/>
          <c:tx>
            <c:strRef>
              <c:f>List1!$I$1</c:f>
              <c:strCache>
                <c:ptCount val="1"/>
              </c:strCache>
            </c:strRef>
          </c:tx>
          <c:spPr>
            <a:noFill/>
          </c:spPr>
          <c:invertIfNegative val="0"/>
          <c:dLbls>
            <c:txPr>
              <a:bodyPr/>
              <a:lstStyle/>
              <a:p>
                <a:pPr>
                  <a:defRPr i="1">
                    <a:solidFill>
                      <a:schemeClr val="accent1"/>
                    </a:solidFill>
                  </a:defRPr>
                </a:pPr>
                <a:endParaRPr lang="cs-CZ"/>
              </a:p>
            </c:txPr>
            <c:dLblPos val="inBase"/>
            <c:showLegendKey val="0"/>
            <c:showVal val="1"/>
            <c:showCatName val="0"/>
            <c:showSerName val="0"/>
            <c:showPercent val="0"/>
            <c:showBubbleSize val="0"/>
            <c:showLeaderLines val="0"/>
          </c:dLbls>
          <c:cat>
            <c:multiLvlStrRef>
              <c:f>List1!$A$1:$B$18</c:f>
              <c:multiLvlStrCache>
                <c:ptCount val="18"/>
                <c:lvl>
                  <c:pt idx="1">
                    <c:v>Celkem</c:v>
                  </c:pt>
                  <c:pt idx="3">
                    <c:v>Muž</c:v>
                  </c:pt>
                  <c:pt idx="4">
                    <c:v>Žena</c:v>
                  </c:pt>
                  <c:pt idx="6">
                    <c:v>15-29 let</c:v>
                  </c:pt>
                  <c:pt idx="7">
                    <c:v>30-44 let</c:v>
                  </c:pt>
                  <c:pt idx="8">
                    <c:v>45-59 let</c:v>
                  </c:pt>
                  <c:pt idx="10">
                    <c:v>Bez maturity</c:v>
                  </c:pt>
                  <c:pt idx="11">
                    <c:v>S maturitou</c:v>
                  </c:pt>
                  <c:pt idx="12">
                    <c:v>VŠ</c:v>
                  </c:pt>
                  <c:pt idx="14">
                    <c:v>Do 4.999 obyv.</c:v>
                  </c:pt>
                  <c:pt idx="15">
                    <c:v>5.000-19.999 obyv.</c:v>
                  </c:pt>
                  <c:pt idx="16">
                    <c:v>20.000-99.999 obyv.</c:v>
                  </c:pt>
                  <c:pt idx="17">
                    <c:v>100.000 a více obyv.</c:v>
                  </c:pt>
                </c:lvl>
                <c:lvl>
                  <c:pt idx="5">
                    <c:v> </c:v>
                  </c:pt>
                  <c:pt idx="6">
                    <c:v>Věk</c:v>
                  </c:pt>
                  <c:pt idx="10">
                    <c:v>Vzdělání</c:v>
                  </c:pt>
                  <c:pt idx="14">
                    <c:v>Velikost obce</c:v>
                  </c:pt>
                </c:lvl>
              </c:multiLvlStrCache>
            </c:multiLvlStrRef>
          </c:cat>
          <c:val>
            <c:numRef>
              <c:f>List1!$I$1:$I$18</c:f>
              <c:numCache>
                <c:formatCode>General</c:formatCode>
                <c:ptCount val="18"/>
                <c:pt idx="1">
                  <c:v>4</c:v>
                </c:pt>
                <c:pt idx="3">
                  <c:v>3.9</c:v>
                </c:pt>
                <c:pt idx="4">
                  <c:v>4.0999999999999996</c:v>
                </c:pt>
                <c:pt idx="6">
                  <c:v>3.8</c:v>
                </c:pt>
                <c:pt idx="7">
                  <c:v>4</c:v>
                </c:pt>
                <c:pt idx="8">
                  <c:v>4.0999999999999996</c:v>
                </c:pt>
                <c:pt idx="10">
                  <c:v>4</c:v>
                </c:pt>
                <c:pt idx="11">
                  <c:v>3.9</c:v>
                </c:pt>
                <c:pt idx="12">
                  <c:v>4</c:v>
                </c:pt>
                <c:pt idx="14">
                  <c:v>3.8</c:v>
                </c:pt>
                <c:pt idx="15">
                  <c:v>4</c:v>
                </c:pt>
                <c:pt idx="16">
                  <c:v>4.2</c:v>
                </c:pt>
                <c:pt idx="17">
                  <c:v>3.9</c:v>
                </c:pt>
              </c:numCache>
            </c:numRef>
          </c:val>
        </c:ser>
        <c:dLbls>
          <c:showLegendKey val="0"/>
          <c:showVal val="1"/>
          <c:showCatName val="0"/>
          <c:showSerName val="0"/>
          <c:showPercent val="0"/>
          <c:showBubbleSize val="0"/>
        </c:dLbls>
        <c:gapWidth val="30"/>
        <c:overlap val="100"/>
        <c:axId val="86752640"/>
        <c:axId val="86758144"/>
      </c:barChart>
      <c:catAx>
        <c:axId val="86752640"/>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86758144"/>
        <c:crosses val="autoZero"/>
        <c:auto val="1"/>
        <c:lblAlgn val="ctr"/>
        <c:lblOffset val="100"/>
        <c:noMultiLvlLbl val="0"/>
      </c:catAx>
      <c:valAx>
        <c:axId val="86758144"/>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86752640"/>
        <c:crosses val="max"/>
        <c:crossBetween val="between"/>
        <c:majorUnit val="1"/>
      </c:valAx>
      <c:spPr>
        <a:noFill/>
        <a:ln w="25400">
          <a:noFill/>
        </a:ln>
      </c:spPr>
    </c:plotArea>
    <c:legend>
      <c:legendPos val="l"/>
      <c:layout>
        <c:manualLayout>
          <c:xMode val="edge"/>
          <c:yMode val="edge"/>
          <c:x val="9.5028004400149347E-3"/>
          <c:y val="8.4036021316644657E-2"/>
          <c:w val="0.86658121628790685"/>
          <c:h val="7.5926478171340891E-2"/>
        </c:manualLayout>
      </c:layout>
      <c:overlay val="0"/>
      <c:txPr>
        <a:bodyPr/>
        <a:lstStyle/>
        <a:p>
          <a:pPr>
            <a:defRPr sz="1200"/>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018428484799312"/>
          <c:y val="0.34664660208075015"/>
          <c:w val="0.64271693722924639"/>
          <c:h val="0.56254002804499292"/>
        </c:manualLayout>
      </c:layout>
      <c:barChart>
        <c:barDir val="bar"/>
        <c:grouping val="stacked"/>
        <c:varyColors val="0"/>
        <c:ser>
          <c:idx val="1"/>
          <c:order val="0"/>
          <c:tx>
            <c:strRef>
              <c:f>List1!$C$1</c:f>
              <c:strCache>
                <c:ptCount val="1"/>
                <c:pt idx="0">
                  <c:v>1 = Není vůbec rozšířená, v běžném životě se s ní téměř nesetkávám</c:v>
                </c:pt>
              </c:strCache>
            </c:strRef>
          </c:tx>
          <c:spPr>
            <a:solidFill>
              <a:srgbClr val="699FAC"/>
            </a:solidFill>
            <a:ln w="3175">
              <a:solidFill>
                <a:srgbClr val="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spPr>
              <a:ln w="12700">
                <a:noFill/>
              </a:ln>
            </c:spPr>
            <c:txPr>
              <a:bodyPr/>
              <a:lstStyle/>
              <a:p>
                <a:pPr>
                  <a:defRPr sz="1200" b="0" i="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List1!$C$2:$C$13</c:f>
              <c:numCache>
                <c:formatCode>General</c:formatCode>
                <c:ptCount val="12"/>
                <c:pt idx="0">
                  <c:v>1.2</c:v>
                </c:pt>
                <c:pt idx="2">
                  <c:v>1.7</c:v>
                </c:pt>
                <c:pt idx="3">
                  <c:v>0.8</c:v>
                </c:pt>
                <c:pt idx="5">
                  <c:v>0.7</c:v>
                </c:pt>
                <c:pt idx="6">
                  <c:v>2.5</c:v>
                </c:pt>
                <c:pt idx="7">
                  <c:v>0</c:v>
                </c:pt>
                <c:pt idx="9">
                  <c:v>1.9</c:v>
                </c:pt>
                <c:pt idx="10">
                  <c:v>1.1000000000000001</c:v>
                </c:pt>
                <c:pt idx="11">
                  <c:v>0</c:v>
                </c:pt>
              </c:numCache>
            </c:numRef>
          </c:val>
        </c:ser>
        <c:ser>
          <c:idx val="0"/>
          <c:order val="1"/>
          <c:tx>
            <c:strRef>
              <c:f>List1!$D$1</c:f>
              <c:strCache>
                <c:ptCount val="1"/>
                <c:pt idx="0">
                  <c:v>2</c:v>
                </c:pt>
              </c:strCache>
            </c:strRef>
          </c:tx>
          <c:spPr>
            <a:solidFill>
              <a:srgbClr val="699FAC">
                <a:lumMod val="60000"/>
                <a:lumOff val="40000"/>
              </a:srgbClr>
            </a:solidFill>
            <a:ln w="3175">
              <a:solidFill>
                <a:srgbClr val="FFFFFF"/>
              </a:solidFill>
              <a:prstDash val="solid"/>
            </a:ln>
          </c:spPr>
          <c:invertIfNegative val="0"/>
          <c:dLbls>
            <c:numFmt formatCode="0;;;" sourceLinked="0"/>
            <c:spPr>
              <a:ln w="12700"/>
            </c:spPr>
            <c:txPr>
              <a:bodyPr/>
              <a:lstStyle/>
              <a:p>
                <a:pPr>
                  <a:defRPr sz="1200" b="0">
                    <a:solidFill>
                      <a:schemeClr val="tx1">
                        <a:lumMod val="85000"/>
                        <a:lumOff val="15000"/>
                      </a:schemeClr>
                    </a:solidFill>
                    <a:latin typeface="Verdana"/>
                    <a:ea typeface="Verdana"/>
                    <a:cs typeface="Verdana"/>
                  </a:defRPr>
                </a:pPr>
                <a:endParaRPr lang="cs-CZ"/>
              </a:p>
            </c:txPr>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List1!$D$2:$D$13</c:f>
              <c:numCache>
                <c:formatCode>General</c:formatCode>
                <c:ptCount val="12"/>
                <c:pt idx="0">
                  <c:v>3.6</c:v>
                </c:pt>
                <c:pt idx="2">
                  <c:v>3.9</c:v>
                </c:pt>
                <c:pt idx="3">
                  <c:v>3.3</c:v>
                </c:pt>
                <c:pt idx="5">
                  <c:v>3.9</c:v>
                </c:pt>
                <c:pt idx="6">
                  <c:v>4.0999999999999996</c:v>
                </c:pt>
                <c:pt idx="7">
                  <c:v>2.4</c:v>
                </c:pt>
                <c:pt idx="9">
                  <c:v>3.2</c:v>
                </c:pt>
                <c:pt idx="10">
                  <c:v>3.9</c:v>
                </c:pt>
                <c:pt idx="11">
                  <c:v>3.8</c:v>
                </c:pt>
              </c:numCache>
            </c:numRef>
          </c:val>
        </c:ser>
        <c:ser>
          <c:idx val="2"/>
          <c:order val="2"/>
          <c:tx>
            <c:strRef>
              <c:f>List1!$E$1</c:f>
              <c:strCache>
                <c:ptCount val="1"/>
                <c:pt idx="0">
                  <c:v>3</c:v>
                </c:pt>
              </c:strCache>
            </c:strRef>
          </c:tx>
          <c:spPr>
            <a:solidFill>
              <a:srgbClr val="B696BC">
                <a:lumMod val="60000"/>
                <a:lumOff val="40000"/>
              </a:srgbClr>
            </a:solidFill>
            <a:ln>
              <a:solidFill>
                <a:sysClr val="window" lastClr="FFFFFF"/>
              </a:solidFill>
            </a:ln>
          </c:spPr>
          <c:invertIfNegative val="0"/>
          <c:dLbls>
            <c:dLbl>
              <c:idx val="0"/>
              <c:numFmt formatCode="#,##0" sourceLinked="0"/>
              <c:spPr/>
              <c:txPr>
                <a:bodyPr/>
                <a:lstStyle/>
                <a:p>
                  <a:pPr>
                    <a:defRPr/>
                  </a:pPr>
                  <a:endParaRPr lang="cs-CZ"/>
                </a:p>
              </c:txP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List1!$E$2:$E$13</c:f>
              <c:numCache>
                <c:formatCode>General</c:formatCode>
                <c:ptCount val="12"/>
                <c:pt idx="0">
                  <c:v>20.7</c:v>
                </c:pt>
                <c:pt idx="2">
                  <c:v>21.2</c:v>
                </c:pt>
                <c:pt idx="3">
                  <c:v>20.3</c:v>
                </c:pt>
                <c:pt idx="5">
                  <c:v>24.1</c:v>
                </c:pt>
                <c:pt idx="6">
                  <c:v>20.100000000000001</c:v>
                </c:pt>
                <c:pt idx="7">
                  <c:v>17.2</c:v>
                </c:pt>
                <c:pt idx="9">
                  <c:v>24.3</c:v>
                </c:pt>
                <c:pt idx="10">
                  <c:v>18</c:v>
                </c:pt>
                <c:pt idx="11">
                  <c:v>19.7</c:v>
                </c:pt>
              </c:numCache>
            </c:numRef>
          </c:val>
        </c:ser>
        <c:ser>
          <c:idx val="3"/>
          <c:order val="3"/>
          <c:tx>
            <c:strRef>
              <c:f>List1!$F$1</c:f>
              <c:strCache>
                <c:ptCount val="1"/>
                <c:pt idx="0">
                  <c:v>4</c:v>
                </c:pt>
              </c:strCache>
            </c:strRef>
          </c:tx>
          <c:spPr>
            <a:solidFill>
              <a:srgbClr val="CD7471"/>
            </a:solidFill>
            <a:ln>
              <a:solidFill>
                <a:sysClr val="window" lastClr="FFFFFF"/>
              </a:solidFill>
            </a:ln>
          </c:spPr>
          <c:invertIfNegative val="0"/>
          <c:dLbls>
            <c:numFmt formatCode="#,##0" sourceLinked="0"/>
            <c:txPr>
              <a:bodyPr/>
              <a:lstStyle/>
              <a:p>
                <a:pPr>
                  <a:defRPr b="1">
                    <a:solidFill>
                      <a:schemeClr val="bg1"/>
                    </a:solidFill>
                  </a:defRPr>
                </a:pPr>
                <a:endParaRPr lang="cs-CZ"/>
              </a:p>
            </c:txPr>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List1!$F$2:$F$13</c:f>
              <c:numCache>
                <c:formatCode>General</c:formatCode>
                <c:ptCount val="12"/>
                <c:pt idx="0">
                  <c:v>41.1</c:v>
                </c:pt>
                <c:pt idx="2">
                  <c:v>41.9</c:v>
                </c:pt>
                <c:pt idx="3">
                  <c:v>40.299999999999997</c:v>
                </c:pt>
                <c:pt idx="5">
                  <c:v>45.7</c:v>
                </c:pt>
                <c:pt idx="6">
                  <c:v>40.1</c:v>
                </c:pt>
                <c:pt idx="7">
                  <c:v>36.4</c:v>
                </c:pt>
                <c:pt idx="9">
                  <c:v>39.4</c:v>
                </c:pt>
                <c:pt idx="10">
                  <c:v>40.700000000000003</c:v>
                </c:pt>
                <c:pt idx="11">
                  <c:v>46.2</c:v>
                </c:pt>
              </c:numCache>
            </c:numRef>
          </c:val>
        </c:ser>
        <c:ser>
          <c:idx val="4"/>
          <c:order val="4"/>
          <c:tx>
            <c:strRef>
              <c:f>List1!$G$1</c:f>
              <c:strCache>
                <c:ptCount val="1"/>
                <c:pt idx="0">
                  <c:v>5 = Je velice rozšířená, v běžném životě se s ní setkávám téměř všude</c:v>
                </c:pt>
              </c:strCache>
            </c:strRef>
          </c:tx>
          <c:spPr>
            <a:solidFill>
              <a:srgbClr val="CD7471">
                <a:lumMod val="75000"/>
              </a:srgbClr>
            </a:solidFill>
            <a:ln>
              <a:solidFill>
                <a:sysClr val="window" lastClr="FFFFFF"/>
              </a:solidFill>
            </a:ln>
          </c:spPr>
          <c:invertIfNegative val="0"/>
          <c:dLbls>
            <c:numFmt formatCode="#,##0" sourceLinked="0"/>
            <c:txPr>
              <a:bodyPr/>
              <a:lstStyle/>
              <a:p>
                <a:pPr>
                  <a:defRPr b="1">
                    <a:solidFill>
                      <a:schemeClr val="bg1"/>
                    </a:solidFill>
                  </a:defRPr>
                </a:pPr>
                <a:endParaRPr lang="cs-CZ"/>
              </a:p>
            </c:txPr>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List1!$G$2:$G$13</c:f>
              <c:numCache>
                <c:formatCode>General</c:formatCode>
                <c:ptCount val="12"/>
                <c:pt idx="0">
                  <c:v>29</c:v>
                </c:pt>
                <c:pt idx="2">
                  <c:v>28</c:v>
                </c:pt>
                <c:pt idx="3">
                  <c:v>30.1</c:v>
                </c:pt>
                <c:pt idx="5">
                  <c:v>22</c:v>
                </c:pt>
                <c:pt idx="6">
                  <c:v>29.5</c:v>
                </c:pt>
                <c:pt idx="7">
                  <c:v>37.799999999999997</c:v>
                </c:pt>
                <c:pt idx="9">
                  <c:v>27.8</c:v>
                </c:pt>
                <c:pt idx="10">
                  <c:v>31.3</c:v>
                </c:pt>
                <c:pt idx="11">
                  <c:v>25.8</c:v>
                </c:pt>
              </c:numCache>
            </c:numRef>
          </c:val>
        </c:ser>
        <c:ser>
          <c:idx val="5"/>
          <c:order val="5"/>
          <c:tx>
            <c:strRef>
              <c:f>List1!$H$1</c:f>
              <c:strCache>
                <c:ptCount val="1"/>
                <c:pt idx="0">
                  <c:v>Nevím, nedokážu posoudit</c:v>
                </c:pt>
              </c:strCache>
            </c:strRef>
          </c:tx>
          <c:spPr>
            <a:solidFill>
              <a:sysClr val="window" lastClr="FFFFFF">
                <a:lumMod val="65000"/>
              </a:sysClr>
            </a:solidFill>
            <a:ln>
              <a:solidFill>
                <a:sysClr val="window" lastClr="FFFFFF"/>
              </a:solidFill>
            </a:ln>
          </c:spPr>
          <c:invertIfNegative val="0"/>
          <c:dLbls>
            <c:numFmt formatCode="#,##0" sourceLinked="0"/>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List1!$H$2:$H$13</c:f>
              <c:numCache>
                <c:formatCode>General</c:formatCode>
                <c:ptCount val="12"/>
                <c:pt idx="0">
                  <c:v>4.3</c:v>
                </c:pt>
                <c:pt idx="2">
                  <c:v>3.4</c:v>
                </c:pt>
                <c:pt idx="3">
                  <c:v>5.3</c:v>
                </c:pt>
                <c:pt idx="5">
                  <c:v>3.5</c:v>
                </c:pt>
                <c:pt idx="6">
                  <c:v>3.8</c:v>
                </c:pt>
                <c:pt idx="7">
                  <c:v>6.2</c:v>
                </c:pt>
                <c:pt idx="9">
                  <c:v>3.5</c:v>
                </c:pt>
                <c:pt idx="10">
                  <c:v>5</c:v>
                </c:pt>
                <c:pt idx="11">
                  <c:v>4.5</c:v>
                </c:pt>
              </c:numCache>
            </c:numRef>
          </c:val>
        </c:ser>
        <c:ser>
          <c:idx val="6"/>
          <c:order val="6"/>
          <c:tx>
            <c:strRef>
              <c:f>List1!$I$1</c:f>
              <c:strCache>
                <c:ptCount val="1"/>
              </c:strCache>
            </c:strRef>
          </c:tx>
          <c:spPr>
            <a:noFill/>
          </c:spPr>
          <c:invertIfNegative val="0"/>
          <c:dLbls>
            <c:txPr>
              <a:bodyPr/>
              <a:lstStyle/>
              <a:p>
                <a:pPr>
                  <a:defRPr i="1">
                    <a:solidFill>
                      <a:schemeClr val="accent1"/>
                    </a:solidFill>
                  </a:defRPr>
                </a:pPr>
                <a:endParaRPr lang="cs-CZ"/>
              </a:p>
            </c:txPr>
            <c:dLblPos val="inBase"/>
            <c:showLegendKey val="0"/>
            <c:showVal val="1"/>
            <c:showCatName val="0"/>
            <c:showSerName val="0"/>
            <c:showPercent val="0"/>
            <c:showBubbleSize val="0"/>
            <c:showLeaderLines val="0"/>
          </c:dLbls>
          <c:cat>
            <c:multiLvlStrRef>
              <c:f>List1!$A$2:$B$13</c:f>
              <c:multiLvlStrCache>
                <c:ptCount val="12"/>
                <c:lvl>
                  <c:pt idx="0">
                    <c:v>Celkem</c:v>
                  </c:pt>
                  <c:pt idx="2">
                    <c:v>Muž</c:v>
                  </c:pt>
                  <c:pt idx="3">
                    <c:v>Žena</c:v>
                  </c:pt>
                  <c:pt idx="5">
                    <c:v>15-29 let</c:v>
                  </c:pt>
                  <c:pt idx="6">
                    <c:v>30-44 let</c:v>
                  </c:pt>
                  <c:pt idx="7">
                    <c:v>45-59 let</c:v>
                  </c:pt>
                  <c:pt idx="9">
                    <c:v>Bez maturity</c:v>
                  </c:pt>
                  <c:pt idx="10">
                    <c:v>S maturitou</c:v>
                  </c:pt>
                  <c:pt idx="11">
                    <c:v>VŠ</c:v>
                  </c:pt>
                </c:lvl>
                <c:lvl>
                  <c:pt idx="4">
                    <c:v> </c:v>
                  </c:pt>
                  <c:pt idx="5">
                    <c:v>Věk</c:v>
                  </c:pt>
                  <c:pt idx="9">
                    <c:v>Vzdělání</c:v>
                  </c:pt>
                </c:lvl>
              </c:multiLvlStrCache>
            </c:multiLvlStrRef>
          </c:cat>
          <c:val>
            <c:numRef>
              <c:f>List1!$I$2:$I$13</c:f>
              <c:numCache>
                <c:formatCode>General</c:formatCode>
                <c:ptCount val="12"/>
                <c:pt idx="0">
                  <c:v>4</c:v>
                </c:pt>
                <c:pt idx="2">
                  <c:v>3.9</c:v>
                </c:pt>
                <c:pt idx="3">
                  <c:v>4</c:v>
                </c:pt>
                <c:pt idx="5">
                  <c:v>3.9</c:v>
                </c:pt>
                <c:pt idx="6">
                  <c:v>3.9</c:v>
                </c:pt>
                <c:pt idx="7">
                  <c:v>4.2</c:v>
                </c:pt>
                <c:pt idx="9">
                  <c:v>3.9</c:v>
                </c:pt>
                <c:pt idx="10">
                  <c:v>4</c:v>
                </c:pt>
                <c:pt idx="11">
                  <c:v>4</c:v>
                </c:pt>
              </c:numCache>
            </c:numRef>
          </c:val>
        </c:ser>
        <c:dLbls>
          <c:showLegendKey val="0"/>
          <c:showVal val="1"/>
          <c:showCatName val="0"/>
          <c:showSerName val="0"/>
          <c:showPercent val="0"/>
          <c:showBubbleSize val="0"/>
        </c:dLbls>
        <c:gapWidth val="30"/>
        <c:overlap val="100"/>
        <c:axId val="85585280"/>
        <c:axId val="85595264"/>
      </c:barChart>
      <c:catAx>
        <c:axId val="85585280"/>
        <c:scaling>
          <c:orientation val="maxMin"/>
        </c:scaling>
        <c:delete val="0"/>
        <c:axPos val="l"/>
        <c:numFmt formatCode="General" sourceLinked="1"/>
        <c:majorTickMark val="out"/>
        <c:minorTickMark val="none"/>
        <c:tickLblPos val="nextTo"/>
        <c:spPr>
          <a:ln w="3175">
            <a:noFill/>
            <a:prstDash val="solid"/>
          </a:ln>
        </c:spPr>
        <c:txPr>
          <a:bodyPr rot="0" vert="horz"/>
          <a:lstStyle/>
          <a:p>
            <a:pPr>
              <a:defRPr sz="1200" b="0" i="0" u="none" strike="noStrike" baseline="0">
                <a:solidFill>
                  <a:schemeClr val="tx1">
                    <a:lumMod val="85000"/>
                    <a:lumOff val="15000"/>
                  </a:schemeClr>
                </a:solidFill>
                <a:latin typeface="Verdana"/>
                <a:ea typeface="Verdana"/>
                <a:cs typeface="Verdana"/>
              </a:defRPr>
            </a:pPr>
            <a:endParaRPr lang="cs-CZ"/>
          </a:p>
        </c:txPr>
        <c:crossAx val="85595264"/>
        <c:crosses val="autoZero"/>
        <c:auto val="1"/>
        <c:lblAlgn val="ctr"/>
        <c:lblOffset val="100"/>
        <c:noMultiLvlLbl val="0"/>
      </c:catAx>
      <c:valAx>
        <c:axId val="85595264"/>
        <c:scaling>
          <c:orientation val="minMax"/>
          <c:max val="101"/>
          <c:min val="0"/>
        </c:scaling>
        <c:delete val="0"/>
        <c:axPos val="b"/>
        <c:numFmt formatCode="0&quot;%&quot;" sourceLinked="0"/>
        <c:majorTickMark val="out"/>
        <c:minorTickMark val="none"/>
        <c:tickLblPos val="nextTo"/>
        <c:spPr>
          <a:ln w="3175">
            <a:noFill/>
            <a:prstDash val="solid"/>
          </a:ln>
        </c:spPr>
        <c:txPr>
          <a:bodyPr rot="0" vert="horz"/>
          <a:lstStyle/>
          <a:p>
            <a:pPr>
              <a:defRPr sz="1000" b="0" i="0" u="none" strike="noStrike" baseline="0">
                <a:solidFill>
                  <a:schemeClr val="bg1"/>
                </a:solidFill>
                <a:latin typeface="Verdana"/>
                <a:ea typeface="Verdana"/>
                <a:cs typeface="Verdana"/>
              </a:defRPr>
            </a:pPr>
            <a:endParaRPr lang="cs-CZ"/>
          </a:p>
        </c:txPr>
        <c:crossAx val="85585280"/>
        <c:crosses val="max"/>
        <c:crossBetween val="between"/>
        <c:majorUnit val="1"/>
      </c:valAx>
      <c:spPr>
        <a:noFill/>
        <a:ln w="25400">
          <a:noFill/>
        </a:ln>
      </c:spPr>
    </c:plotArea>
    <c:legend>
      <c:legendPos val="l"/>
      <c:layout>
        <c:manualLayout>
          <c:xMode val="edge"/>
          <c:yMode val="edge"/>
          <c:x val="0"/>
          <c:y val="9.1328638240645646E-2"/>
          <c:w val="1"/>
          <c:h val="0.22907143357536144"/>
        </c:manualLayout>
      </c:layout>
      <c:overlay val="0"/>
      <c:txPr>
        <a:bodyPr/>
        <a:lstStyle/>
        <a:p>
          <a:pPr>
            <a:defRPr sz="1200"/>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31828448904586E-2"/>
          <c:y val="0"/>
          <c:w val="0.94346817155109541"/>
          <c:h val="0.89765080388443408"/>
        </c:manualLayout>
      </c:layout>
      <c:bubbleChart>
        <c:varyColors val="0"/>
        <c:ser>
          <c:idx val="0"/>
          <c:order val="0"/>
          <c:tx>
            <c:strRef>
              <c:f>List1!$B$1</c:f>
              <c:strCache>
                <c:ptCount val="1"/>
                <c:pt idx="0">
                  <c:v>Hodnoty osy Y</c:v>
                </c:pt>
              </c:strCache>
            </c:strRef>
          </c:tx>
          <c:spPr>
            <a:solidFill>
              <a:schemeClr val="accent4"/>
            </a:solidFill>
            <a:ln w="9525">
              <a:solidFill>
                <a:schemeClr val="bg1"/>
              </a:solidFill>
            </a:ln>
          </c:spPr>
          <c:invertIfNegative val="0"/>
          <c:dPt>
            <c:idx val="4"/>
            <c:invertIfNegative val="0"/>
            <c:bubble3D val="0"/>
            <c:spPr>
              <a:solidFill>
                <a:schemeClr val="accent4">
                  <a:lumMod val="60000"/>
                  <a:lumOff val="40000"/>
                </a:schemeClr>
              </a:solidFill>
              <a:ln w="9525">
                <a:solidFill>
                  <a:schemeClr val="bg1"/>
                </a:solidFill>
              </a:ln>
            </c:spPr>
          </c:dPt>
          <c:dPt>
            <c:idx val="5"/>
            <c:invertIfNegative val="0"/>
            <c:bubble3D val="0"/>
            <c:spPr>
              <a:solidFill>
                <a:schemeClr val="accent4">
                  <a:lumMod val="60000"/>
                  <a:lumOff val="40000"/>
                </a:schemeClr>
              </a:solidFill>
              <a:ln w="9525">
                <a:solidFill>
                  <a:schemeClr val="bg1"/>
                </a:solidFill>
              </a:ln>
            </c:spPr>
          </c:dPt>
          <c:dPt>
            <c:idx val="6"/>
            <c:invertIfNegative val="0"/>
            <c:bubble3D val="0"/>
            <c:spPr>
              <a:solidFill>
                <a:schemeClr val="accent4">
                  <a:lumMod val="60000"/>
                  <a:lumOff val="40000"/>
                </a:schemeClr>
              </a:solidFill>
              <a:ln w="9525">
                <a:solidFill>
                  <a:schemeClr val="bg1"/>
                </a:solidFill>
              </a:ln>
            </c:spPr>
          </c:dPt>
          <c:dPt>
            <c:idx val="7"/>
            <c:invertIfNegative val="0"/>
            <c:bubble3D val="0"/>
            <c:spPr>
              <a:solidFill>
                <a:schemeClr val="accent4">
                  <a:lumMod val="60000"/>
                  <a:lumOff val="40000"/>
                </a:schemeClr>
              </a:solidFill>
              <a:ln w="9525">
                <a:solidFill>
                  <a:schemeClr val="bg1"/>
                </a:solidFill>
              </a:ln>
            </c:spPr>
          </c:dPt>
          <c:dPt>
            <c:idx val="8"/>
            <c:invertIfNegative val="0"/>
            <c:bubble3D val="0"/>
            <c:spPr>
              <a:solidFill>
                <a:schemeClr val="accent4">
                  <a:lumMod val="60000"/>
                  <a:lumOff val="40000"/>
                </a:schemeClr>
              </a:solidFill>
              <a:ln w="9525">
                <a:solidFill>
                  <a:schemeClr val="bg1"/>
                </a:solidFill>
              </a:ln>
            </c:spPr>
          </c:dPt>
          <c:dPt>
            <c:idx val="9"/>
            <c:invertIfNegative val="0"/>
            <c:bubble3D val="0"/>
            <c:spPr>
              <a:solidFill>
                <a:schemeClr val="accent2">
                  <a:lumMod val="60000"/>
                  <a:lumOff val="40000"/>
                </a:schemeClr>
              </a:solidFill>
              <a:ln w="9525">
                <a:solidFill>
                  <a:schemeClr val="bg1"/>
                </a:solidFill>
              </a:ln>
            </c:spPr>
          </c:dPt>
          <c:dPt>
            <c:idx val="10"/>
            <c:invertIfNegative val="0"/>
            <c:bubble3D val="0"/>
            <c:spPr>
              <a:solidFill>
                <a:schemeClr val="accent5"/>
              </a:solidFill>
              <a:ln w="57150">
                <a:solidFill>
                  <a:schemeClr val="accent6"/>
                </a:solidFill>
              </a:ln>
            </c:spPr>
          </c:dPt>
          <c:dPt>
            <c:idx val="11"/>
            <c:invertIfNegative val="0"/>
            <c:bubble3D val="0"/>
            <c:spPr>
              <a:solidFill>
                <a:schemeClr val="accent5"/>
              </a:solidFill>
              <a:ln w="57150">
                <a:solidFill>
                  <a:schemeClr val="accent6"/>
                </a:solidFill>
              </a:ln>
            </c:spPr>
          </c:dPt>
          <c:dPt>
            <c:idx val="12"/>
            <c:invertIfNegative val="0"/>
            <c:bubble3D val="0"/>
            <c:spPr>
              <a:solidFill>
                <a:schemeClr val="accent6">
                  <a:lumMod val="40000"/>
                  <a:lumOff val="60000"/>
                </a:schemeClr>
              </a:solidFill>
              <a:ln w="9525">
                <a:solidFill>
                  <a:schemeClr val="bg1"/>
                </a:solidFill>
              </a:ln>
            </c:spPr>
          </c:dPt>
          <c:dPt>
            <c:idx val="13"/>
            <c:invertIfNegative val="0"/>
            <c:bubble3D val="0"/>
            <c:spPr>
              <a:solidFill>
                <a:schemeClr val="accent4">
                  <a:lumMod val="60000"/>
                  <a:lumOff val="40000"/>
                </a:schemeClr>
              </a:solidFill>
              <a:ln w="57150">
                <a:solidFill>
                  <a:schemeClr val="accent6"/>
                </a:solidFill>
              </a:ln>
            </c:spPr>
          </c:dPt>
          <c:dPt>
            <c:idx val="14"/>
            <c:invertIfNegative val="0"/>
            <c:bubble3D val="0"/>
            <c:spPr>
              <a:solidFill>
                <a:schemeClr val="accent5">
                  <a:lumMod val="60000"/>
                  <a:lumOff val="40000"/>
                </a:schemeClr>
              </a:solidFill>
              <a:ln w="57150">
                <a:solidFill>
                  <a:schemeClr val="accent6"/>
                </a:solidFill>
              </a:ln>
            </c:spPr>
          </c:dPt>
          <c:dPt>
            <c:idx val="15"/>
            <c:invertIfNegative val="0"/>
            <c:bubble3D val="0"/>
            <c:spPr>
              <a:solidFill>
                <a:schemeClr val="accent5"/>
              </a:solidFill>
              <a:ln w="9525">
                <a:solidFill>
                  <a:schemeClr val="bg1"/>
                </a:solidFill>
              </a:ln>
            </c:spPr>
          </c:dPt>
          <c:dPt>
            <c:idx val="16"/>
            <c:invertIfNegative val="0"/>
            <c:bubble3D val="0"/>
            <c:spPr>
              <a:solidFill>
                <a:schemeClr val="accent5"/>
              </a:solidFill>
              <a:ln w="9525">
                <a:solidFill>
                  <a:schemeClr val="bg1"/>
                </a:solidFill>
              </a:ln>
            </c:spPr>
          </c:dPt>
          <c:dPt>
            <c:idx val="17"/>
            <c:invertIfNegative val="0"/>
            <c:bubble3D val="0"/>
            <c:spPr>
              <a:solidFill>
                <a:schemeClr val="accent5"/>
              </a:solidFill>
              <a:ln w="57150">
                <a:solidFill>
                  <a:schemeClr val="accent6"/>
                </a:solidFill>
              </a:ln>
            </c:spPr>
          </c:dPt>
          <c:dPt>
            <c:idx val="18"/>
            <c:invertIfNegative val="0"/>
            <c:bubble3D val="0"/>
            <c:spPr>
              <a:solidFill>
                <a:schemeClr val="accent4">
                  <a:lumMod val="60000"/>
                  <a:lumOff val="40000"/>
                </a:schemeClr>
              </a:solidFill>
              <a:ln w="38100">
                <a:solidFill>
                  <a:schemeClr val="accent5"/>
                </a:solidFill>
              </a:ln>
            </c:spPr>
          </c:dPt>
          <c:dPt>
            <c:idx val="19"/>
            <c:invertIfNegative val="0"/>
            <c:bubble3D val="0"/>
            <c:spPr>
              <a:solidFill>
                <a:schemeClr val="accent5"/>
              </a:solidFill>
              <a:ln w="9525">
                <a:solidFill>
                  <a:schemeClr val="bg1"/>
                </a:solidFill>
              </a:ln>
            </c:spPr>
          </c:dPt>
          <c:dPt>
            <c:idx val="20"/>
            <c:invertIfNegative val="0"/>
            <c:bubble3D val="0"/>
            <c:spPr>
              <a:solidFill>
                <a:schemeClr val="accent5">
                  <a:lumMod val="75000"/>
                </a:schemeClr>
              </a:solidFill>
              <a:ln w="9525">
                <a:solidFill>
                  <a:schemeClr val="bg1"/>
                </a:solidFill>
              </a:ln>
            </c:spPr>
          </c:dPt>
          <c:dPt>
            <c:idx val="21"/>
            <c:invertIfNegative val="0"/>
            <c:bubble3D val="0"/>
            <c:spPr>
              <a:solidFill>
                <a:schemeClr val="accent5"/>
              </a:solidFill>
              <a:ln w="9525">
                <a:solidFill>
                  <a:schemeClr val="bg1"/>
                </a:solidFill>
              </a:ln>
            </c:spPr>
          </c:dPt>
          <c:dPt>
            <c:idx val="22"/>
            <c:invertIfNegative val="0"/>
            <c:bubble3D val="0"/>
            <c:spPr>
              <a:solidFill>
                <a:schemeClr val="accent5"/>
              </a:solidFill>
              <a:ln w="57150">
                <a:solidFill>
                  <a:schemeClr val="accent6"/>
                </a:solidFill>
              </a:ln>
            </c:spPr>
          </c:dPt>
          <c:dPt>
            <c:idx val="23"/>
            <c:invertIfNegative val="0"/>
            <c:bubble3D val="0"/>
            <c:spPr>
              <a:solidFill>
                <a:schemeClr val="accent5"/>
              </a:solidFill>
              <a:ln w="9525">
                <a:solidFill>
                  <a:schemeClr val="bg1"/>
                </a:solidFill>
              </a:ln>
            </c:spPr>
          </c:dPt>
          <c:dPt>
            <c:idx val="24"/>
            <c:invertIfNegative val="0"/>
            <c:bubble3D val="0"/>
            <c:spPr>
              <a:solidFill>
                <a:schemeClr val="accent4">
                  <a:lumMod val="60000"/>
                  <a:lumOff val="40000"/>
                </a:schemeClr>
              </a:solidFill>
              <a:ln w="38100">
                <a:solidFill>
                  <a:schemeClr val="accent5"/>
                </a:solidFill>
              </a:ln>
            </c:spPr>
          </c:dPt>
          <c:dLbls>
            <c:numFmt formatCode="#,##0" sourceLinked="0"/>
            <c:txPr>
              <a:bodyPr/>
              <a:lstStyle/>
              <a:p>
                <a:pPr>
                  <a:defRPr>
                    <a:solidFill>
                      <a:schemeClr val="tx1">
                        <a:lumMod val="85000"/>
                        <a:lumOff val="15000"/>
                      </a:schemeClr>
                    </a:solidFill>
                  </a:defRPr>
                </a:pPr>
                <a:endParaRPr lang="cs-CZ"/>
              </a:p>
            </c:txPr>
            <c:dLblPos val="ctr"/>
            <c:showLegendKey val="0"/>
            <c:showVal val="0"/>
            <c:showCatName val="0"/>
            <c:showSerName val="0"/>
            <c:showPercent val="0"/>
            <c:showBubbleSize val="1"/>
            <c:showLeaderLines val="0"/>
          </c:dLbls>
          <c:xVal>
            <c:numRef>
              <c:f>List1!$A$2:$A$26</c:f>
              <c:numCache>
                <c:formatCode>General</c:formatCode>
                <c:ptCount val="25"/>
                <c:pt idx="0">
                  <c:v>1</c:v>
                </c:pt>
                <c:pt idx="1">
                  <c:v>1</c:v>
                </c:pt>
                <c:pt idx="2">
                  <c:v>1</c:v>
                </c:pt>
                <c:pt idx="3">
                  <c:v>1</c:v>
                </c:pt>
                <c:pt idx="4">
                  <c:v>1</c:v>
                </c:pt>
                <c:pt idx="5">
                  <c:v>2</c:v>
                </c:pt>
                <c:pt idx="6">
                  <c:v>2</c:v>
                </c:pt>
                <c:pt idx="7">
                  <c:v>2</c:v>
                </c:pt>
                <c:pt idx="8">
                  <c:v>2</c:v>
                </c:pt>
                <c:pt idx="9">
                  <c:v>2</c:v>
                </c:pt>
                <c:pt idx="10">
                  <c:v>3</c:v>
                </c:pt>
                <c:pt idx="11">
                  <c:v>3</c:v>
                </c:pt>
                <c:pt idx="12">
                  <c:v>3</c:v>
                </c:pt>
                <c:pt idx="13">
                  <c:v>3</c:v>
                </c:pt>
                <c:pt idx="14">
                  <c:v>3</c:v>
                </c:pt>
                <c:pt idx="15">
                  <c:v>4</c:v>
                </c:pt>
                <c:pt idx="16">
                  <c:v>4</c:v>
                </c:pt>
                <c:pt idx="17">
                  <c:v>4</c:v>
                </c:pt>
                <c:pt idx="18">
                  <c:v>4</c:v>
                </c:pt>
                <c:pt idx="19">
                  <c:v>4</c:v>
                </c:pt>
                <c:pt idx="20">
                  <c:v>5</c:v>
                </c:pt>
                <c:pt idx="21">
                  <c:v>5</c:v>
                </c:pt>
                <c:pt idx="22">
                  <c:v>5</c:v>
                </c:pt>
                <c:pt idx="23">
                  <c:v>5</c:v>
                </c:pt>
                <c:pt idx="24">
                  <c:v>5</c:v>
                </c:pt>
              </c:numCache>
            </c:numRef>
          </c:xVal>
          <c:yVal>
            <c:numRef>
              <c:f>List1!$B$2:$B$26</c:f>
              <c:numCache>
                <c:formatCode>General</c:formatCode>
                <c:ptCount val="25"/>
                <c:pt idx="0">
                  <c:v>1</c:v>
                </c:pt>
                <c:pt idx="1">
                  <c:v>2</c:v>
                </c:pt>
                <c:pt idx="2">
                  <c:v>3</c:v>
                </c:pt>
                <c:pt idx="3">
                  <c:v>4</c:v>
                </c:pt>
                <c:pt idx="4">
                  <c:v>5</c:v>
                </c:pt>
                <c:pt idx="5">
                  <c:v>1</c:v>
                </c:pt>
                <c:pt idx="6">
                  <c:v>2</c:v>
                </c:pt>
                <c:pt idx="7">
                  <c:v>3</c:v>
                </c:pt>
                <c:pt idx="8">
                  <c:v>4</c:v>
                </c:pt>
                <c:pt idx="9">
                  <c:v>5</c:v>
                </c:pt>
                <c:pt idx="10">
                  <c:v>1</c:v>
                </c:pt>
                <c:pt idx="11">
                  <c:v>2</c:v>
                </c:pt>
                <c:pt idx="12">
                  <c:v>3</c:v>
                </c:pt>
                <c:pt idx="13">
                  <c:v>4</c:v>
                </c:pt>
                <c:pt idx="14">
                  <c:v>5</c:v>
                </c:pt>
                <c:pt idx="15">
                  <c:v>1</c:v>
                </c:pt>
                <c:pt idx="16">
                  <c:v>2</c:v>
                </c:pt>
                <c:pt idx="17">
                  <c:v>3</c:v>
                </c:pt>
                <c:pt idx="18">
                  <c:v>4</c:v>
                </c:pt>
                <c:pt idx="19">
                  <c:v>5</c:v>
                </c:pt>
                <c:pt idx="20">
                  <c:v>1</c:v>
                </c:pt>
                <c:pt idx="21">
                  <c:v>2</c:v>
                </c:pt>
                <c:pt idx="22">
                  <c:v>3</c:v>
                </c:pt>
                <c:pt idx="23">
                  <c:v>4</c:v>
                </c:pt>
                <c:pt idx="24">
                  <c:v>5</c:v>
                </c:pt>
              </c:numCache>
            </c:numRef>
          </c:yVal>
          <c:bubbleSize>
            <c:numRef>
              <c:f>List1!$C$2:$C$26</c:f>
              <c:numCache>
                <c:formatCode>General</c:formatCode>
                <c:ptCount val="25"/>
                <c:pt idx="2">
                  <c:v>0.5</c:v>
                </c:pt>
                <c:pt idx="5">
                  <c:v>1.1000000000000001</c:v>
                </c:pt>
                <c:pt idx="6">
                  <c:v>2.1</c:v>
                </c:pt>
                <c:pt idx="7">
                  <c:v>0.6</c:v>
                </c:pt>
                <c:pt idx="8">
                  <c:v>1.1000000000000001</c:v>
                </c:pt>
                <c:pt idx="10">
                  <c:v>4.7</c:v>
                </c:pt>
                <c:pt idx="11">
                  <c:v>10.6</c:v>
                </c:pt>
                <c:pt idx="12">
                  <c:v>6.8</c:v>
                </c:pt>
                <c:pt idx="13">
                  <c:v>1.5</c:v>
                </c:pt>
                <c:pt idx="15">
                  <c:v>7</c:v>
                </c:pt>
                <c:pt idx="16">
                  <c:v>14.4</c:v>
                </c:pt>
                <c:pt idx="17">
                  <c:v>7.2</c:v>
                </c:pt>
                <c:pt idx="18">
                  <c:v>0.6</c:v>
                </c:pt>
                <c:pt idx="20">
                  <c:v>15.4</c:v>
                </c:pt>
                <c:pt idx="21">
                  <c:v>13</c:v>
                </c:pt>
                <c:pt idx="22">
                  <c:v>4.8</c:v>
                </c:pt>
                <c:pt idx="24">
                  <c:v>0.5</c:v>
                </c:pt>
              </c:numCache>
            </c:numRef>
          </c:bubbleSize>
          <c:bubble3D val="0"/>
        </c:ser>
        <c:dLbls>
          <c:showLegendKey val="0"/>
          <c:showVal val="0"/>
          <c:showCatName val="0"/>
          <c:showSerName val="0"/>
          <c:showPercent val="0"/>
          <c:showBubbleSize val="0"/>
        </c:dLbls>
        <c:bubbleScale val="80"/>
        <c:showNegBubbles val="0"/>
        <c:axId val="86803968"/>
        <c:axId val="86805504"/>
      </c:bubbleChart>
      <c:valAx>
        <c:axId val="86803968"/>
        <c:scaling>
          <c:orientation val="minMax"/>
        </c:scaling>
        <c:delete val="1"/>
        <c:axPos val="t"/>
        <c:numFmt formatCode="General" sourceLinked="1"/>
        <c:majorTickMark val="out"/>
        <c:minorTickMark val="none"/>
        <c:tickLblPos val="nextTo"/>
        <c:crossAx val="86805504"/>
        <c:crosses val="autoZero"/>
        <c:crossBetween val="midCat"/>
      </c:valAx>
      <c:valAx>
        <c:axId val="86805504"/>
        <c:scaling>
          <c:orientation val="maxMin"/>
          <c:max val="6"/>
        </c:scaling>
        <c:delete val="1"/>
        <c:axPos val="l"/>
        <c:numFmt formatCode="General" sourceLinked="1"/>
        <c:majorTickMark val="out"/>
        <c:minorTickMark val="none"/>
        <c:tickLblPos val="nextTo"/>
        <c:crossAx val="86803968"/>
        <c:crosses val="autoZero"/>
        <c:crossBetween val="midCat"/>
      </c:valAx>
    </c:plotArea>
    <c:plotVisOnly val="1"/>
    <c:dispBlanksAs val="gap"/>
    <c:showDLblsOverMax val="0"/>
  </c:chart>
  <c:txPr>
    <a:bodyPr/>
    <a:lstStyle/>
    <a:p>
      <a:pPr>
        <a:defRPr sz="1200"/>
      </a:pPr>
      <a:endParaRPr lang="cs-CZ"/>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749928835889845"/>
          <c:y val="0.1678310608824411"/>
          <c:w val="0.4814146495128826"/>
          <c:h val="0.72346836860905483"/>
        </c:manualLayout>
      </c:layout>
      <c:barChart>
        <c:barDir val="bar"/>
        <c:grouping val="stacked"/>
        <c:varyColors val="0"/>
        <c:ser>
          <c:idx val="1"/>
          <c:order val="0"/>
          <c:tx>
            <c:strRef>
              <c:f>List1!$B$1</c:f>
              <c:strCache>
                <c:ptCount val="1"/>
                <c:pt idx="0">
                  <c:v>fake</c:v>
                </c:pt>
              </c:strCache>
            </c:strRef>
          </c:tx>
          <c:spPr>
            <a:solidFill>
              <a:sysClr val="window" lastClr="FFFFFF">
                <a:lumMod val="65000"/>
              </a:sysClr>
            </a:solidFill>
            <a:ln w="25400">
              <a:solidFill>
                <a:srgbClr val="FFFFFF"/>
              </a:solidFill>
              <a:prstDash val="solid"/>
            </a:ln>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numFmt formatCode="0" sourceLinked="0"/>
            <c:txPr>
              <a:bodyPr/>
              <a:lstStyle/>
              <a:p>
                <a:pPr>
                  <a:defRPr sz="1600" b="1" i="0">
                    <a:latin typeface="Verdana"/>
                    <a:ea typeface="Verdana"/>
                    <a:cs typeface="Verdana"/>
                  </a:defRPr>
                </a:pPr>
                <a:endParaRPr lang="cs-CZ"/>
              </a:p>
            </c:txPr>
            <c:showLegendKey val="0"/>
            <c:showVal val="1"/>
            <c:showCatName val="0"/>
            <c:showSerName val="0"/>
            <c:showPercent val="0"/>
            <c:showBubbleSize val="0"/>
            <c:showLeaderLines val="0"/>
          </c:dLbls>
          <c:cat>
            <c:strRef>
              <c:f>List1!$A$2:$A$11</c:f>
              <c:strCache>
                <c:ptCount val="10"/>
                <c:pt idx="0">
                  <c:v>Zajištění rychlejší služby (hladké/přednostní vyřízení záležitosti)</c:v>
                </c:pt>
                <c:pt idx="1">
                  <c:v>Ovlivňování výběrového řízení (např. jistota přidělení zakázky)</c:v>
                </c:pt>
                <c:pt idx="2">
                  <c:v>Vyhýbání se odpovědnosti (např. obcházení pokuty, obcházení trestu)</c:v>
                </c:pt>
                <c:pt idx="3">
                  <c:v>Ovlivnění výsledků (např. sportovního utkání, získání řidičského průkazu, maturity)</c:v>
                </c:pt>
                <c:pt idx="4">
                  <c:v>Zajištění kvalitnější/nadstandardní služby (a přístupu k ní)</c:v>
                </c:pt>
                <c:pt idx="5">
                  <c:v>Vyjádření vděčnosti, poděkování</c:v>
                </c:pt>
                <c:pt idx="6">
                  <c:v>Zavázání si někoho do budoucna (např. úředníka)</c:v>
                </c:pt>
                <c:pt idx="7">
                  <c:v>Obavy/strach z případné šikany úřadů (např. hrozba nevydání povolení, hrozba vyšší pokuty)</c:v>
                </c:pt>
                <c:pt idx="8">
                  <c:v>Dosažení bezplatné služby (např. výměnou za informace bydlení zadarmo)</c:v>
                </c:pt>
                <c:pt idx="9">
                  <c:v>Jiný</c:v>
                </c:pt>
              </c:strCache>
            </c:strRef>
          </c:cat>
          <c:val>
            <c:numRef>
              <c:f>List1!$B$2:$B$11</c:f>
              <c:numCache>
                <c:formatCode>General</c:formatCode>
                <c:ptCount val="10"/>
              </c:numCache>
            </c:numRef>
          </c:val>
        </c:ser>
        <c:ser>
          <c:idx val="2"/>
          <c:order val="1"/>
          <c:tx>
            <c:strRef>
              <c:f>List1!$C$1</c:f>
              <c:strCache>
                <c:ptCount val="1"/>
                <c:pt idx="0">
                  <c:v>Celkem</c:v>
                </c:pt>
              </c:strCache>
            </c:strRef>
          </c:tx>
          <c:spPr>
            <a:pattFill prst="dkUpDiag">
              <a:fgClr>
                <a:sysClr val="window" lastClr="FFFFFF">
                  <a:lumMod val="85000"/>
                </a:sysClr>
              </a:fgClr>
              <a:bgClr>
                <a:sysClr val="window" lastClr="FFFFFF"/>
              </a:bgClr>
            </a:pattFill>
            <a:ln w="9525">
              <a:solidFill>
                <a:sysClr val="window" lastClr="FFFFFF"/>
              </a:solidFill>
            </a:ln>
          </c:spPr>
          <c:invertIfNegative val="0"/>
          <c:dLbls>
            <c:numFmt formatCode="#,##0" sourceLinked="0"/>
            <c:txPr>
              <a:bodyPr/>
              <a:lstStyle/>
              <a:p>
                <a:pPr>
                  <a:defRPr sz="1200" b="1">
                    <a:solidFill>
                      <a:schemeClr val="bg1">
                        <a:lumMod val="50000"/>
                      </a:schemeClr>
                    </a:solidFill>
                  </a:defRPr>
                </a:pPr>
                <a:endParaRPr lang="cs-CZ"/>
              </a:p>
            </c:txPr>
            <c:dLblPos val="inBase"/>
            <c:showLegendKey val="0"/>
            <c:showVal val="1"/>
            <c:showCatName val="0"/>
            <c:showSerName val="0"/>
            <c:showPercent val="0"/>
            <c:showBubbleSize val="0"/>
            <c:showLeaderLines val="0"/>
          </c:dLbls>
          <c:cat>
            <c:numRef>
              <c:f>List1!$C$2:$C$11</c:f>
              <c:numCache>
                <c:formatCode>General</c:formatCode>
                <c:ptCount val="10"/>
                <c:pt idx="0">
                  <c:v>49.753086419753082</c:v>
                </c:pt>
                <c:pt idx="1">
                  <c:v>47.901234567901234</c:v>
                </c:pt>
                <c:pt idx="2">
                  <c:v>43.456790123456791</c:v>
                </c:pt>
                <c:pt idx="3">
                  <c:v>41.358024691358025</c:v>
                </c:pt>
                <c:pt idx="4">
                  <c:v>38.518518518518519</c:v>
                </c:pt>
                <c:pt idx="5">
                  <c:v>20.617283950617285</c:v>
                </c:pt>
                <c:pt idx="6">
                  <c:v>17.283950617283949</c:v>
                </c:pt>
                <c:pt idx="7">
                  <c:v>10.864197530864198</c:v>
                </c:pt>
                <c:pt idx="8">
                  <c:v>6.2962962962962958</c:v>
                </c:pt>
                <c:pt idx="9">
                  <c:v>0.24691358024691357</c:v>
                </c:pt>
              </c:numCache>
            </c:numRef>
          </c:cat>
          <c:val>
            <c:numRef>
              <c:f>List1!$C$2:$C$11</c:f>
              <c:numCache>
                <c:formatCode>General</c:formatCode>
                <c:ptCount val="10"/>
                <c:pt idx="0">
                  <c:v>49.753086419753082</c:v>
                </c:pt>
                <c:pt idx="1">
                  <c:v>47.901234567901234</c:v>
                </c:pt>
                <c:pt idx="2">
                  <c:v>43.456790123456791</c:v>
                </c:pt>
                <c:pt idx="3">
                  <c:v>41.358024691358025</c:v>
                </c:pt>
                <c:pt idx="4">
                  <c:v>38.518518518518519</c:v>
                </c:pt>
                <c:pt idx="5">
                  <c:v>20.617283950617285</c:v>
                </c:pt>
                <c:pt idx="6">
                  <c:v>17.283950617283949</c:v>
                </c:pt>
                <c:pt idx="7">
                  <c:v>10.864197530864198</c:v>
                </c:pt>
                <c:pt idx="8">
                  <c:v>6.2962962962962958</c:v>
                </c:pt>
                <c:pt idx="9">
                  <c:v>0.24691358024691357</c:v>
                </c:pt>
              </c:numCache>
            </c:numRef>
          </c:val>
        </c:ser>
        <c:dLbls>
          <c:showLegendKey val="0"/>
          <c:showVal val="0"/>
          <c:showCatName val="0"/>
          <c:showSerName val="0"/>
          <c:showPercent val="0"/>
          <c:showBubbleSize val="0"/>
        </c:dLbls>
        <c:gapWidth val="30"/>
        <c:overlap val="100"/>
        <c:axId val="85184896"/>
        <c:axId val="85186816"/>
      </c:barChart>
      <c:scatterChart>
        <c:scatterStyle val="lineMarker"/>
        <c:varyColors val="0"/>
        <c:ser>
          <c:idx val="4"/>
          <c:order val="2"/>
          <c:tx>
            <c:strRef>
              <c:f>List1!$D$1</c:f>
              <c:strCache>
                <c:ptCount val="1"/>
                <c:pt idx="0">
                  <c:v>Muži</c:v>
                </c:pt>
              </c:strCache>
            </c:strRef>
          </c:tx>
          <c:spPr>
            <a:ln>
              <a:solidFill>
                <a:srgbClr val="699FAC">
                  <a:lumMod val="75000"/>
                </a:srgbClr>
              </a:solidFill>
            </a:ln>
          </c:spPr>
          <c:marker>
            <c:symbol val="circle"/>
            <c:size val="5"/>
            <c:spPr>
              <a:solidFill>
                <a:srgbClr val="699FAC">
                  <a:lumMod val="75000"/>
                </a:srgbClr>
              </a:solidFill>
              <a:ln>
                <a:solidFill>
                  <a:srgbClr val="699FAC">
                    <a:lumMod val="75000"/>
                  </a:srgbClr>
                </a:solidFill>
              </a:ln>
            </c:spPr>
          </c:marker>
          <c:xVal>
            <c:numRef>
              <c:f>List1!$D$2:$D$11</c:f>
              <c:numCache>
                <c:formatCode>General</c:formatCode>
                <c:ptCount val="10"/>
                <c:pt idx="0">
                  <c:v>49.879518072289159</c:v>
                </c:pt>
                <c:pt idx="1">
                  <c:v>50.120481927710848</c:v>
                </c:pt>
                <c:pt idx="2">
                  <c:v>41.686746987951807</c:v>
                </c:pt>
                <c:pt idx="3">
                  <c:v>42.168674698795186</c:v>
                </c:pt>
                <c:pt idx="4">
                  <c:v>34.939759036144579</c:v>
                </c:pt>
                <c:pt idx="5">
                  <c:v>19.036144578313252</c:v>
                </c:pt>
                <c:pt idx="6">
                  <c:v>18.795180722891565</c:v>
                </c:pt>
                <c:pt idx="7">
                  <c:v>11.08433734939759</c:v>
                </c:pt>
                <c:pt idx="8">
                  <c:v>6.024096385542169</c:v>
                </c:pt>
                <c:pt idx="9">
                  <c:v>0</c:v>
                </c:pt>
              </c:numCache>
            </c:numRef>
          </c:xVal>
          <c:yVal>
            <c:numRef>
              <c:f>List1!$G$2:$G$11</c:f>
              <c:numCache>
                <c:formatCode>General</c:formatCode>
                <c:ptCount val="10"/>
                <c:pt idx="0">
                  <c:v>10</c:v>
                </c:pt>
                <c:pt idx="1">
                  <c:v>9</c:v>
                </c:pt>
                <c:pt idx="2">
                  <c:v>8</c:v>
                </c:pt>
                <c:pt idx="3">
                  <c:v>7</c:v>
                </c:pt>
                <c:pt idx="4">
                  <c:v>6</c:v>
                </c:pt>
                <c:pt idx="5">
                  <c:v>5</c:v>
                </c:pt>
                <c:pt idx="6">
                  <c:v>4</c:v>
                </c:pt>
                <c:pt idx="7">
                  <c:v>3</c:v>
                </c:pt>
                <c:pt idx="8">
                  <c:v>2</c:v>
                </c:pt>
                <c:pt idx="9">
                  <c:v>1</c:v>
                </c:pt>
              </c:numCache>
            </c:numRef>
          </c:yVal>
          <c:smooth val="0"/>
        </c:ser>
        <c:ser>
          <c:idx val="3"/>
          <c:order val="3"/>
          <c:tx>
            <c:strRef>
              <c:f>List1!$E$1</c:f>
              <c:strCache>
                <c:ptCount val="1"/>
                <c:pt idx="0">
                  <c:v>Ženy</c:v>
                </c:pt>
              </c:strCache>
            </c:strRef>
          </c:tx>
          <c:spPr>
            <a:ln>
              <a:solidFill>
                <a:srgbClr val="CD7471">
                  <a:lumMod val="75000"/>
                </a:srgbClr>
              </a:solidFill>
            </a:ln>
          </c:spPr>
          <c:marker>
            <c:symbol val="circle"/>
            <c:size val="5"/>
            <c:spPr>
              <a:solidFill>
                <a:srgbClr val="CD7471">
                  <a:lumMod val="75000"/>
                </a:srgbClr>
              </a:solidFill>
              <a:ln>
                <a:solidFill>
                  <a:srgbClr val="CD7471">
                    <a:lumMod val="75000"/>
                  </a:srgbClr>
                </a:solidFill>
              </a:ln>
            </c:spPr>
          </c:marker>
          <c:xVal>
            <c:numRef>
              <c:f>List1!$E$2:$E$11</c:f>
              <c:numCache>
                <c:formatCode>General</c:formatCode>
                <c:ptCount val="10"/>
                <c:pt idx="0">
                  <c:v>49.620253164556956</c:v>
                </c:pt>
                <c:pt idx="1">
                  <c:v>45.569620253164558</c:v>
                </c:pt>
                <c:pt idx="2">
                  <c:v>45.316455696202532</c:v>
                </c:pt>
                <c:pt idx="3">
                  <c:v>40.506329113924053</c:v>
                </c:pt>
                <c:pt idx="4">
                  <c:v>42.278481012658226</c:v>
                </c:pt>
                <c:pt idx="5">
                  <c:v>22.278481012658226</c:v>
                </c:pt>
                <c:pt idx="6">
                  <c:v>15.69620253164557</c:v>
                </c:pt>
                <c:pt idx="7">
                  <c:v>10.632911392405063</c:v>
                </c:pt>
                <c:pt idx="8">
                  <c:v>6.5822784810126587</c:v>
                </c:pt>
                <c:pt idx="9">
                  <c:v>0.50632911392405067</c:v>
                </c:pt>
              </c:numCache>
            </c:numRef>
          </c:xVal>
          <c:yVal>
            <c:numRef>
              <c:f>List1!$G$2:$G$25</c:f>
              <c:numCache>
                <c:formatCode>General</c:formatCode>
                <c:ptCount val="24"/>
                <c:pt idx="0">
                  <c:v>10</c:v>
                </c:pt>
                <c:pt idx="1">
                  <c:v>9</c:v>
                </c:pt>
                <c:pt idx="2">
                  <c:v>8</c:v>
                </c:pt>
                <c:pt idx="3">
                  <c:v>7</c:v>
                </c:pt>
                <c:pt idx="4">
                  <c:v>6</c:v>
                </c:pt>
                <c:pt idx="5">
                  <c:v>5</c:v>
                </c:pt>
                <c:pt idx="6">
                  <c:v>4</c:v>
                </c:pt>
                <c:pt idx="7">
                  <c:v>3</c:v>
                </c:pt>
                <c:pt idx="8">
                  <c:v>2</c:v>
                </c:pt>
                <c:pt idx="9">
                  <c:v>1</c:v>
                </c:pt>
              </c:numCache>
            </c:numRef>
          </c:yVal>
          <c:smooth val="0"/>
        </c:ser>
        <c:dLbls>
          <c:showLegendKey val="0"/>
          <c:showVal val="0"/>
          <c:showCatName val="0"/>
          <c:showSerName val="0"/>
          <c:showPercent val="0"/>
          <c:showBubbleSize val="0"/>
        </c:dLbls>
        <c:axId val="85198336"/>
        <c:axId val="85196800"/>
      </c:scatterChart>
      <c:catAx>
        <c:axId val="85184896"/>
        <c:scaling>
          <c:orientation val="maxMin"/>
        </c:scaling>
        <c:delete val="0"/>
        <c:axPos val="l"/>
        <c:majorGridlines>
          <c:spPr>
            <a:ln>
              <a:noFill/>
              <a:prstDash val="dash"/>
            </a:ln>
          </c:spPr>
        </c:majorGridlines>
        <c:numFmt formatCode="General" sourceLinked="1"/>
        <c:majorTickMark val="out"/>
        <c:minorTickMark val="none"/>
        <c:tickLblPos val="nextTo"/>
        <c:spPr>
          <a:ln w="3175">
            <a:noFill/>
            <a:prstDash val="solid"/>
          </a:ln>
        </c:spPr>
        <c:txPr>
          <a:bodyPr rot="0" vert="horz"/>
          <a:lstStyle/>
          <a:p>
            <a:pPr>
              <a:defRPr sz="1100" b="0" i="0" u="none" strike="noStrike" baseline="0">
                <a:solidFill>
                  <a:schemeClr val="tx1">
                    <a:lumMod val="85000"/>
                    <a:lumOff val="15000"/>
                  </a:schemeClr>
                </a:solidFill>
                <a:latin typeface="Verdana"/>
                <a:ea typeface="Verdana"/>
                <a:cs typeface="Verdana"/>
              </a:defRPr>
            </a:pPr>
            <a:endParaRPr lang="cs-CZ"/>
          </a:p>
        </c:txPr>
        <c:crossAx val="85186816"/>
        <c:crosses val="autoZero"/>
        <c:auto val="1"/>
        <c:lblAlgn val="ctr"/>
        <c:lblOffset val="100"/>
        <c:noMultiLvlLbl val="0"/>
      </c:catAx>
      <c:valAx>
        <c:axId val="85186816"/>
        <c:scaling>
          <c:orientation val="minMax"/>
          <c:max val="70"/>
        </c:scaling>
        <c:delete val="0"/>
        <c:axPos val="b"/>
        <c:numFmt formatCode="#,##0" sourceLinked="0"/>
        <c:majorTickMark val="out"/>
        <c:minorTickMark val="none"/>
        <c:tickLblPos val="nextTo"/>
        <c:spPr>
          <a:ln w="3175">
            <a:noFill/>
            <a:prstDash val="solid"/>
          </a:ln>
        </c:spPr>
        <c:txPr>
          <a:bodyPr rot="0" vert="horz"/>
          <a:lstStyle/>
          <a:p>
            <a:pPr>
              <a:defRPr sz="1000" b="0" i="0" u="none" strike="noStrike" baseline="0">
                <a:solidFill>
                  <a:schemeClr val="tx1">
                    <a:lumMod val="85000"/>
                    <a:lumOff val="15000"/>
                  </a:schemeClr>
                </a:solidFill>
                <a:latin typeface="Verdana"/>
                <a:ea typeface="Verdana"/>
                <a:cs typeface="Verdana"/>
              </a:defRPr>
            </a:pPr>
            <a:endParaRPr lang="cs-CZ"/>
          </a:p>
        </c:txPr>
        <c:crossAx val="85184896"/>
        <c:crosses val="max"/>
        <c:crossBetween val="between"/>
        <c:majorUnit val="10"/>
      </c:valAx>
      <c:valAx>
        <c:axId val="85196800"/>
        <c:scaling>
          <c:orientation val="minMax"/>
          <c:max val="10.5"/>
          <c:min val="0.5"/>
        </c:scaling>
        <c:delete val="0"/>
        <c:axPos val="r"/>
        <c:numFmt formatCode="General" sourceLinked="1"/>
        <c:majorTickMark val="none"/>
        <c:minorTickMark val="none"/>
        <c:tickLblPos val="none"/>
        <c:spPr>
          <a:ln>
            <a:noFill/>
          </a:ln>
        </c:spPr>
        <c:crossAx val="85198336"/>
        <c:crosses val="max"/>
        <c:crossBetween val="midCat"/>
      </c:valAx>
      <c:valAx>
        <c:axId val="85198336"/>
        <c:scaling>
          <c:orientation val="minMax"/>
          <c:max val="70"/>
        </c:scaling>
        <c:delete val="0"/>
        <c:axPos val="b"/>
        <c:majorGridlines>
          <c:spPr>
            <a:ln>
              <a:solidFill>
                <a:sysClr val="window" lastClr="FFFFFF">
                  <a:lumMod val="65000"/>
                </a:sysClr>
              </a:solidFill>
              <a:prstDash val="dash"/>
            </a:ln>
          </c:spPr>
        </c:majorGridlines>
        <c:numFmt formatCode="General" sourceLinked="1"/>
        <c:majorTickMark val="out"/>
        <c:minorTickMark val="none"/>
        <c:tickLblPos val="nextTo"/>
        <c:spPr>
          <a:ln>
            <a:solidFill>
              <a:sysClr val="window" lastClr="FFFFFF"/>
            </a:solidFill>
          </a:ln>
        </c:spPr>
        <c:txPr>
          <a:bodyPr/>
          <a:lstStyle/>
          <a:p>
            <a:pPr>
              <a:defRPr>
                <a:solidFill>
                  <a:schemeClr val="bg1"/>
                </a:solidFill>
              </a:defRPr>
            </a:pPr>
            <a:endParaRPr lang="cs-CZ"/>
          </a:p>
        </c:txPr>
        <c:crossAx val="85196800"/>
        <c:crosses val="autoZero"/>
        <c:crossBetween val="midCat"/>
        <c:majorUnit val="10"/>
      </c:valAx>
      <c:spPr>
        <a:noFill/>
        <a:ln w="25400">
          <a:noFill/>
        </a:ln>
      </c:spPr>
    </c:plotArea>
    <c:legend>
      <c:legendPos val="r"/>
      <c:legendEntry>
        <c:idx val="0"/>
        <c:delete val="1"/>
      </c:legendEntry>
      <c:layout>
        <c:manualLayout>
          <c:xMode val="edge"/>
          <c:yMode val="edge"/>
          <c:x val="0"/>
          <c:y val="9.1455924074096057E-2"/>
          <c:w val="0.99851494139894659"/>
          <c:h val="6.7529441308980712E-2"/>
        </c:manualLayout>
      </c:layout>
      <c:overlay val="1"/>
      <c:spPr>
        <a:noFill/>
        <a:ln>
          <a:noFill/>
        </a:ln>
      </c:spPr>
      <c:txPr>
        <a:bodyPr/>
        <a:lstStyle/>
        <a:p>
          <a:pPr>
            <a:defRPr sz="1200">
              <a:solidFill>
                <a:schemeClr val="tx1">
                  <a:lumMod val="85000"/>
                  <a:lumOff val="15000"/>
                </a:schemeClr>
              </a:solidFill>
            </a:defRPr>
          </a:pPr>
          <a:endParaRPr lang="cs-CZ"/>
        </a:p>
      </c:txPr>
    </c:legend>
    <c:plotVisOnly val="1"/>
    <c:dispBlanksAs val="gap"/>
    <c:showDLblsOverMax val="0"/>
  </c:chart>
  <c:spPr>
    <a:noFill/>
    <a:ln w="9525">
      <a:noFill/>
    </a:ln>
  </c:spPr>
  <c:txPr>
    <a:bodyPr/>
    <a:lstStyle/>
    <a:p>
      <a:pPr>
        <a:defRPr sz="1000" b="0" i="0" u="none" strike="noStrike" baseline="0">
          <a:solidFill>
            <a:srgbClr val="000000"/>
          </a:solidFill>
          <a:latin typeface="Verdana"/>
          <a:ea typeface="Verdana"/>
          <a:cs typeface="Verdana"/>
        </a:defRPr>
      </a:pPr>
      <a:endParaRPr lang="cs-CZ"/>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0.00159</cdr:y>
    </cdr:from>
    <cdr:to>
      <cdr:x>1</cdr:x>
      <cdr:y>0.0872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13645"/>
          <a:ext cx="6381750" cy="7347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upright="1"/>
        <a:lstStyle xmlns:a="http://schemas.openxmlformats.org/drawingml/2006/main"/>
        <a:p xmlns:a="http://schemas.openxmlformats.org/drawingml/2006/main">
          <a:pPr algn="ctr" rtl="0"/>
          <a:r>
            <a:rPr lang="cs-CZ" sz="1400" b="1" i="0" baseline="0" dirty="0" smtClean="0">
              <a:solidFill>
                <a:schemeClr val="tx1">
                  <a:lumMod val="75000"/>
                  <a:lumOff val="25000"/>
                </a:schemeClr>
              </a:solidFill>
              <a:effectLst/>
            </a:rPr>
            <a:t>Struktura vzorku</a:t>
          </a:r>
        </a:p>
        <a:p xmlns:a="http://schemas.openxmlformats.org/drawingml/2006/main">
          <a:pPr algn="ctr" rtl="0"/>
          <a:endParaRPr lang="cs-CZ" sz="1600" dirty="0">
            <a:solidFill>
              <a:schemeClr val="tx1">
                <a:lumMod val="75000"/>
                <a:lumOff val="25000"/>
              </a:schemeClr>
            </a:solidFill>
            <a:effectLst/>
          </a:endParaRPr>
        </a:p>
      </cdr:txBody>
    </cdr:sp>
  </cdr:relSizeAnchor>
  <cdr:relSizeAnchor xmlns:cdr="http://schemas.openxmlformats.org/drawingml/2006/chartDrawing">
    <cdr:from>
      <cdr:x>0</cdr:x>
      <cdr:y>0.90901</cdr:y>
    </cdr:from>
    <cdr:to>
      <cdr:x>1</cdr:x>
      <cdr:y>1</cdr:y>
    </cdr:to>
    <cdr:sp macro="" textlink="">
      <cdr:nvSpPr>
        <cdr:cNvPr id="2" name="TextovéPole 1"/>
        <cdr:cNvSpPr txBox="1"/>
      </cdr:nvSpPr>
      <cdr:spPr>
        <a:xfrm xmlns:a="http://schemas.openxmlformats.org/drawingml/2006/main">
          <a:off x="0" y="4757738"/>
          <a:ext cx="4603750" cy="47624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kumimoji="0" lang="cs-CZ" sz="1000" b="0" i="0" u="none" strike="noStrike" kern="0" cap="none" spc="0" normalizeH="0" baseline="0" noProof="0" dirty="0" smtClean="0">
              <a:ln>
                <a:noFill/>
              </a:ln>
              <a:solidFill>
                <a:srgbClr val="000000"/>
              </a:solidFill>
              <a:effectLst/>
              <a:uLnTx/>
              <a:uFillTx/>
              <a:latin typeface="+mn-lt"/>
              <a:ea typeface="+mn-ea"/>
              <a:cs typeface="+mn-cs"/>
            </a:rPr>
            <a:t>ZÁKLAD: Všichni respondenti, n=810 [údaje v grafu v %]</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1</cdr:x>
      <cdr:y>0.07961</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9355137" cy="4159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cs-CZ" sz="1400" b="1" dirty="0"/>
            <a:t>Jak velký problém podle Vás představuje </a:t>
          </a:r>
          <a:r>
            <a:rPr lang="cs-CZ" sz="1400" b="1" u="sng" dirty="0"/>
            <a:t>tzv. velká korupce</a:t>
          </a:r>
          <a:r>
            <a:rPr lang="cs-CZ" sz="1400" b="1" dirty="0"/>
            <a:t> v ČR? </a:t>
          </a:r>
          <a:endParaRPr lang="en-US" sz="1400" b="1" dirty="0" smtClean="0">
            <a:solidFill>
              <a:schemeClr val="tx1">
                <a:lumMod val="85000"/>
                <a:lumOff val="15000"/>
              </a:schemeClr>
            </a:solidFill>
          </a:endParaRPr>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1</cdr:x>
      <cdr:y>0.07961</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9355137" cy="4159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cs-CZ" sz="1400" b="1" dirty="0"/>
            <a:t>Do jaké míry je podle Vás </a:t>
          </a:r>
          <a:r>
            <a:rPr lang="cs-CZ" sz="1400" b="1" u="sng" dirty="0"/>
            <a:t>tzv. velká korupce</a:t>
          </a:r>
          <a:r>
            <a:rPr lang="cs-CZ" sz="1400" b="1" dirty="0"/>
            <a:t> v ČR rozšířená?</a:t>
          </a:r>
          <a:r>
            <a:rPr lang="cs-CZ" sz="1400" dirty="0"/>
            <a:t> </a:t>
          </a:r>
          <a:endParaRPr lang="en-US" sz="1400" b="1" dirty="0" smtClean="0">
            <a:solidFill>
              <a:schemeClr val="tx1">
                <a:lumMod val="85000"/>
                <a:lumOff val="15000"/>
              </a:schemeClr>
            </a:solidFill>
          </a:endParaRPr>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355137" cy="4791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rtl="0"/>
          <a:r>
            <a:rPr lang="cs-CZ" sz="1400" b="1" dirty="0" smtClean="0"/>
            <a:t>Jak velký problém podle Vás představuje </a:t>
          </a:r>
          <a:r>
            <a:rPr lang="cs-CZ" sz="1400" b="1" u="sng" dirty="0" smtClean="0"/>
            <a:t>tzv. velká korupce</a:t>
          </a:r>
          <a:r>
            <a:rPr lang="cs-CZ" sz="1400" b="1" dirty="0" smtClean="0"/>
            <a:t> v ČR? </a:t>
          </a:r>
          <a:endParaRPr lang="en-US" sz="1400" b="1" dirty="0" smtClean="0">
            <a:solidFill>
              <a:schemeClr val="tx1">
                <a:lumMod val="85000"/>
                <a:lumOff val="15000"/>
              </a:schemeClr>
            </a:solidFill>
          </a:endParaRPr>
        </a:p>
      </cdr:txBody>
    </cdr:sp>
  </cdr:relSizeAnchor>
  <cdr:relSizeAnchor xmlns:cdr="http://schemas.openxmlformats.org/drawingml/2006/chartDrawing">
    <cdr:from>
      <cdr:x>0</cdr:x>
      <cdr:y>0.90884</cdr:y>
    </cdr:from>
    <cdr:to>
      <cdr:x>1</cdr:x>
      <cdr:y>1</cdr:y>
    </cdr:to>
    <cdr:sp macro="" textlink="">
      <cdr:nvSpPr>
        <cdr:cNvPr id="4" name="TextovéPole 1"/>
        <cdr:cNvSpPr txBox="1"/>
      </cdr:nvSpPr>
      <cdr:spPr>
        <a:xfrm xmlns:a="http://schemas.openxmlformats.org/drawingml/2006/main">
          <a:off x="0" y="47482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1000" dirty="0">
              <a:solidFill>
                <a:schemeClr val="tx1">
                  <a:lumMod val="85000"/>
                  <a:lumOff val="15000"/>
                </a:schemeClr>
              </a:solidFill>
            </a:rPr>
            <a:t>ZÁKLAD: Všichni respondenti, n=810, </a:t>
          </a:r>
          <a:r>
            <a:rPr lang="cs-CZ" sz="1000" dirty="0" smtClean="0">
              <a:solidFill>
                <a:schemeClr val="tx1">
                  <a:lumMod val="85000"/>
                  <a:lumOff val="15000"/>
                </a:schemeClr>
              </a:solidFill>
            </a:rPr>
            <a:t>*průměr </a:t>
          </a:r>
          <a:r>
            <a:rPr lang="cs-CZ" sz="1000" dirty="0">
              <a:solidFill>
                <a:schemeClr val="tx1">
                  <a:lumMod val="85000"/>
                  <a:lumOff val="15000"/>
                </a:schemeClr>
              </a:solidFill>
            </a:rPr>
            <a:t>na škále 1 až 5, kde 1=žádný problém a 5=velmi závažný problém </a:t>
          </a:r>
          <a:endParaRPr lang="en-US" sz="1000" dirty="0">
            <a:solidFill>
              <a:schemeClr val="tx1">
                <a:lumMod val="85000"/>
                <a:lumOff val="15000"/>
              </a:schemeClr>
            </a:solidFill>
          </a:endParaRPr>
        </a:p>
      </cdr:txBody>
    </cdr:sp>
  </cdr:relSizeAnchor>
  <cdr:relSizeAnchor xmlns:cdr="http://schemas.openxmlformats.org/drawingml/2006/chartDrawing">
    <cdr:from>
      <cdr:x>0.88734</cdr:x>
      <cdr:y>0.10989</cdr:y>
    </cdr:from>
    <cdr:to>
      <cdr:x>1</cdr:x>
      <cdr:y>0.1793</cdr:y>
    </cdr:to>
    <cdr:sp macro="" textlink="">
      <cdr:nvSpPr>
        <cdr:cNvPr id="2" name="TextovéPole 1"/>
        <cdr:cNvSpPr txBox="1"/>
      </cdr:nvSpPr>
      <cdr:spPr>
        <a:xfrm xmlns:a="http://schemas.openxmlformats.org/drawingml/2006/main">
          <a:off x="8301187" y="574116"/>
          <a:ext cx="1053950" cy="3626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i="1" smtClean="0">
              <a:solidFill>
                <a:schemeClr val="accent1"/>
              </a:solidFill>
            </a:rPr>
            <a:t>PRŮMĚR*</a:t>
          </a:r>
          <a:endParaRPr lang="cs-CZ" sz="1100" i="1" dirty="0">
            <a:solidFill>
              <a:schemeClr val="accent1"/>
            </a:solidFill>
          </a:endParaRPr>
        </a:p>
      </cdr:txBody>
    </cdr:sp>
  </cdr:relSizeAnchor>
  <cdr:relSizeAnchor xmlns:cdr="http://schemas.openxmlformats.org/drawingml/2006/chartDrawing">
    <cdr:from>
      <cdr:x>0.19928</cdr:x>
      <cdr:y>0.64975</cdr:y>
    </cdr:from>
    <cdr:to>
      <cdr:x>0.26444</cdr:x>
      <cdr:y>0.69351</cdr:y>
    </cdr:to>
    <cdr:sp macro="" textlink="">
      <cdr:nvSpPr>
        <cdr:cNvPr id="3" name="Obdélník 2"/>
        <cdr:cNvSpPr/>
      </cdr:nvSpPr>
      <cdr:spPr>
        <a:xfrm xmlns:a="http://schemas.openxmlformats.org/drawingml/2006/main">
          <a:off x="1864254" y="3394605"/>
          <a:ext cx="609600" cy="228600"/>
        </a:xfrm>
        <a:prstGeom xmlns:a="http://schemas.openxmlformats.org/drawingml/2006/main" prst="rect">
          <a:avLst/>
        </a:prstGeom>
        <a:noFill xmlns:a="http://schemas.openxmlformats.org/drawingml/2006/main"/>
        <a:ln xmlns:a="http://schemas.openxmlformats.org/drawingml/2006/main">
          <a:solidFill>
            <a:srgbClr val="CC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0.17302</cdr:x>
      <cdr:y>0.47888</cdr:y>
    </cdr:from>
    <cdr:to>
      <cdr:x>0.26171</cdr:x>
      <cdr:y>0.52263</cdr:y>
    </cdr:to>
    <cdr:sp macro="" textlink="">
      <cdr:nvSpPr>
        <cdr:cNvPr id="7" name="Obdélník 6"/>
        <cdr:cNvSpPr/>
      </cdr:nvSpPr>
      <cdr:spPr>
        <a:xfrm xmlns:a="http://schemas.openxmlformats.org/drawingml/2006/main">
          <a:off x="1618606" y="2501900"/>
          <a:ext cx="829707" cy="228570"/>
        </a:xfrm>
        <a:prstGeom xmlns:a="http://schemas.openxmlformats.org/drawingml/2006/main" prst="rect">
          <a:avLst/>
        </a:prstGeom>
        <a:noFill xmlns:a="http://schemas.openxmlformats.org/drawingml/2006/main"/>
        <a:ln xmlns:a="http://schemas.openxmlformats.org/drawingml/2006/main">
          <a:solidFill>
            <a:srgbClr val="CC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dr:relSizeAnchor xmlns:cdr="http://schemas.openxmlformats.org/drawingml/2006/chartDrawing">
    <cdr:from>
      <cdr:x>0.07718</cdr:x>
      <cdr:y>0.78426</cdr:y>
    </cdr:from>
    <cdr:to>
      <cdr:x>0.26362</cdr:x>
      <cdr:y>0.86691</cdr:y>
    </cdr:to>
    <cdr:sp macro="" textlink="">
      <cdr:nvSpPr>
        <cdr:cNvPr id="8" name="Obdélník 7"/>
        <cdr:cNvSpPr/>
      </cdr:nvSpPr>
      <cdr:spPr>
        <a:xfrm xmlns:a="http://schemas.openxmlformats.org/drawingml/2006/main">
          <a:off x="722034" y="4097336"/>
          <a:ext cx="1744172" cy="431801"/>
        </a:xfrm>
        <a:prstGeom xmlns:a="http://schemas.openxmlformats.org/drawingml/2006/main" prst="rect">
          <a:avLst/>
        </a:prstGeom>
        <a:noFill xmlns:a="http://schemas.openxmlformats.org/drawingml/2006/main"/>
        <a:ln xmlns:a="http://schemas.openxmlformats.org/drawingml/2006/main">
          <a:solidFill>
            <a:srgbClr val="CC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355137" cy="4791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rtl="0"/>
          <a:r>
            <a:rPr lang="cs-CZ" sz="1400" b="1" dirty="0" smtClean="0"/>
            <a:t>Do jaké míry je podle Vás </a:t>
          </a:r>
          <a:r>
            <a:rPr lang="cs-CZ" sz="1400" b="1" u="sng" dirty="0" smtClean="0"/>
            <a:t>tzv. velká korupce</a:t>
          </a:r>
          <a:r>
            <a:rPr lang="cs-CZ" sz="1400" b="1" dirty="0" smtClean="0"/>
            <a:t> v ČR rozšířená?</a:t>
          </a:r>
          <a:r>
            <a:rPr lang="cs-CZ" sz="1400" dirty="0" smtClean="0"/>
            <a:t> </a:t>
          </a:r>
          <a:endParaRPr lang="en-US" sz="1400" b="1" dirty="0" smtClean="0">
            <a:solidFill>
              <a:schemeClr val="tx1">
                <a:lumMod val="85000"/>
                <a:lumOff val="15000"/>
              </a:schemeClr>
            </a:solidFill>
          </a:endParaRPr>
        </a:p>
      </cdr:txBody>
    </cdr:sp>
  </cdr:relSizeAnchor>
  <cdr:relSizeAnchor xmlns:cdr="http://schemas.openxmlformats.org/drawingml/2006/chartDrawing">
    <cdr:from>
      <cdr:x>0</cdr:x>
      <cdr:y>0.90884</cdr:y>
    </cdr:from>
    <cdr:to>
      <cdr:x>1</cdr:x>
      <cdr:y>1</cdr:y>
    </cdr:to>
    <cdr:sp macro="" textlink="">
      <cdr:nvSpPr>
        <cdr:cNvPr id="4" name="TextovéPole 1"/>
        <cdr:cNvSpPr txBox="1"/>
      </cdr:nvSpPr>
      <cdr:spPr>
        <a:xfrm xmlns:a="http://schemas.openxmlformats.org/drawingml/2006/main">
          <a:off x="0" y="47482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1000" dirty="0">
              <a:solidFill>
                <a:schemeClr val="tx1">
                  <a:lumMod val="85000"/>
                  <a:lumOff val="15000"/>
                </a:schemeClr>
              </a:solidFill>
            </a:rPr>
            <a:t>ZÁKLAD: Všichni respondenti, n=810, </a:t>
          </a:r>
          <a:r>
            <a:rPr lang="cs-CZ" sz="1000" dirty="0" smtClean="0">
              <a:solidFill>
                <a:schemeClr val="tx1">
                  <a:lumMod val="85000"/>
                  <a:lumOff val="15000"/>
                </a:schemeClr>
              </a:solidFill>
            </a:rPr>
            <a:t>*průměr </a:t>
          </a:r>
          <a:r>
            <a:rPr lang="cs-CZ" sz="1000" dirty="0">
              <a:solidFill>
                <a:schemeClr val="tx1">
                  <a:lumMod val="85000"/>
                  <a:lumOff val="15000"/>
                </a:schemeClr>
              </a:solidFill>
            </a:rPr>
            <a:t>na škále 1 až 5, kde 1=není vůbec rozšířená až 5=je velice rozšířená </a:t>
          </a:r>
          <a:endParaRPr lang="en-US" sz="1000" dirty="0">
            <a:solidFill>
              <a:schemeClr val="tx1">
                <a:lumMod val="85000"/>
                <a:lumOff val="15000"/>
              </a:schemeClr>
            </a:solidFill>
          </a:endParaRPr>
        </a:p>
      </cdr:txBody>
    </cdr:sp>
  </cdr:relSizeAnchor>
  <cdr:relSizeAnchor xmlns:cdr="http://schemas.openxmlformats.org/drawingml/2006/chartDrawing">
    <cdr:from>
      <cdr:x>0.88734</cdr:x>
      <cdr:y>0.25898</cdr:y>
    </cdr:from>
    <cdr:to>
      <cdr:x>1</cdr:x>
      <cdr:y>0.32839</cdr:y>
    </cdr:to>
    <cdr:sp macro="" textlink="">
      <cdr:nvSpPr>
        <cdr:cNvPr id="2" name="TextovéPole 1"/>
        <cdr:cNvSpPr txBox="1"/>
      </cdr:nvSpPr>
      <cdr:spPr>
        <a:xfrm xmlns:a="http://schemas.openxmlformats.org/drawingml/2006/main">
          <a:off x="8301187" y="1353050"/>
          <a:ext cx="1053950" cy="3626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i="1" dirty="0" smtClean="0">
              <a:solidFill>
                <a:schemeClr val="accent1"/>
              </a:solidFill>
            </a:rPr>
            <a:t>PRŮMĚR*</a:t>
          </a:r>
          <a:endParaRPr lang="cs-CZ" sz="1100" i="1" dirty="0">
            <a:solidFill>
              <a:schemeClr val="accent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0.00936</cdr:x>
      <cdr:y>0.70159</cdr:y>
    </cdr:from>
    <cdr:to>
      <cdr:x>0.19235</cdr:x>
      <cdr:y>0.82877</cdr:y>
    </cdr:to>
    <cdr:sp macro="" textlink="">
      <cdr:nvSpPr>
        <cdr:cNvPr id="2" name="TextovéPole 1"/>
        <cdr:cNvSpPr txBox="1"/>
      </cdr:nvSpPr>
      <cdr:spPr>
        <a:xfrm xmlns:a="http://schemas.openxmlformats.org/drawingml/2006/main">
          <a:off x="87550" y="3641047"/>
          <a:ext cx="1711897" cy="66001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cs-CZ" sz="1200" b="1" dirty="0" smtClean="0">
              <a:solidFill>
                <a:schemeClr val="tx1">
                  <a:lumMod val="50000"/>
                  <a:lumOff val="50000"/>
                </a:schemeClr>
              </a:solidFill>
            </a:rPr>
            <a:t>Nepředstavuje žádný problém</a:t>
          </a:r>
          <a:endParaRPr lang="cs-CZ" sz="1200" b="1" dirty="0">
            <a:solidFill>
              <a:schemeClr val="tx1">
                <a:lumMod val="50000"/>
                <a:lumOff val="50000"/>
              </a:schemeClr>
            </a:solidFill>
          </a:endParaRPr>
        </a:p>
      </cdr:txBody>
    </cdr:sp>
  </cdr:relSizeAnchor>
  <cdr:relSizeAnchor xmlns:cdr="http://schemas.openxmlformats.org/drawingml/2006/chartDrawing">
    <cdr:from>
      <cdr:x>0.13032</cdr:x>
      <cdr:y>0.8226</cdr:y>
    </cdr:from>
    <cdr:to>
      <cdr:x>0.36789</cdr:x>
      <cdr:y>0.94732</cdr:y>
    </cdr:to>
    <cdr:sp macro="" textlink="">
      <cdr:nvSpPr>
        <cdr:cNvPr id="6" name="TextovéPole 5"/>
        <cdr:cNvSpPr txBox="1"/>
      </cdr:nvSpPr>
      <cdr:spPr>
        <a:xfrm xmlns:a="http://schemas.openxmlformats.org/drawingml/2006/main">
          <a:off x="1219200" y="4269080"/>
          <a:ext cx="2222500" cy="64724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cs-CZ" sz="1200" b="1" dirty="0" smtClean="0">
              <a:solidFill>
                <a:schemeClr val="tx1">
                  <a:lumMod val="50000"/>
                  <a:lumOff val="50000"/>
                </a:schemeClr>
              </a:solidFill>
            </a:rPr>
            <a:t>Není vůbec</a:t>
          </a:r>
        </a:p>
        <a:p xmlns:a="http://schemas.openxmlformats.org/drawingml/2006/main">
          <a:pPr algn="ctr"/>
          <a:r>
            <a:rPr lang="cs-CZ" sz="1200" b="1" dirty="0" smtClean="0">
              <a:solidFill>
                <a:schemeClr val="tx1">
                  <a:lumMod val="50000"/>
                  <a:lumOff val="50000"/>
                </a:schemeClr>
              </a:solidFill>
            </a:rPr>
            <a:t> rozšířená</a:t>
          </a:r>
          <a:endParaRPr lang="cs-CZ" sz="1200" b="1" dirty="0">
            <a:solidFill>
              <a:schemeClr val="tx1">
                <a:lumMod val="50000"/>
                <a:lumOff val="50000"/>
              </a:schemeClr>
            </a:solidFill>
          </a:endParaRPr>
        </a:p>
      </cdr:txBody>
    </cdr:sp>
  </cdr:relSizeAnchor>
  <cdr:relSizeAnchor xmlns:cdr="http://schemas.openxmlformats.org/drawingml/2006/chartDrawing">
    <cdr:from>
      <cdr:x>0.37306</cdr:x>
      <cdr:y>0.10006</cdr:y>
    </cdr:from>
    <cdr:to>
      <cdr:x>0.50764</cdr:x>
      <cdr:y>0.19359</cdr:y>
    </cdr:to>
    <cdr:sp macro="" textlink="">
      <cdr:nvSpPr>
        <cdr:cNvPr id="7" name="TextovéPole 6"/>
        <cdr:cNvSpPr txBox="1"/>
      </cdr:nvSpPr>
      <cdr:spPr>
        <a:xfrm xmlns:a="http://schemas.openxmlformats.org/drawingml/2006/main">
          <a:off x="3491818" y="576263"/>
          <a:ext cx="1259632" cy="53872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cs-CZ" sz="1600" dirty="0"/>
        </a:p>
      </cdr:txBody>
    </cdr:sp>
  </cdr:relSizeAnchor>
  <cdr:relSizeAnchor xmlns:cdr="http://schemas.openxmlformats.org/drawingml/2006/chartDrawing">
    <cdr:from>
      <cdr:x>0.72736</cdr:x>
      <cdr:y>0.8366</cdr:y>
    </cdr:from>
    <cdr:to>
      <cdr:x>0.96492</cdr:x>
      <cdr:y>0.94732</cdr:y>
    </cdr:to>
    <cdr:sp macro="" textlink="">
      <cdr:nvSpPr>
        <cdr:cNvPr id="11" name="TextovéPole 1"/>
        <cdr:cNvSpPr txBox="1"/>
      </cdr:nvSpPr>
      <cdr:spPr>
        <a:xfrm xmlns:a="http://schemas.openxmlformats.org/drawingml/2006/main">
          <a:off x="6804531" y="4341718"/>
          <a:ext cx="2222406" cy="57460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smtClean="0">
              <a:solidFill>
                <a:schemeClr val="tx1">
                  <a:lumMod val="50000"/>
                  <a:lumOff val="50000"/>
                </a:schemeClr>
              </a:solidFill>
            </a:rPr>
            <a:t>Je </a:t>
          </a:r>
          <a:r>
            <a:rPr lang="cs-CZ" sz="1200" b="1" dirty="0">
              <a:solidFill>
                <a:schemeClr val="tx1">
                  <a:lumMod val="50000"/>
                  <a:lumOff val="50000"/>
                </a:schemeClr>
              </a:solidFill>
            </a:rPr>
            <a:t>velice </a:t>
          </a:r>
          <a:endParaRPr lang="cs-CZ" sz="1200" b="1" dirty="0" smtClean="0">
            <a:solidFill>
              <a:schemeClr val="tx1">
                <a:lumMod val="50000"/>
                <a:lumOff val="50000"/>
              </a:schemeClr>
            </a:solidFill>
          </a:endParaRPr>
        </a:p>
        <a:p xmlns:a="http://schemas.openxmlformats.org/drawingml/2006/main">
          <a:pPr algn="ctr"/>
          <a:r>
            <a:rPr lang="cs-CZ" sz="1200" b="1" dirty="0" smtClean="0">
              <a:solidFill>
                <a:schemeClr val="tx1">
                  <a:lumMod val="50000"/>
                  <a:lumOff val="50000"/>
                </a:schemeClr>
              </a:solidFill>
            </a:rPr>
            <a:t>rozšířená</a:t>
          </a:r>
          <a:endParaRPr lang="cs-CZ" sz="1200" b="1" dirty="0">
            <a:solidFill>
              <a:schemeClr val="tx1">
                <a:lumMod val="50000"/>
                <a:lumOff val="50000"/>
              </a:schemeClr>
            </a:solidFill>
          </a:endParaRPr>
        </a:p>
      </cdr:txBody>
    </cdr:sp>
  </cdr:relSizeAnchor>
  <cdr:relSizeAnchor xmlns:cdr="http://schemas.openxmlformats.org/drawingml/2006/chartDrawing">
    <cdr:from>
      <cdr:x>0</cdr:x>
      <cdr:y>0.92421</cdr:y>
    </cdr:from>
    <cdr:to>
      <cdr:x>1</cdr:x>
      <cdr:y>1</cdr:y>
    </cdr:to>
    <cdr:sp macro="" textlink="">
      <cdr:nvSpPr>
        <cdr:cNvPr id="13" name="TextovéPole 1"/>
        <cdr:cNvSpPr txBox="1"/>
      </cdr:nvSpPr>
      <cdr:spPr>
        <a:xfrm xmlns:a="http://schemas.openxmlformats.org/drawingml/2006/main">
          <a:off x="0" y="4796384"/>
          <a:ext cx="9355137" cy="39332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údaje v grafu v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 odpovědi „Neví“ nejsou v grafu vyznačeny</a:t>
          </a:r>
          <a:endParaRPr lang="en-US" sz="1000" dirty="0">
            <a:solidFill>
              <a:schemeClr val="tx1">
                <a:lumMod val="85000"/>
                <a:lumOff val="15000"/>
              </a:schemeClr>
            </a:solidFill>
          </a:endParaRPr>
        </a:p>
      </cdr:txBody>
    </cdr:sp>
  </cdr:relSizeAnchor>
  <cdr:relSizeAnchor xmlns:cdr="http://schemas.openxmlformats.org/drawingml/2006/chartDrawing">
    <cdr:from>
      <cdr:x>0.00153</cdr:x>
      <cdr:y>0.06006</cdr:y>
    </cdr:from>
    <cdr:to>
      <cdr:x>0.19749</cdr:x>
      <cdr:y>0.14133</cdr:y>
    </cdr:to>
    <cdr:sp macro="" textlink="">
      <cdr:nvSpPr>
        <cdr:cNvPr id="14" name="TextovéPole 1"/>
        <cdr:cNvSpPr txBox="1"/>
      </cdr:nvSpPr>
      <cdr:spPr>
        <a:xfrm xmlns:a="http://schemas.openxmlformats.org/drawingml/2006/main">
          <a:off x="14283" y="311672"/>
          <a:ext cx="1833292" cy="42176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smtClean="0">
              <a:solidFill>
                <a:schemeClr val="tx1">
                  <a:lumMod val="50000"/>
                  <a:lumOff val="50000"/>
                </a:schemeClr>
              </a:solidFill>
            </a:rPr>
            <a:t>Představuje </a:t>
          </a:r>
        </a:p>
        <a:p xmlns:a="http://schemas.openxmlformats.org/drawingml/2006/main">
          <a:pPr algn="ctr"/>
          <a:r>
            <a:rPr lang="cs-CZ" sz="1200" b="1" dirty="0" smtClean="0">
              <a:solidFill>
                <a:schemeClr val="tx1">
                  <a:lumMod val="50000"/>
                  <a:lumOff val="50000"/>
                </a:schemeClr>
              </a:solidFill>
            </a:rPr>
            <a:t>velmi </a:t>
          </a:r>
          <a:r>
            <a:rPr lang="cs-CZ" sz="1200" b="1" dirty="0">
              <a:solidFill>
                <a:schemeClr val="tx1">
                  <a:lumMod val="50000"/>
                  <a:lumOff val="50000"/>
                </a:schemeClr>
              </a:solidFill>
            </a:rPr>
            <a:t>závažný </a:t>
          </a:r>
          <a:endParaRPr lang="cs-CZ" sz="1200" b="1" dirty="0" smtClean="0">
            <a:solidFill>
              <a:schemeClr val="tx1">
                <a:lumMod val="50000"/>
                <a:lumOff val="50000"/>
              </a:schemeClr>
            </a:solidFill>
          </a:endParaRPr>
        </a:p>
        <a:p xmlns:a="http://schemas.openxmlformats.org/drawingml/2006/main">
          <a:pPr algn="ctr"/>
          <a:r>
            <a:rPr lang="cs-CZ" sz="1200" b="1" dirty="0" smtClean="0">
              <a:solidFill>
                <a:schemeClr val="tx1">
                  <a:lumMod val="50000"/>
                  <a:lumOff val="50000"/>
                </a:schemeClr>
              </a:solidFill>
            </a:rPr>
            <a:t>problém</a:t>
          </a:r>
          <a:endParaRPr lang="cs-CZ" sz="1200" b="1" dirty="0">
            <a:solidFill>
              <a:schemeClr val="tx1">
                <a:lumMod val="50000"/>
                <a:lumOff val="50000"/>
              </a:schemeClr>
            </a:solidFill>
          </a:endParaRPr>
        </a:p>
      </cdr:txBody>
    </cdr:sp>
  </cdr:relSizeAnchor>
  <cdr:relSizeAnchor xmlns:cdr="http://schemas.openxmlformats.org/drawingml/2006/chartDrawing">
    <cdr:from>
      <cdr:x>0.59942</cdr:x>
      <cdr:y>0.0467</cdr:y>
    </cdr:from>
    <cdr:to>
      <cdr:x>0.9228</cdr:x>
      <cdr:y>0.39354</cdr:y>
    </cdr:to>
    <cdr:sp macro="" textlink="">
      <cdr:nvSpPr>
        <cdr:cNvPr id="3" name="Volný tvar 2"/>
        <cdr:cNvSpPr/>
      </cdr:nvSpPr>
      <cdr:spPr>
        <a:xfrm xmlns:a="http://schemas.openxmlformats.org/drawingml/2006/main">
          <a:off x="5607624" y="242356"/>
          <a:ext cx="3025302" cy="1800000"/>
        </a:xfrm>
        <a:custGeom xmlns:a="http://schemas.openxmlformats.org/drawingml/2006/main">
          <a:avLst/>
          <a:gdLst>
            <a:gd name="connsiteX0" fmla="*/ 398834 w 3025302"/>
            <a:gd name="connsiteY0" fmla="*/ 243191 h 1800000"/>
            <a:gd name="connsiteX1" fmla="*/ 321012 w 3025302"/>
            <a:gd name="connsiteY1" fmla="*/ 311285 h 1800000"/>
            <a:gd name="connsiteX2" fmla="*/ 272374 w 3025302"/>
            <a:gd name="connsiteY2" fmla="*/ 398834 h 1800000"/>
            <a:gd name="connsiteX3" fmla="*/ 233464 w 3025302"/>
            <a:gd name="connsiteY3" fmla="*/ 447472 h 1800000"/>
            <a:gd name="connsiteX4" fmla="*/ 194553 w 3025302"/>
            <a:gd name="connsiteY4" fmla="*/ 505838 h 1800000"/>
            <a:gd name="connsiteX5" fmla="*/ 155642 w 3025302"/>
            <a:gd name="connsiteY5" fmla="*/ 554476 h 1800000"/>
            <a:gd name="connsiteX6" fmla="*/ 126459 w 3025302"/>
            <a:gd name="connsiteY6" fmla="*/ 622570 h 1800000"/>
            <a:gd name="connsiteX7" fmla="*/ 48638 w 3025302"/>
            <a:gd name="connsiteY7" fmla="*/ 719847 h 1800000"/>
            <a:gd name="connsiteX8" fmla="*/ 38910 w 3025302"/>
            <a:gd name="connsiteY8" fmla="*/ 768485 h 1800000"/>
            <a:gd name="connsiteX9" fmla="*/ 19455 w 3025302"/>
            <a:gd name="connsiteY9" fmla="*/ 797668 h 1800000"/>
            <a:gd name="connsiteX10" fmla="*/ 0 w 3025302"/>
            <a:gd name="connsiteY10" fmla="*/ 865762 h 1800000"/>
            <a:gd name="connsiteX11" fmla="*/ 9727 w 3025302"/>
            <a:gd name="connsiteY11" fmla="*/ 1245140 h 1800000"/>
            <a:gd name="connsiteX12" fmla="*/ 38910 w 3025302"/>
            <a:gd name="connsiteY12" fmla="*/ 1313234 h 1800000"/>
            <a:gd name="connsiteX13" fmla="*/ 87549 w 3025302"/>
            <a:gd name="connsiteY13" fmla="*/ 1361872 h 1800000"/>
            <a:gd name="connsiteX14" fmla="*/ 126459 w 3025302"/>
            <a:gd name="connsiteY14" fmla="*/ 1420238 h 1800000"/>
            <a:gd name="connsiteX15" fmla="*/ 145915 w 3025302"/>
            <a:gd name="connsiteY15" fmla="*/ 1449421 h 1800000"/>
            <a:gd name="connsiteX16" fmla="*/ 184825 w 3025302"/>
            <a:gd name="connsiteY16" fmla="*/ 1478604 h 1800000"/>
            <a:gd name="connsiteX17" fmla="*/ 214008 w 3025302"/>
            <a:gd name="connsiteY17" fmla="*/ 1498059 h 1800000"/>
            <a:gd name="connsiteX18" fmla="*/ 321012 w 3025302"/>
            <a:gd name="connsiteY18" fmla="*/ 1575881 h 1800000"/>
            <a:gd name="connsiteX19" fmla="*/ 350195 w 3025302"/>
            <a:gd name="connsiteY19" fmla="*/ 1595336 h 1800000"/>
            <a:gd name="connsiteX20" fmla="*/ 379378 w 3025302"/>
            <a:gd name="connsiteY20" fmla="*/ 1605064 h 1800000"/>
            <a:gd name="connsiteX21" fmla="*/ 428017 w 3025302"/>
            <a:gd name="connsiteY21" fmla="*/ 1643974 h 1800000"/>
            <a:gd name="connsiteX22" fmla="*/ 466927 w 3025302"/>
            <a:gd name="connsiteY22" fmla="*/ 1653702 h 1800000"/>
            <a:gd name="connsiteX23" fmla="*/ 554476 w 3025302"/>
            <a:gd name="connsiteY23" fmla="*/ 1692613 h 1800000"/>
            <a:gd name="connsiteX24" fmla="*/ 651753 w 3025302"/>
            <a:gd name="connsiteY24" fmla="*/ 1721796 h 1800000"/>
            <a:gd name="connsiteX25" fmla="*/ 690664 w 3025302"/>
            <a:gd name="connsiteY25" fmla="*/ 1731523 h 1800000"/>
            <a:gd name="connsiteX26" fmla="*/ 904672 w 3025302"/>
            <a:gd name="connsiteY26" fmla="*/ 1760706 h 1800000"/>
            <a:gd name="connsiteX27" fmla="*/ 1215957 w 3025302"/>
            <a:gd name="connsiteY27" fmla="*/ 1780162 h 1800000"/>
            <a:gd name="connsiteX28" fmla="*/ 1517515 w 3025302"/>
            <a:gd name="connsiteY28" fmla="*/ 1799617 h 1800000"/>
            <a:gd name="connsiteX29" fmla="*/ 2120629 w 3025302"/>
            <a:gd name="connsiteY29" fmla="*/ 1789889 h 1800000"/>
            <a:gd name="connsiteX30" fmla="*/ 2276272 w 3025302"/>
            <a:gd name="connsiteY30" fmla="*/ 1770434 h 1800000"/>
            <a:gd name="connsiteX31" fmla="*/ 2383276 w 3025302"/>
            <a:gd name="connsiteY31" fmla="*/ 1741251 h 1800000"/>
            <a:gd name="connsiteX32" fmla="*/ 2470825 w 3025302"/>
            <a:gd name="connsiteY32" fmla="*/ 1721796 h 1800000"/>
            <a:gd name="connsiteX33" fmla="*/ 2500008 w 3025302"/>
            <a:gd name="connsiteY33" fmla="*/ 1712068 h 1800000"/>
            <a:gd name="connsiteX34" fmla="*/ 2548647 w 3025302"/>
            <a:gd name="connsiteY34" fmla="*/ 1702340 h 1800000"/>
            <a:gd name="connsiteX35" fmla="*/ 2607012 w 3025302"/>
            <a:gd name="connsiteY35" fmla="*/ 1673157 h 1800000"/>
            <a:gd name="connsiteX36" fmla="*/ 2636195 w 3025302"/>
            <a:gd name="connsiteY36" fmla="*/ 1653702 h 1800000"/>
            <a:gd name="connsiteX37" fmla="*/ 2675106 w 3025302"/>
            <a:gd name="connsiteY37" fmla="*/ 1634247 h 1800000"/>
            <a:gd name="connsiteX38" fmla="*/ 2733472 w 3025302"/>
            <a:gd name="connsiteY38" fmla="*/ 1585608 h 1800000"/>
            <a:gd name="connsiteX39" fmla="*/ 2782110 w 3025302"/>
            <a:gd name="connsiteY39" fmla="*/ 1546698 h 1800000"/>
            <a:gd name="connsiteX40" fmla="*/ 2840476 w 3025302"/>
            <a:gd name="connsiteY40" fmla="*/ 1498059 h 1800000"/>
            <a:gd name="connsiteX41" fmla="*/ 2859932 w 3025302"/>
            <a:gd name="connsiteY41" fmla="*/ 1468876 h 1800000"/>
            <a:gd name="connsiteX42" fmla="*/ 2908570 w 3025302"/>
            <a:gd name="connsiteY42" fmla="*/ 1420238 h 1800000"/>
            <a:gd name="connsiteX43" fmla="*/ 2957208 w 3025302"/>
            <a:gd name="connsiteY43" fmla="*/ 1303506 h 1800000"/>
            <a:gd name="connsiteX44" fmla="*/ 2976664 w 3025302"/>
            <a:gd name="connsiteY44" fmla="*/ 1264596 h 1800000"/>
            <a:gd name="connsiteX45" fmla="*/ 2986391 w 3025302"/>
            <a:gd name="connsiteY45" fmla="*/ 1225685 h 1800000"/>
            <a:gd name="connsiteX46" fmla="*/ 2996119 w 3025302"/>
            <a:gd name="connsiteY46" fmla="*/ 1177047 h 1800000"/>
            <a:gd name="connsiteX47" fmla="*/ 3005847 w 3025302"/>
            <a:gd name="connsiteY47" fmla="*/ 1147864 h 1800000"/>
            <a:gd name="connsiteX48" fmla="*/ 3025302 w 3025302"/>
            <a:gd name="connsiteY48" fmla="*/ 992221 h 1800000"/>
            <a:gd name="connsiteX49" fmla="*/ 3015574 w 3025302"/>
            <a:gd name="connsiteY49" fmla="*/ 700391 h 1800000"/>
            <a:gd name="connsiteX50" fmla="*/ 3005847 w 3025302"/>
            <a:gd name="connsiteY50" fmla="*/ 661481 h 1800000"/>
            <a:gd name="connsiteX51" fmla="*/ 2996119 w 3025302"/>
            <a:gd name="connsiteY51" fmla="*/ 612842 h 1800000"/>
            <a:gd name="connsiteX52" fmla="*/ 2976664 w 3025302"/>
            <a:gd name="connsiteY52" fmla="*/ 573932 h 1800000"/>
            <a:gd name="connsiteX53" fmla="*/ 2966936 w 3025302"/>
            <a:gd name="connsiteY53" fmla="*/ 535021 h 1800000"/>
            <a:gd name="connsiteX54" fmla="*/ 2937753 w 3025302"/>
            <a:gd name="connsiteY54" fmla="*/ 486383 h 1800000"/>
            <a:gd name="connsiteX55" fmla="*/ 2918298 w 3025302"/>
            <a:gd name="connsiteY55" fmla="*/ 428017 h 1800000"/>
            <a:gd name="connsiteX56" fmla="*/ 2898842 w 3025302"/>
            <a:gd name="connsiteY56" fmla="*/ 389106 h 1800000"/>
            <a:gd name="connsiteX57" fmla="*/ 2889115 w 3025302"/>
            <a:gd name="connsiteY57" fmla="*/ 359923 h 1800000"/>
            <a:gd name="connsiteX58" fmla="*/ 2869659 w 3025302"/>
            <a:gd name="connsiteY58" fmla="*/ 321013 h 1800000"/>
            <a:gd name="connsiteX59" fmla="*/ 2859932 w 3025302"/>
            <a:gd name="connsiteY59" fmla="*/ 291830 h 1800000"/>
            <a:gd name="connsiteX60" fmla="*/ 2821021 w 3025302"/>
            <a:gd name="connsiteY60" fmla="*/ 243191 h 1800000"/>
            <a:gd name="connsiteX61" fmla="*/ 2811293 w 3025302"/>
            <a:gd name="connsiteY61" fmla="*/ 214008 h 1800000"/>
            <a:gd name="connsiteX62" fmla="*/ 2752927 w 3025302"/>
            <a:gd name="connsiteY62" fmla="*/ 175098 h 1800000"/>
            <a:gd name="connsiteX63" fmla="*/ 2723744 w 3025302"/>
            <a:gd name="connsiteY63" fmla="*/ 155642 h 1800000"/>
            <a:gd name="connsiteX64" fmla="*/ 2694561 w 3025302"/>
            <a:gd name="connsiteY64" fmla="*/ 136187 h 1800000"/>
            <a:gd name="connsiteX65" fmla="*/ 2655651 w 3025302"/>
            <a:gd name="connsiteY65" fmla="*/ 107004 h 1800000"/>
            <a:gd name="connsiteX66" fmla="*/ 2616740 w 3025302"/>
            <a:gd name="connsiteY66" fmla="*/ 97276 h 1800000"/>
            <a:gd name="connsiteX67" fmla="*/ 2490281 w 3025302"/>
            <a:gd name="connsiteY67" fmla="*/ 38911 h 1800000"/>
            <a:gd name="connsiteX68" fmla="*/ 2441642 w 3025302"/>
            <a:gd name="connsiteY68" fmla="*/ 29183 h 1800000"/>
            <a:gd name="connsiteX69" fmla="*/ 2373549 w 3025302"/>
            <a:gd name="connsiteY69" fmla="*/ 9728 h 1800000"/>
            <a:gd name="connsiteX70" fmla="*/ 2315183 w 3025302"/>
            <a:gd name="connsiteY70" fmla="*/ 0 h 1800000"/>
            <a:gd name="connsiteX71" fmla="*/ 1585608 w 3025302"/>
            <a:gd name="connsiteY71" fmla="*/ 9728 h 1800000"/>
            <a:gd name="connsiteX72" fmla="*/ 1342417 w 3025302"/>
            <a:gd name="connsiteY72" fmla="*/ 48638 h 1800000"/>
            <a:gd name="connsiteX73" fmla="*/ 1225685 w 3025302"/>
            <a:gd name="connsiteY73" fmla="*/ 58366 h 1800000"/>
            <a:gd name="connsiteX74" fmla="*/ 1070042 w 3025302"/>
            <a:gd name="connsiteY74" fmla="*/ 87549 h 1800000"/>
            <a:gd name="connsiteX75" fmla="*/ 1021404 w 3025302"/>
            <a:gd name="connsiteY75" fmla="*/ 97276 h 1800000"/>
            <a:gd name="connsiteX76" fmla="*/ 963038 w 3025302"/>
            <a:gd name="connsiteY76" fmla="*/ 107004 h 1800000"/>
            <a:gd name="connsiteX77" fmla="*/ 924127 w 3025302"/>
            <a:gd name="connsiteY77" fmla="*/ 116732 h 1800000"/>
            <a:gd name="connsiteX78" fmla="*/ 817123 w 3025302"/>
            <a:gd name="connsiteY78" fmla="*/ 126459 h 1800000"/>
            <a:gd name="connsiteX79" fmla="*/ 554476 w 3025302"/>
            <a:gd name="connsiteY79" fmla="*/ 145915 h 1800000"/>
            <a:gd name="connsiteX80" fmla="*/ 476655 w 3025302"/>
            <a:gd name="connsiteY80" fmla="*/ 165370 h 1800000"/>
            <a:gd name="connsiteX81" fmla="*/ 418289 w 3025302"/>
            <a:gd name="connsiteY81" fmla="*/ 194553 h 1800000"/>
            <a:gd name="connsiteX82" fmla="*/ 408561 w 3025302"/>
            <a:gd name="connsiteY82" fmla="*/ 262647 h 1800000"/>
            <a:gd name="connsiteX83" fmla="*/ 398834 w 3025302"/>
            <a:gd name="connsiteY83" fmla="*/ 311285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025302" h="1800000">
              <a:moveTo>
                <a:pt x="398834" y="243191"/>
              </a:moveTo>
              <a:cubicBezTo>
                <a:pt x="380828" y="257595"/>
                <a:pt x="337462" y="289352"/>
                <a:pt x="321012" y="311285"/>
              </a:cubicBezTo>
              <a:cubicBezTo>
                <a:pt x="248485" y="407988"/>
                <a:pt x="327806" y="315685"/>
                <a:pt x="272374" y="398834"/>
              </a:cubicBezTo>
              <a:cubicBezTo>
                <a:pt x="260857" y="416109"/>
                <a:pt x="245676" y="430681"/>
                <a:pt x="233464" y="447472"/>
              </a:cubicBezTo>
              <a:cubicBezTo>
                <a:pt x="219711" y="466382"/>
                <a:pt x="208306" y="486928"/>
                <a:pt x="194553" y="505838"/>
              </a:cubicBezTo>
              <a:cubicBezTo>
                <a:pt x="182341" y="522629"/>
                <a:pt x="166104" y="536542"/>
                <a:pt x="155642" y="554476"/>
              </a:cubicBezTo>
              <a:cubicBezTo>
                <a:pt x="143199" y="575807"/>
                <a:pt x="139874" y="601837"/>
                <a:pt x="126459" y="622570"/>
              </a:cubicBezTo>
              <a:cubicBezTo>
                <a:pt x="103901" y="657433"/>
                <a:pt x="48638" y="719847"/>
                <a:pt x="48638" y="719847"/>
              </a:cubicBezTo>
              <a:cubicBezTo>
                <a:pt x="45395" y="736060"/>
                <a:pt x="44715" y="753004"/>
                <a:pt x="38910" y="768485"/>
              </a:cubicBezTo>
              <a:cubicBezTo>
                <a:pt x="34805" y="779432"/>
                <a:pt x="24683" y="787211"/>
                <a:pt x="19455" y="797668"/>
              </a:cubicBezTo>
              <a:cubicBezTo>
                <a:pt x="12475" y="811628"/>
                <a:pt x="3118" y="853289"/>
                <a:pt x="0" y="865762"/>
              </a:cubicBezTo>
              <a:cubicBezTo>
                <a:pt x="3242" y="992221"/>
                <a:pt x="3710" y="1118782"/>
                <a:pt x="9727" y="1245140"/>
              </a:cubicBezTo>
              <a:cubicBezTo>
                <a:pt x="10356" y="1258342"/>
                <a:pt x="34223" y="1307208"/>
                <a:pt x="38910" y="1313234"/>
              </a:cubicBezTo>
              <a:cubicBezTo>
                <a:pt x="52987" y="1331333"/>
                <a:pt x="74831" y="1342794"/>
                <a:pt x="87549" y="1361872"/>
              </a:cubicBezTo>
              <a:lnTo>
                <a:pt x="126459" y="1420238"/>
              </a:lnTo>
              <a:cubicBezTo>
                <a:pt x="132944" y="1429966"/>
                <a:pt x="136562" y="1442406"/>
                <a:pt x="145915" y="1449421"/>
              </a:cubicBezTo>
              <a:cubicBezTo>
                <a:pt x="158885" y="1459149"/>
                <a:pt x="171632" y="1469181"/>
                <a:pt x="184825" y="1478604"/>
              </a:cubicBezTo>
              <a:cubicBezTo>
                <a:pt x="194338" y="1485399"/>
                <a:pt x="204655" y="1491044"/>
                <a:pt x="214008" y="1498059"/>
              </a:cubicBezTo>
              <a:cubicBezTo>
                <a:pt x="321045" y="1578336"/>
                <a:pt x="200168" y="1495317"/>
                <a:pt x="321012" y="1575881"/>
              </a:cubicBezTo>
              <a:cubicBezTo>
                <a:pt x="330740" y="1582366"/>
                <a:pt x="339104" y="1591639"/>
                <a:pt x="350195" y="1595336"/>
              </a:cubicBezTo>
              <a:lnTo>
                <a:pt x="379378" y="1605064"/>
              </a:lnTo>
              <a:cubicBezTo>
                <a:pt x="395067" y="1620753"/>
                <a:pt x="406543" y="1634771"/>
                <a:pt x="428017" y="1643974"/>
              </a:cubicBezTo>
              <a:cubicBezTo>
                <a:pt x="440305" y="1649240"/>
                <a:pt x="453957" y="1650459"/>
                <a:pt x="466927" y="1653702"/>
              </a:cubicBezTo>
              <a:cubicBezTo>
                <a:pt x="523069" y="1691129"/>
                <a:pt x="467661" y="1657888"/>
                <a:pt x="554476" y="1692613"/>
              </a:cubicBezTo>
              <a:cubicBezTo>
                <a:pt x="627144" y="1721679"/>
                <a:pt x="577776" y="1705357"/>
                <a:pt x="651753" y="1721796"/>
              </a:cubicBezTo>
              <a:cubicBezTo>
                <a:pt x="664804" y="1724696"/>
                <a:pt x="677476" y="1729325"/>
                <a:pt x="690664" y="1731523"/>
              </a:cubicBezTo>
              <a:cubicBezTo>
                <a:pt x="692668" y="1731857"/>
                <a:pt x="872598" y="1758300"/>
                <a:pt x="904672" y="1760706"/>
              </a:cubicBezTo>
              <a:cubicBezTo>
                <a:pt x="1008345" y="1768481"/>
                <a:pt x="1112195" y="1773677"/>
                <a:pt x="1215957" y="1780162"/>
              </a:cubicBezTo>
              <a:cubicBezTo>
                <a:pt x="1337171" y="1804403"/>
                <a:pt x="1299894" y="1799617"/>
                <a:pt x="1517515" y="1799617"/>
              </a:cubicBezTo>
              <a:cubicBezTo>
                <a:pt x="1718579" y="1799617"/>
                <a:pt x="1919591" y="1793132"/>
                <a:pt x="2120629" y="1789889"/>
              </a:cubicBezTo>
              <a:cubicBezTo>
                <a:pt x="2227112" y="1763270"/>
                <a:pt x="2059500" y="1802950"/>
                <a:pt x="2276272" y="1770434"/>
              </a:cubicBezTo>
              <a:cubicBezTo>
                <a:pt x="2349286" y="1759482"/>
                <a:pt x="2334385" y="1755220"/>
                <a:pt x="2383276" y="1741251"/>
              </a:cubicBezTo>
              <a:cubicBezTo>
                <a:pt x="2453184" y="1721277"/>
                <a:pt x="2390580" y="1741857"/>
                <a:pt x="2470825" y="1721796"/>
              </a:cubicBezTo>
              <a:cubicBezTo>
                <a:pt x="2480773" y="1719309"/>
                <a:pt x="2490060" y="1714555"/>
                <a:pt x="2500008" y="1712068"/>
              </a:cubicBezTo>
              <a:cubicBezTo>
                <a:pt x="2516048" y="1708058"/>
                <a:pt x="2532434" y="1705583"/>
                <a:pt x="2548647" y="1702340"/>
              </a:cubicBezTo>
              <a:cubicBezTo>
                <a:pt x="2632272" y="1646589"/>
                <a:pt x="2526470" y="1713428"/>
                <a:pt x="2607012" y="1673157"/>
              </a:cubicBezTo>
              <a:cubicBezTo>
                <a:pt x="2617469" y="1667929"/>
                <a:pt x="2626044" y="1659502"/>
                <a:pt x="2636195" y="1653702"/>
              </a:cubicBezTo>
              <a:cubicBezTo>
                <a:pt x="2648786" y="1646508"/>
                <a:pt x="2662809" y="1641933"/>
                <a:pt x="2675106" y="1634247"/>
              </a:cubicBezTo>
              <a:cubicBezTo>
                <a:pt x="2730095" y="1599879"/>
                <a:pt x="2697608" y="1616349"/>
                <a:pt x="2733472" y="1585608"/>
              </a:cubicBezTo>
              <a:cubicBezTo>
                <a:pt x="2749236" y="1572096"/>
                <a:pt x="2766485" y="1560370"/>
                <a:pt x="2782110" y="1546698"/>
              </a:cubicBezTo>
              <a:cubicBezTo>
                <a:pt x="2842034" y="1494265"/>
                <a:pt x="2780747" y="1537879"/>
                <a:pt x="2840476" y="1498059"/>
              </a:cubicBezTo>
              <a:cubicBezTo>
                <a:pt x="2846961" y="1488331"/>
                <a:pt x="2852233" y="1477675"/>
                <a:pt x="2859932" y="1468876"/>
              </a:cubicBezTo>
              <a:cubicBezTo>
                <a:pt x="2875030" y="1451621"/>
                <a:pt x="2895084" y="1438781"/>
                <a:pt x="2908570" y="1420238"/>
              </a:cubicBezTo>
              <a:cubicBezTo>
                <a:pt x="2953267" y="1358779"/>
                <a:pt x="2924894" y="1368130"/>
                <a:pt x="2957208" y="1303506"/>
              </a:cubicBezTo>
              <a:lnTo>
                <a:pt x="2976664" y="1264596"/>
              </a:lnTo>
              <a:cubicBezTo>
                <a:pt x="2979906" y="1251626"/>
                <a:pt x="2983491" y="1238736"/>
                <a:pt x="2986391" y="1225685"/>
              </a:cubicBezTo>
              <a:cubicBezTo>
                <a:pt x="2989978" y="1209545"/>
                <a:pt x="2992109" y="1193087"/>
                <a:pt x="2996119" y="1177047"/>
              </a:cubicBezTo>
              <a:cubicBezTo>
                <a:pt x="2998606" y="1167099"/>
                <a:pt x="3002604" y="1157592"/>
                <a:pt x="3005847" y="1147864"/>
              </a:cubicBezTo>
              <a:cubicBezTo>
                <a:pt x="3010153" y="1117722"/>
                <a:pt x="3025302" y="1016731"/>
                <a:pt x="3025302" y="992221"/>
              </a:cubicBezTo>
              <a:cubicBezTo>
                <a:pt x="3025302" y="894890"/>
                <a:pt x="3021289" y="797554"/>
                <a:pt x="3015574" y="700391"/>
              </a:cubicBezTo>
              <a:cubicBezTo>
                <a:pt x="3014789" y="687045"/>
                <a:pt x="3008747" y="674532"/>
                <a:pt x="3005847" y="661481"/>
              </a:cubicBezTo>
              <a:cubicBezTo>
                <a:pt x="3002260" y="645341"/>
                <a:pt x="3001348" y="628528"/>
                <a:pt x="2996119" y="612842"/>
              </a:cubicBezTo>
              <a:cubicBezTo>
                <a:pt x="2991533" y="599085"/>
                <a:pt x="2981756" y="587510"/>
                <a:pt x="2976664" y="573932"/>
              </a:cubicBezTo>
              <a:cubicBezTo>
                <a:pt x="2971970" y="561414"/>
                <a:pt x="2972366" y="547238"/>
                <a:pt x="2966936" y="535021"/>
              </a:cubicBezTo>
              <a:cubicBezTo>
                <a:pt x="2959257" y="517744"/>
                <a:pt x="2945577" y="503595"/>
                <a:pt x="2937753" y="486383"/>
              </a:cubicBezTo>
              <a:cubicBezTo>
                <a:pt x="2929267" y="467713"/>
                <a:pt x="2924783" y="447472"/>
                <a:pt x="2918298" y="428017"/>
              </a:cubicBezTo>
              <a:cubicBezTo>
                <a:pt x="2913712" y="414260"/>
                <a:pt x="2904554" y="402435"/>
                <a:pt x="2898842" y="389106"/>
              </a:cubicBezTo>
              <a:cubicBezTo>
                <a:pt x="2894803" y="379681"/>
                <a:pt x="2893154" y="369348"/>
                <a:pt x="2889115" y="359923"/>
              </a:cubicBezTo>
              <a:cubicBezTo>
                <a:pt x="2883403" y="346594"/>
                <a:pt x="2875371" y="334342"/>
                <a:pt x="2869659" y="321013"/>
              </a:cubicBezTo>
              <a:cubicBezTo>
                <a:pt x="2865620" y="311588"/>
                <a:pt x="2865207" y="300623"/>
                <a:pt x="2859932" y="291830"/>
              </a:cubicBezTo>
              <a:cubicBezTo>
                <a:pt x="2805638" y="201339"/>
                <a:pt x="2879433" y="360016"/>
                <a:pt x="2821021" y="243191"/>
              </a:cubicBezTo>
              <a:cubicBezTo>
                <a:pt x="2816435" y="234020"/>
                <a:pt x="2818544" y="221259"/>
                <a:pt x="2811293" y="214008"/>
              </a:cubicBezTo>
              <a:cubicBezTo>
                <a:pt x="2794759" y="197474"/>
                <a:pt x="2772382" y="188068"/>
                <a:pt x="2752927" y="175098"/>
              </a:cubicBezTo>
              <a:lnTo>
                <a:pt x="2723744" y="155642"/>
              </a:lnTo>
              <a:lnTo>
                <a:pt x="2694561" y="136187"/>
              </a:lnTo>
              <a:cubicBezTo>
                <a:pt x="2681071" y="127194"/>
                <a:pt x="2670152" y="114255"/>
                <a:pt x="2655651" y="107004"/>
              </a:cubicBezTo>
              <a:cubicBezTo>
                <a:pt x="2643693" y="101025"/>
                <a:pt x="2629081" y="102418"/>
                <a:pt x="2616740" y="97276"/>
              </a:cubicBezTo>
              <a:cubicBezTo>
                <a:pt x="2564137" y="75358"/>
                <a:pt x="2541260" y="54205"/>
                <a:pt x="2490281" y="38911"/>
              </a:cubicBezTo>
              <a:cubicBezTo>
                <a:pt x="2474444" y="34160"/>
                <a:pt x="2457682" y="33193"/>
                <a:pt x="2441642" y="29183"/>
              </a:cubicBezTo>
              <a:cubicBezTo>
                <a:pt x="2367466" y="10638"/>
                <a:pt x="2464533" y="27925"/>
                <a:pt x="2373549" y="9728"/>
              </a:cubicBezTo>
              <a:cubicBezTo>
                <a:pt x="2354208" y="5860"/>
                <a:pt x="2334638" y="3243"/>
                <a:pt x="2315183" y="0"/>
              </a:cubicBezTo>
              <a:cubicBezTo>
                <a:pt x="2071991" y="3243"/>
                <a:pt x="1828606" y="-504"/>
                <a:pt x="1585608" y="9728"/>
              </a:cubicBezTo>
              <a:cubicBezTo>
                <a:pt x="1187650" y="26484"/>
                <a:pt x="1502520" y="29803"/>
                <a:pt x="1342417" y="48638"/>
              </a:cubicBezTo>
              <a:cubicBezTo>
                <a:pt x="1303639" y="53200"/>
                <a:pt x="1264596" y="55123"/>
                <a:pt x="1225685" y="58366"/>
              </a:cubicBezTo>
              <a:cubicBezTo>
                <a:pt x="1090489" y="92165"/>
                <a:pt x="1205696" y="66680"/>
                <a:pt x="1070042" y="87549"/>
              </a:cubicBezTo>
              <a:cubicBezTo>
                <a:pt x="1053701" y="90063"/>
                <a:pt x="1037671" y="94318"/>
                <a:pt x="1021404" y="97276"/>
              </a:cubicBezTo>
              <a:cubicBezTo>
                <a:pt x="1001998" y="100804"/>
                <a:pt x="982379" y="103136"/>
                <a:pt x="963038" y="107004"/>
              </a:cubicBezTo>
              <a:cubicBezTo>
                <a:pt x="949928" y="109626"/>
                <a:pt x="937379" y="114965"/>
                <a:pt x="924127" y="116732"/>
              </a:cubicBezTo>
              <a:cubicBezTo>
                <a:pt x="888626" y="121465"/>
                <a:pt x="852827" y="123640"/>
                <a:pt x="817123" y="126459"/>
              </a:cubicBezTo>
              <a:lnTo>
                <a:pt x="554476" y="145915"/>
              </a:lnTo>
              <a:cubicBezTo>
                <a:pt x="535972" y="149616"/>
                <a:pt x="496599" y="155398"/>
                <a:pt x="476655" y="165370"/>
              </a:cubicBezTo>
              <a:cubicBezTo>
                <a:pt x="401225" y="203085"/>
                <a:pt x="491642" y="170101"/>
                <a:pt x="418289" y="194553"/>
              </a:cubicBezTo>
              <a:cubicBezTo>
                <a:pt x="415046" y="217251"/>
                <a:pt x="412330" y="240030"/>
                <a:pt x="408561" y="262647"/>
              </a:cubicBezTo>
              <a:cubicBezTo>
                <a:pt x="405843" y="278956"/>
                <a:pt x="398834" y="311285"/>
                <a:pt x="398834" y="311285"/>
              </a:cubicBezTo>
            </a:path>
          </a:pathLst>
        </a:custGeom>
        <a:noFill xmlns:a="http://schemas.openxmlformats.org/drawingml/2006/main"/>
        <a:ln xmlns:a="http://schemas.openxmlformats.org/drawingml/2006/main">
          <a:solidFill>
            <a:schemeClr val="accent5">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0.18973</cdr:x>
      <cdr:y>0.08072</cdr:y>
    </cdr:from>
    <cdr:to>
      <cdr:x>0.18973</cdr:x>
      <cdr:y>0.8005</cdr:y>
    </cdr:to>
    <cdr:cxnSp macro="">
      <cdr:nvCxnSpPr>
        <cdr:cNvPr id="16" name="Přímá spojnice se šipkou 15"/>
        <cdr:cNvCxnSpPr/>
      </cdr:nvCxnSpPr>
      <cdr:spPr>
        <a:xfrm xmlns:a="http://schemas.openxmlformats.org/drawingml/2006/main" flipV="1">
          <a:off x="1774926" y="418938"/>
          <a:ext cx="0" cy="3735421"/>
        </a:xfrm>
        <a:prstGeom xmlns:a="http://schemas.openxmlformats.org/drawingml/2006/main" prst="straightConnector1">
          <a:avLst/>
        </a:prstGeom>
        <a:ln xmlns:a="http://schemas.openxmlformats.org/drawingml/2006/main" w="19050">
          <a:solidFill>
            <a:schemeClr val="tx1">
              <a:lumMod val="50000"/>
              <a:lumOff val="50000"/>
            </a:schemeClr>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0.18765</cdr:x>
      <cdr:y>0.80425</cdr:y>
    </cdr:from>
    <cdr:to>
      <cdr:x>0.85521</cdr:x>
      <cdr:y>0.80612</cdr:y>
    </cdr:to>
    <cdr:cxnSp macro="">
      <cdr:nvCxnSpPr>
        <cdr:cNvPr id="18" name="Přímá spojnice se šipkou 17"/>
        <cdr:cNvCxnSpPr/>
      </cdr:nvCxnSpPr>
      <cdr:spPr>
        <a:xfrm xmlns:a="http://schemas.openxmlformats.org/drawingml/2006/main">
          <a:off x="1755471" y="4173815"/>
          <a:ext cx="6245157" cy="9727"/>
        </a:xfrm>
        <a:prstGeom xmlns:a="http://schemas.openxmlformats.org/drawingml/2006/main" prst="straightConnector1">
          <a:avLst/>
        </a:prstGeom>
        <a:ln xmlns:a="http://schemas.openxmlformats.org/drawingml/2006/main" w="19050">
          <a:solidFill>
            <a:schemeClr val="tx1">
              <a:lumMod val="50000"/>
              <a:lumOff val="50000"/>
            </a:schemeClr>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1</cdr:x>
      <cdr:y>0.07961</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9355137" cy="4159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endParaRPr lang="en-US" sz="1400" b="1" dirty="0" smtClean="0">
            <a:solidFill>
              <a:schemeClr val="tx1">
                <a:lumMod val="85000"/>
                <a:lumOff val="15000"/>
              </a:schemeClr>
            </a:solidFill>
          </a:endParaRPr>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cdr:y>
    </cdr:from>
    <cdr:to>
      <cdr:x>1</cdr:x>
      <cdr:y>0.07961</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9355137" cy="4159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endParaRPr lang="en-US" sz="1400" b="1" dirty="0" smtClean="0">
            <a:solidFill>
              <a:schemeClr val="tx1">
                <a:lumMod val="85000"/>
                <a:lumOff val="15000"/>
              </a:schemeClr>
            </a:solidFill>
          </a:endParaRPr>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dr:relSizeAnchor xmlns:cdr="http://schemas.openxmlformats.org/drawingml/2006/chartDrawing">
    <cdr:from>
      <cdr:x>0</cdr:x>
      <cdr:y>0.90884</cdr:y>
    </cdr:from>
    <cdr:to>
      <cdr:x>1</cdr:x>
      <cdr:y>1</cdr:y>
    </cdr:to>
    <cdr:sp macro="" textlink="">
      <cdr:nvSpPr>
        <cdr:cNvPr id="4" name="TextovéPole 1"/>
        <cdr:cNvSpPr txBox="1"/>
      </cdr:nvSpPr>
      <cdr:spPr>
        <a:xfrm xmlns:a="http://schemas.openxmlformats.org/drawingml/2006/main">
          <a:off x="0" y="47482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1000" dirty="0">
              <a:solidFill>
                <a:schemeClr val="tx1">
                  <a:lumMod val="85000"/>
                  <a:lumOff val="15000"/>
                </a:schemeClr>
              </a:solidFill>
            </a:rPr>
            <a:t>ZÁKLAD: Všichni respondenti, n=810</a:t>
          </a:r>
          <a:endParaRPr lang="en-US" sz="1000" dirty="0">
            <a:solidFill>
              <a:schemeClr val="tx1">
                <a:lumMod val="85000"/>
                <a:lumOff val="15000"/>
              </a:schemeClr>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dr:relSizeAnchor xmlns:cdr="http://schemas.openxmlformats.org/drawingml/2006/chartDrawing">
    <cdr:from>
      <cdr:x>0</cdr:x>
      <cdr:y>0.90884</cdr:y>
    </cdr:from>
    <cdr:to>
      <cdr:x>1</cdr:x>
      <cdr:y>1</cdr:y>
    </cdr:to>
    <cdr:sp macro="" textlink="">
      <cdr:nvSpPr>
        <cdr:cNvPr id="4" name="TextovéPole 1"/>
        <cdr:cNvSpPr txBox="1"/>
      </cdr:nvSpPr>
      <cdr:spPr>
        <a:xfrm xmlns:a="http://schemas.openxmlformats.org/drawingml/2006/main">
          <a:off x="0" y="47482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1000" dirty="0">
              <a:solidFill>
                <a:schemeClr val="tx1">
                  <a:lumMod val="85000"/>
                  <a:lumOff val="15000"/>
                </a:schemeClr>
              </a:solidFill>
            </a:rPr>
            <a:t>ZÁKLAD: Všichni respondenti, n=810</a:t>
          </a:r>
          <a:endParaRPr lang="en-US" sz="1000" dirty="0">
            <a:solidFill>
              <a:schemeClr val="tx1">
                <a:lumMod val="85000"/>
                <a:lumOff val="15000"/>
              </a:schemeClr>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cdr:y>
    </cdr:from>
    <cdr:to>
      <cdr:x>1</cdr:x>
      <cdr:y>0.18843</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4595812" cy="9826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lnSpc>
              <a:spcPct val="120000"/>
            </a:lnSpc>
          </a:pPr>
          <a:r>
            <a:rPr lang="cs-CZ" sz="1200" b="1" dirty="0" smtClean="0">
              <a:effectLst/>
              <a:latin typeface="+mj-lt"/>
            </a:rPr>
            <a:t>Která z následujících možností podle Vás nejlépe vystihuje reakci veřejnosti na účastníky/ účastnice korupčního jednání</a:t>
          </a:r>
          <a:endParaRPr lang="en-US" sz="1200" b="1" dirty="0" smtClean="0">
            <a:solidFill>
              <a:schemeClr val="tx1">
                <a:lumMod val="85000"/>
                <a:lumOff val="15000"/>
              </a:schemeClr>
            </a:solidFill>
            <a:latin typeface="+mj-lt"/>
          </a:endParaRPr>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0.9105</cdr:y>
    </cdr:from>
    <cdr:to>
      <cdr:x>1</cdr:x>
      <cdr:y>1</cdr:y>
    </cdr:to>
    <cdr:sp macro="" textlink="">
      <cdr:nvSpPr>
        <cdr:cNvPr id="4" name="TextovéPole 1"/>
        <cdr:cNvSpPr txBox="1"/>
      </cdr:nvSpPr>
      <cdr:spPr>
        <a:xfrm xmlns:a="http://schemas.openxmlformats.org/drawingml/2006/main">
          <a:off x="0" y="4748212"/>
          <a:ext cx="4595812" cy="46672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rgbClr val="000000"/>
              </a:solidFill>
              <a:effectLst/>
              <a:uLnTx/>
              <a:uFillTx/>
              <a:latin typeface="+mn-lt"/>
              <a:ea typeface="+mn-ea"/>
              <a:cs typeface="+mn-cs"/>
            </a:rPr>
            <a:t>ZÁKLAD: Všichni respondenti, n=810 [údaje v grafu v %]</a:t>
          </a: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cdr:y>
    </cdr:from>
    <cdr:to>
      <cdr:x>1</cdr:x>
      <cdr:y>0.18843</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4595812" cy="9826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a:t>Kdyby bylo v ČR více žen na vysokých pozicích </a:t>
          </a:r>
          <a:r>
            <a:rPr lang="cs-CZ" sz="1200" b="1" dirty="0" smtClean="0"/>
            <a:t/>
          </a:r>
          <a:br>
            <a:rPr lang="cs-CZ" sz="1200" b="1" dirty="0" smtClean="0"/>
          </a:br>
          <a:r>
            <a:rPr lang="cs-CZ" sz="1200" b="1" dirty="0" smtClean="0"/>
            <a:t>v </a:t>
          </a:r>
          <a:r>
            <a:rPr lang="cs-CZ" sz="1200" b="1" dirty="0"/>
            <a:t>politice, ve státní správě a v soukromém </a:t>
          </a:r>
          <a:r>
            <a:rPr lang="cs-CZ" sz="1200" b="1" dirty="0" smtClean="0"/>
            <a:t/>
          </a:r>
          <a:br>
            <a:rPr lang="cs-CZ" sz="1200" b="1" dirty="0" smtClean="0"/>
          </a:br>
          <a:r>
            <a:rPr lang="cs-CZ" sz="1200" b="1" dirty="0" smtClean="0"/>
            <a:t>businessu …</a:t>
          </a:r>
          <a:endParaRPr lang="cs-CZ" sz="1200" dirty="0"/>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cdr:y>
    </cdr:from>
    <cdr:to>
      <cdr:x>1</cdr:x>
      <cdr:y>0.16469</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4595812" cy="8588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a:t>Muži mají obvykle větší zkušenosti s nabízením a přijímáním úplatků než ženy. </a:t>
          </a:r>
          <a:endParaRPr lang="cs-CZ" sz="1200" dirty="0"/>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cdr:y>
    </cdr:from>
    <cdr:to>
      <cdr:x>1</cdr:x>
      <cdr:y>0.16469</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4595812" cy="8588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a:t>Každý se alespoň jednou za život setká se situací, kdy je třeba nabídnout úplatek.</a:t>
          </a:r>
          <a:endParaRPr lang="cs-CZ" sz="1200" dirty="0"/>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dr:relSizeAnchor xmlns:cdr="http://schemas.openxmlformats.org/drawingml/2006/chartDrawing">
    <cdr:from>
      <cdr:x>0.13928</cdr:x>
      <cdr:y>0.64002</cdr:y>
    </cdr:from>
    <cdr:to>
      <cdr:x>0.31932</cdr:x>
      <cdr:y>0.68385</cdr:y>
    </cdr:to>
    <cdr:sp macro="" textlink="">
      <cdr:nvSpPr>
        <cdr:cNvPr id="3" name="Obdélník 2"/>
        <cdr:cNvSpPr/>
      </cdr:nvSpPr>
      <cdr:spPr>
        <a:xfrm xmlns:a="http://schemas.openxmlformats.org/drawingml/2006/main">
          <a:off x="641879" y="3337641"/>
          <a:ext cx="829733" cy="228600"/>
        </a:xfrm>
        <a:prstGeom xmlns:a="http://schemas.openxmlformats.org/drawingml/2006/main" prst="rect">
          <a:avLst/>
        </a:prstGeom>
        <a:noFill xmlns:a="http://schemas.openxmlformats.org/drawingml/2006/main"/>
        <a:ln xmlns:a="http://schemas.openxmlformats.org/drawingml/2006/main">
          <a:solidFill>
            <a:srgbClr val="CC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algn="l" rtl="0" fontAlgn="base">
            <a:lnSpc>
              <a:spcPct val="105000"/>
            </a:lnSpc>
            <a:spcBef>
              <a:spcPct val="20000"/>
            </a:spcBef>
            <a:spcAft>
              <a:spcPct val="0"/>
            </a:spcAft>
            <a:defRPr sz="1200" b="1" kern="1200">
              <a:solidFill>
                <a:schemeClr val="lt1"/>
              </a:solidFill>
              <a:latin typeface="+mn-lt"/>
              <a:ea typeface="+mn-ea"/>
              <a:cs typeface="+mn-cs"/>
            </a:defRPr>
          </a:lvl1pPr>
          <a:lvl2pPr marL="457200" algn="l" rtl="0" fontAlgn="base">
            <a:lnSpc>
              <a:spcPct val="105000"/>
            </a:lnSpc>
            <a:spcBef>
              <a:spcPct val="20000"/>
            </a:spcBef>
            <a:spcAft>
              <a:spcPct val="0"/>
            </a:spcAft>
            <a:defRPr sz="1200" b="1" kern="1200">
              <a:solidFill>
                <a:schemeClr val="lt1"/>
              </a:solidFill>
              <a:latin typeface="+mn-lt"/>
              <a:ea typeface="+mn-ea"/>
              <a:cs typeface="+mn-cs"/>
            </a:defRPr>
          </a:lvl2pPr>
          <a:lvl3pPr marL="914400" algn="l" rtl="0" fontAlgn="base">
            <a:lnSpc>
              <a:spcPct val="105000"/>
            </a:lnSpc>
            <a:spcBef>
              <a:spcPct val="20000"/>
            </a:spcBef>
            <a:spcAft>
              <a:spcPct val="0"/>
            </a:spcAft>
            <a:defRPr sz="1200" b="1" kern="1200">
              <a:solidFill>
                <a:schemeClr val="lt1"/>
              </a:solidFill>
              <a:latin typeface="+mn-lt"/>
              <a:ea typeface="+mn-ea"/>
              <a:cs typeface="+mn-cs"/>
            </a:defRPr>
          </a:lvl3pPr>
          <a:lvl4pPr marL="1371600" algn="l" rtl="0" fontAlgn="base">
            <a:lnSpc>
              <a:spcPct val="105000"/>
            </a:lnSpc>
            <a:spcBef>
              <a:spcPct val="20000"/>
            </a:spcBef>
            <a:spcAft>
              <a:spcPct val="0"/>
            </a:spcAft>
            <a:defRPr sz="1200" b="1" kern="1200">
              <a:solidFill>
                <a:schemeClr val="lt1"/>
              </a:solidFill>
              <a:latin typeface="+mn-lt"/>
              <a:ea typeface="+mn-ea"/>
              <a:cs typeface="+mn-cs"/>
            </a:defRPr>
          </a:lvl4pPr>
          <a:lvl5pPr marL="1828800" algn="l" rtl="0" fontAlgn="base">
            <a:lnSpc>
              <a:spcPct val="105000"/>
            </a:lnSpc>
            <a:spcBef>
              <a:spcPct val="2000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xmlns:a="http://schemas.openxmlformats.org/drawingml/2006/main">
          <a:endParaRPr lang="cs-CZ"/>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cdr:y>
    </cdr:from>
    <cdr:to>
      <cdr:x>1</cdr:x>
      <cdr:y>0.16469</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4595812" cy="8588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a:t>Myslíte si, že většina lidí ve Vašem okolí by věděla, na koho se obrátit nebo koho požádat o to, </a:t>
          </a:r>
          <a:r>
            <a:rPr lang="cs-CZ" sz="1200" b="1" dirty="0" smtClean="0"/>
            <a:t/>
          </a:r>
          <a:br>
            <a:rPr lang="cs-CZ" sz="1200" b="1" dirty="0" smtClean="0"/>
          </a:br>
          <a:r>
            <a:rPr lang="cs-CZ" sz="1200" b="1" dirty="0" smtClean="0"/>
            <a:t>aby </a:t>
          </a:r>
          <a:r>
            <a:rPr lang="cs-CZ" sz="1200" b="1" dirty="0"/>
            <a:t>ovlivnil důležité rozhodnutí tak, aby dopadlo </a:t>
          </a:r>
          <a:r>
            <a:rPr lang="cs-CZ" sz="1200" b="1" dirty="0" smtClean="0"/>
            <a:t/>
          </a:r>
          <a:br>
            <a:rPr lang="cs-CZ" sz="1200" b="1" dirty="0" smtClean="0"/>
          </a:br>
          <a:r>
            <a:rPr lang="cs-CZ" sz="1200" b="1" dirty="0" smtClean="0"/>
            <a:t>v </a:t>
          </a:r>
          <a:r>
            <a:rPr lang="cs-CZ" sz="1200" b="1" dirty="0"/>
            <a:t>jejich prospěch?</a:t>
          </a:r>
          <a:endParaRPr lang="cs-CZ" sz="1200" dirty="0"/>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cdr:y>
    </cdr:from>
    <cdr:to>
      <cdr:x>1</cdr:x>
      <cdr:y>0.22232</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4595812" cy="11594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a:t>Někteří lidé jsou díky svému zaměstnání, postavení nebo kontaktům žádáni, aby jiným lidem pomohli ovlivnit důležitá rozhodnutí tak, aby dopadla </a:t>
          </a:r>
          <a:r>
            <a:rPr lang="cs-CZ" sz="1200" b="1" dirty="0" smtClean="0"/>
            <a:t/>
          </a:r>
          <a:br>
            <a:rPr lang="cs-CZ" sz="1200" b="1" dirty="0" smtClean="0"/>
          </a:br>
          <a:r>
            <a:rPr lang="cs-CZ" sz="1200" b="1" dirty="0" smtClean="0"/>
            <a:t>v </a:t>
          </a:r>
          <a:r>
            <a:rPr lang="cs-CZ" sz="1200" b="1" dirty="0"/>
            <a:t>jejich prospěch</a:t>
          </a:r>
          <a:r>
            <a:rPr lang="cs-CZ" sz="1200" b="1" dirty="0" smtClean="0"/>
            <a:t>. A </a:t>
          </a:r>
          <a:r>
            <a:rPr lang="cs-CZ" sz="1200" b="1" dirty="0"/>
            <a:t>co Vy? Jak často jste žádán/a </a:t>
          </a:r>
          <a:r>
            <a:rPr lang="cs-CZ" sz="1200" b="1" dirty="0" smtClean="0"/>
            <a:t/>
          </a:r>
          <a:br>
            <a:rPr lang="cs-CZ" sz="1200" b="1" dirty="0" smtClean="0"/>
          </a:br>
          <a:r>
            <a:rPr lang="cs-CZ" sz="1200" b="1" dirty="0" smtClean="0"/>
            <a:t>o </a:t>
          </a:r>
          <a:r>
            <a:rPr lang="cs-CZ" sz="1200" b="1" dirty="0"/>
            <a:t>pomoc ovlivnit důležitá rozhodnutí ve prospěch jiných lidí?</a:t>
          </a:r>
          <a:endParaRPr lang="cs-CZ" sz="1200" dirty="0"/>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 </a:t>
          </a:r>
          <a:r>
            <a:rPr lang="en-US" sz="1000" dirty="0">
              <a:solidFill>
                <a:schemeClr val="tx1">
                  <a:lumMod val="85000"/>
                  <a:lumOff val="15000"/>
                </a:schemeClr>
              </a:solidFill>
            </a:rPr>
            <a:t>[</a:t>
          </a:r>
          <a:r>
            <a:rPr lang="cs-CZ" sz="1000" dirty="0">
              <a:solidFill>
                <a:schemeClr val="tx1">
                  <a:lumMod val="85000"/>
                  <a:lumOff val="15000"/>
                </a:schemeClr>
              </a:solidFill>
            </a:rPr>
            <a:t>údaje v grafu v </a:t>
          </a:r>
          <a:r>
            <a:rPr lang="en-US" sz="1000" dirty="0" smtClean="0">
              <a:solidFill>
                <a:schemeClr val="tx1">
                  <a:lumMod val="85000"/>
                  <a:lumOff val="15000"/>
                </a:schemeClr>
              </a:solidFill>
            </a:rPr>
            <a:t>%]</a:t>
          </a:r>
          <a:endParaRPr lang="en-US" sz="1000" dirty="0">
            <a:solidFill>
              <a:schemeClr val="tx1">
                <a:lumMod val="85000"/>
                <a:lumOff val="1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0.07961</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9355137" cy="4159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cs-CZ" sz="1400" b="1" dirty="0" smtClean="0"/>
            <a:t>Jak </a:t>
          </a:r>
          <a:r>
            <a:rPr lang="cs-CZ" sz="1400" b="1" dirty="0"/>
            <a:t>velký problém podle Vás představuje tzv. </a:t>
          </a:r>
          <a:r>
            <a:rPr lang="cs-CZ" sz="1400" b="1" u="sng" dirty="0"/>
            <a:t>malá korupce</a:t>
          </a:r>
          <a:r>
            <a:rPr lang="cs-CZ" sz="1400" b="1" dirty="0"/>
            <a:t> v ČR?</a:t>
          </a:r>
          <a:r>
            <a:rPr lang="cs-CZ" sz="1400" dirty="0"/>
            <a:t> </a:t>
          </a:r>
          <a:endParaRPr lang="en-US" sz="1400" b="1" dirty="0" smtClean="0">
            <a:solidFill>
              <a:schemeClr val="tx1">
                <a:lumMod val="85000"/>
                <a:lumOff val="15000"/>
              </a:schemeClr>
            </a:solidFill>
          </a:endParaRPr>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cdr:y>
    </cdr:from>
    <cdr:to>
      <cdr:x>1</cdr:x>
      <cdr:y>0.18843</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4595812" cy="9826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a:t>Setkal/a jste se Vy osobně nebo někdo z Vašich blízkých se situací, kdy Vám někdo naznačil, že by chtěl, nebo Vás požádal o úplatek nebo </a:t>
          </a:r>
          <a:r>
            <a:rPr lang="cs-CZ" sz="1200" b="1" dirty="0" smtClean="0"/>
            <a:t/>
          </a:r>
          <a:br>
            <a:rPr lang="cs-CZ" sz="1200" b="1" dirty="0" smtClean="0"/>
          </a:br>
          <a:r>
            <a:rPr lang="cs-CZ" sz="1200" b="1" dirty="0" smtClean="0"/>
            <a:t>o </a:t>
          </a:r>
          <a:r>
            <a:rPr lang="cs-CZ" sz="1200" b="1" dirty="0"/>
            <a:t>protislužbu</a:t>
          </a:r>
          <a:r>
            <a:rPr lang="cs-CZ" sz="1200" b="1" dirty="0" smtClean="0"/>
            <a:t>?*</a:t>
          </a:r>
          <a:endParaRPr lang="cs-CZ" sz="1200" dirty="0"/>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 </a:t>
          </a:r>
          <a:r>
            <a:rPr lang="en-US" sz="1000" dirty="0">
              <a:solidFill>
                <a:schemeClr val="tx1">
                  <a:lumMod val="85000"/>
                  <a:lumOff val="15000"/>
                </a:schemeClr>
              </a:solidFill>
            </a:rPr>
            <a:t>[</a:t>
          </a:r>
          <a:r>
            <a:rPr lang="cs-CZ" sz="1000" dirty="0">
              <a:solidFill>
                <a:schemeClr val="tx1">
                  <a:lumMod val="85000"/>
                  <a:lumOff val="15000"/>
                </a:schemeClr>
              </a:solidFill>
            </a:rPr>
            <a:t>údaje v grafu v </a:t>
          </a:r>
          <a:r>
            <a:rPr lang="en-US" sz="1000" dirty="0" smtClean="0">
              <a:solidFill>
                <a:schemeClr val="tx1">
                  <a:lumMod val="85000"/>
                  <a:lumOff val="15000"/>
                </a:schemeClr>
              </a:solidFill>
            </a:rPr>
            <a:t>%]</a:t>
          </a:r>
          <a:endParaRPr lang="cs-CZ" sz="1000" dirty="0">
            <a:solidFill>
              <a:schemeClr val="tx1">
                <a:lumMod val="85000"/>
                <a:lumOff val="15000"/>
              </a:schemeClr>
            </a:solidFill>
          </a:endParaRPr>
        </a:p>
        <a:p xmlns:a="http://schemas.openxmlformats.org/drawingml/2006/main">
          <a:r>
            <a:rPr lang="cs-CZ" sz="1000" dirty="0" smtClean="0">
              <a:solidFill>
                <a:schemeClr val="tx1">
                  <a:lumMod val="85000"/>
                  <a:lumOff val="15000"/>
                </a:schemeClr>
              </a:solidFill>
            </a:rPr>
            <a:t>*Součet dává více než 100 %, protože respondent mohl vybrat obě varianty setkání s korupcí</a:t>
          </a:r>
          <a:endParaRPr lang="en-US" sz="1000" dirty="0">
            <a:solidFill>
              <a:schemeClr val="tx1">
                <a:lumMod val="85000"/>
                <a:lumOff val="15000"/>
              </a:schemeClr>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5" name="Text Box 1"/>
        <cdr:cNvSpPr txBox="1">
          <a:spLocks xmlns:a="http://schemas.openxmlformats.org/drawingml/2006/main" noChangeArrowheads="1"/>
        </cdr:cNvSpPr>
      </cdr:nvSpPr>
      <cdr:spPr bwMode="auto">
        <a:xfrm xmlns:a="http://schemas.openxmlformats.org/drawingml/2006/main">
          <a:off x="0" y="-1084263"/>
          <a:ext cx="9355137" cy="4791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cs-CZ" sz="1400" b="1" dirty="0">
              <a:solidFill>
                <a:schemeClr val="tx1">
                  <a:lumMod val="85000"/>
                  <a:lumOff val="15000"/>
                </a:schemeClr>
              </a:solidFill>
            </a:rPr>
            <a:t>Jaké oblasti (případně jakých oblastí) se toto jednání týkalo</a:t>
          </a:r>
          <a:r>
            <a:rPr lang="cs-CZ" sz="1400" b="1" dirty="0" smtClean="0">
              <a:solidFill>
                <a:schemeClr val="tx1">
                  <a:lumMod val="85000"/>
                  <a:lumOff val="15000"/>
                </a:schemeClr>
              </a:solidFill>
            </a:rPr>
            <a:t>?</a:t>
          </a:r>
          <a:endParaRPr lang="cs-CZ" sz="1400" b="1" i="0" baseline="0" dirty="0" smtClean="0">
            <a:solidFill>
              <a:schemeClr val="tx1">
                <a:lumMod val="85000"/>
                <a:lumOff val="15000"/>
              </a:schemeClr>
            </a:solidFill>
            <a:effectLst/>
            <a:latin typeface="+mn-lt"/>
            <a:ea typeface="+mn-ea"/>
            <a:cs typeface="+mn-cs"/>
          </a:endParaRPr>
        </a:p>
      </cdr:txBody>
    </cdr:sp>
  </cdr:relSizeAnchor>
  <cdr:relSizeAnchor xmlns:cdr="http://schemas.openxmlformats.org/drawingml/2006/chartDrawing">
    <cdr:from>
      <cdr:x>5.63785E-17</cdr:x>
      <cdr:y>0.90884</cdr:y>
    </cdr:from>
    <cdr:to>
      <cdr:x>1</cdr:x>
      <cdr:y>1</cdr:y>
    </cdr:to>
    <cdr:sp macro="" textlink="">
      <cdr:nvSpPr>
        <cdr:cNvPr id="6" name="TextovéPole 1"/>
        <cdr:cNvSpPr txBox="1"/>
      </cdr:nvSpPr>
      <cdr:spPr>
        <a:xfrm xmlns:a="http://schemas.openxmlformats.org/drawingml/2006/main">
          <a:off x="50800" y="4799000"/>
          <a:ext cx="9355137" cy="4762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Jen respondenti, kteří uvedli, že mají osobní</a:t>
          </a:r>
          <a:r>
            <a:rPr kumimoji="0" lang="cs-CZ" sz="1000" b="0" i="0" u="none" strike="noStrike" kern="0" cap="none" spc="0" normalizeH="0" noProof="0" dirty="0" smtClean="0">
              <a:ln>
                <a:noFill/>
              </a:ln>
              <a:solidFill>
                <a:schemeClr val="tx1">
                  <a:lumMod val="85000"/>
                  <a:lumOff val="15000"/>
                </a:schemeClr>
              </a:solidFill>
              <a:effectLst/>
              <a:uLnTx/>
              <a:uFillTx/>
              <a:latin typeface="+mn-lt"/>
              <a:ea typeface="+mn-ea"/>
              <a:cs typeface="+mn-cs"/>
            </a:rPr>
            <a:t> nebo zprostředkovanou zkušenost s korupcí</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 n=361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údaje v grafu v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endParaRPr lang="en-US" sz="1000" dirty="0">
            <a:solidFill>
              <a:schemeClr val="tx1">
                <a:lumMod val="85000"/>
                <a:lumOff val="15000"/>
              </a:schemeClr>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cdr:x>
      <cdr:y>0</cdr:y>
    </cdr:from>
    <cdr:to>
      <cdr:x>1</cdr:x>
      <cdr:y>0.15824</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4595812" cy="8252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smtClean="0"/>
            <a:t>Kanalizační přípojka: </a:t>
          </a:r>
        </a:p>
        <a:p xmlns:a="http://schemas.openxmlformats.org/drawingml/2006/main">
          <a:pPr algn="ctr"/>
          <a:r>
            <a:rPr lang="cs-CZ" sz="1200" b="1" dirty="0" smtClean="0"/>
            <a:t>Byl/a </a:t>
          </a:r>
          <a:r>
            <a:rPr lang="cs-CZ" sz="1200" b="1" dirty="0"/>
            <a:t>byste k tomuto jednání svolný/á?</a:t>
          </a:r>
          <a:endParaRPr lang="cs-CZ" sz="1200" dirty="0"/>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 </a:t>
          </a:r>
          <a:r>
            <a:rPr lang="en-US" sz="1000" dirty="0">
              <a:solidFill>
                <a:schemeClr val="tx1">
                  <a:lumMod val="85000"/>
                  <a:lumOff val="15000"/>
                </a:schemeClr>
              </a:solidFill>
            </a:rPr>
            <a:t>[</a:t>
          </a:r>
          <a:r>
            <a:rPr lang="cs-CZ" sz="1000" dirty="0">
              <a:solidFill>
                <a:schemeClr val="tx1">
                  <a:lumMod val="85000"/>
                  <a:lumOff val="15000"/>
                </a:schemeClr>
              </a:solidFill>
            </a:rPr>
            <a:t>údaje v grafu v </a:t>
          </a:r>
          <a:r>
            <a:rPr lang="en-US" sz="1000" dirty="0" smtClean="0">
              <a:solidFill>
                <a:schemeClr val="tx1">
                  <a:lumMod val="85000"/>
                  <a:lumOff val="15000"/>
                </a:schemeClr>
              </a:solidFill>
            </a:rPr>
            <a:t>%]</a:t>
          </a:r>
          <a:endParaRPr lang="en-US" sz="1000" dirty="0">
            <a:solidFill>
              <a:schemeClr val="tx1">
                <a:lumMod val="85000"/>
                <a:lumOff val="15000"/>
              </a:schemeClr>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5.63785E-17</cdr:x>
      <cdr:y>0.90884</cdr:y>
    </cdr:from>
    <cdr:to>
      <cdr:x>1</cdr:x>
      <cdr:y>1</cdr:y>
    </cdr:to>
    <cdr:sp macro="" textlink="">
      <cdr:nvSpPr>
        <cdr:cNvPr id="3" name="TextovéPole 1"/>
        <cdr:cNvSpPr txBox="1"/>
      </cdr:nvSpPr>
      <cdr:spPr>
        <a:xfrm xmlns:a="http://schemas.openxmlformats.org/drawingml/2006/main">
          <a:off x="50800" y="4799000"/>
          <a:ext cx="9355137" cy="4762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Respondenti, kteří by byli svolní k</a:t>
          </a:r>
          <a:r>
            <a:rPr kumimoji="0" lang="cs-CZ" sz="1000" b="0" i="0" u="none" strike="noStrike" kern="0" cap="none" spc="0" normalizeH="0" noProof="0" dirty="0" smtClean="0">
              <a:ln>
                <a:noFill/>
              </a:ln>
              <a:solidFill>
                <a:schemeClr val="tx1">
                  <a:lumMod val="85000"/>
                  <a:lumOff val="15000"/>
                </a:schemeClr>
              </a:solidFill>
              <a:effectLst/>
              <a:uLnTx/>
              <a:uFillTx/>
              <a:latin typeface="+mn-lt"/>
              <a:ea typeface="+mn-ea"/>
              <a:cs typeface="+mn-cs"/>
            </a:rPr>
            <a:t> předání úplatku, </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n= 299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údaje v grafu v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endParaRPr lang="en-US" sz="1000" dirty="0">
            <a:solidFill>
              <a:schemeClr val="tx1">
                <a:lumMod val="85000"/>
                <a:lumOff val="15000"/>
              </a:schemeClr>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5.63785E-17</cdr:x>
      <cdr:y>0.90884</cdr:y>
    </cdr:from>
    <cdr:to>
      <cdr:x>1</cdr:x>
      <cdr:y>1</cdr:y>
    </cdr:to>
    <cdr:sp macro="" textlink="">
      <cdr:nvSpPr>
        <cdr:cNvPr id="3" name="TextovéPole 1"/>
        <cdr:cNvSpPr txBox="1"/>
      </cdr:nvSpPr>
      <cdr:spPr>
        <a:xfrm xmlns:a="http://schemas.openxmlformats.org/drawingml/2006/main">
          <a:off x="50800" y="4799000"/>
          <a:ext cx="9355137" cy="4762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a:t>
          </a:r>
          <a:r>
            <a:rPr lang="cs-CZ" sz="1000" dirty="0">
              <a:solidFill>
                <a:schemeClr val="tx1">
                  <a:lumMod val="85000"/>
                  <a:lumOff val="15000"/>
                </a:schemeClr>
              </a:solidFill>
            </a:rPr>
            <a:t>Respondenti, kteří by </a:t>
          </a:r>
          <a:r>
            <a:rPr lang="cs-CZ" sz="1000" dirty="0" smtClean="0">
              <a:solidFill>
                <a:schemeClr val="tx1">
                  <a:lumMod val="85000"/>
                  <a:lumOff val="15000"/>
                </a:schemeClr>
              </a:solidFill>
            </a:rPr>
            <a:t>nebyli </a:t>
          </a:r>
          <a:r>
            <a:rPr lang="cs-CZ" sz="1000" dirty="0">
              <a:solidFill>
                <a:schemeClr val="tx1">
                  <a:lumMod val="85000"/>
                  <a:lumOff val="15000"/>
                </a:schemeClr>
              </a:solidFill>
            </a:rPr>
            <a:t>svolní k předání úplatku</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 n=395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údaje v grafu v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endParaRPr lang="en-US" sz="1000" dirty="0">
            <a:solidFill>
              <a:schemeClr val="tx1">
                <a:lumMod val="85000"/>
                <a:lumOff val="15000"/>
              </a:schemeClr>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cdr:x>
      <cdr:y>0</cdr:y>
    </cdr:from>
    <cdr:to>
      <cdr:x>1</cdr:x>
      <cdr:y>0.15824</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4595812" cy="8252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a:t> Mateřská školka: </a:t>
          </a:r>
        </a:p>
        <a:p xmlns:a="http://schemas.openxmlformats.org/drawingml/2006/main">
          <a:pPr algn="ctr"/>
          <a:r>
            <a:rPr lang="cs-CZ" sz="1200" b="1" dirty="0"/>
            <a:t>Byl/a byste k tomuto jednání svolný/á? </a:t>
          </a:r>
          <a:endParaRPr lang="cs-CZ" sz="1200" dirty="0"/>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0.07961</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9355137" cy="4159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cs-CZ" sz="1400" b="1" dirty="0" smtClean="0"/>
            <a:t>Do </a:t>
          </a:r>
          <a:r>
            <a:rPr lang="cs-CZ" sz="1400" b="1" dirty="0"/>
            <a:t>jaké míry je podle Vás </a:t>
          </a:r>
          <a:r>
            <a:rPr lang="cs-CZ" sz="1400" b="1" u="sng" dirty="0"/>
            <a:t>tzv. malá korupce</a:t>
          </a:r>
          <a:r>
            <a:rPr lang="cs-CZ" sz="1400" b="1" dirty="0"/>
            <a:t> v ČR rozšířená?</a:t>
          </a:r>
          <a:r>
            <a:rPr lang="cs-CZ" sz="1400" dirty="0"/>
            <a:t> </a:t>
          </a:r>
          <a:endParaRPr lang="en-US" sz="1400" b="1" dirty="0" smtClean="0">
            <a:solidFill>
              <a:schemeClr val="tx1">
                <a:lumMod val="85000"/>
                <a:lumOff val="15000"/>
              </a:schemeClr>
            </a:solidFill>
          </a:endParaRPr>
        </a:p>
      </cdr:txBody>
    </cdr:sp>
  </cdr:relSizeAnchor>
  <cdr:relSizeAnchor xmlns:cdr="http://schemas.openxmlformats.org/drawingml/2006/chartDrawing">
    <cdr:from>
      <cdr:x>5.63785E-17</cdr:x>
      <cdr:y>0.90884</cdr:y>
    </cdr:from>
    <cdr:to>
      <cdr:x>1</cdr:x>
      <cdr:y>1</cdr:y>
    </cdr:to>
    <cdr:sp macro="" textlink="">
      <cdr:nvSpPr>
        <cdr:cNvPr id="9" name="TextovéPole 1"/>
        <cdr:cNvSpPr txBox="1"/>
      </cdr:nvSpPr>
      <cdr:spPr>
        <a:xfrm xmlns:a="http://schemas.openxmlformats.org/drawingml/2006/main">
          <a:off x="50800" y="47990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5.63785E-17</cdr:x>
      <cdr:y>0.90884</cdr:y>
    </cdr:from>
    <cdr:to>
      <cdr:x>1</cdr:x>
      <cdr:y>1</cdr:y>
    </cdr:to>
    <cdr:sp macro="" textlink="">
      <cdr:nvSpPr>
        <cdr:cNvPr id="3" name="TextovéPole 1"/>
        <cdr:cNvSpPr txBox="1"/>
      </cdr:nvSpPr>
      <cdr:spPr>
        <a:xfrm xmlns:a="http://schemas.openxmlformats.org/drawingml/2006/main">
          <a:off x="50800" y="4799000"/>
          <a:ext cx="9355137" cy="4762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a:t>
          </a:r>
          <a:r>
            <a:rPr lang="cs-CZ" sz="1000" dirty="0">
              <a:solidFill>
                <a:schemeClr val="tx1">
                  <a:lumMod val="85000"/>
                  <a:lumOff val="15000"/>
                </a:schemeClr>
              </a:solidFill>
            </a:rPr>
            <a:t>Respondenti, kteří by byli svolní k předání úplatku</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 n=228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údaje v grafu v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endParaRPr lang="en-US" sz="1000" dirty="0">
            <a:solidFill>
              <a:schemeClr val="tx1">
                <a:lumMod val="85000"/>
                <a:lumOff val="15000"/>
              </a:schemeClr>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5.63785E-17</cdr:x>
      <cdr:y>0.90884</cdr:y>
    </cdr:from>
    <cdr:to>
      <cdr:x>1</cdr:x>
      <cdr:y>1</cdr:y>
    </cdr:to>
    <cdr:sp macro="" textlink="">
      <cdr:nvSpPr>
        <cdr:cNvPr id="3" name="TextovéPole 1"/>
        <cdr:cNvSpPr txBox="1"/>
      </cdr:nvSpPr>
      <cdr:spPr>
        <a:xfrm xmlns:a="http://schemas.openxmlformats.org/drawingml/2006/main">
          <a:off x="50800" y="4799000"/>
          <a:ext cx="9355137" cy="4762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a:t>
          </a:r>
          <a:r>
            <a:rPr lang="cs-CZ" sz="1000" dirty="0">
              <a:solidFill>
                <a:schemeClr val="tx1">
                  <a:lumMod val="85000"/>
                  <a:lumOff val="15000"/>
                </a:schemeClr>
              </a:solidFill>
            </a:rPr>
            <a:t>Respondenti, kteří by nebyli svolní k předání úplatku</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 n=497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údaje v grafu v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endParaRPr lang="en-US" sz="1000" dirty="0">
            <a:solidFill>
              <a:schemeClr val="tx1">
                <a:lumMod val="85000"/>
                <a:lumOff val="15000"/>
              </a:schemeClr>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cdr:x>
      <cdr:y>0</cdr:y>
    </cdr:from>
    <cdr:to>
      <cdr:x>1</cdr:x>
      <cdr:y>0.18578</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4672012" cy="9731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cs-CZ" sz="1400" b="1" dirty="0">
              <a:solidFill>
                <a:schemeClr val="tx1">
                  <a:lumMod val="85000"/>
                  <a:lumOff val="15000"/>
                </a:schemeClr>
              </a:solidFill>
            </a:rPr>
            <a:t>Ocitl/a jste se někdy v situaci, kdy jste </a:t>
          </a:r>
          <a:r>
            <a:rPr lang="cs-CZ" sz="1400" b="1" dirty="0" smtClean="0">
              <a:solidFill>
                <a:schemeClr val="tx1">
                  <a:lumMod val="85000"/>
                  <a:lumOff val="15000"/>
                </a:schemeClr>
              </a:solidFill>
            </a:rPr>
            <a:t/>
          </a:r>
          <a:br>
            <a:rPr lang="cs-CZ" sz="1400" b="1" dirty="0" smtClean="0">
              <a:solidFill>
                <a:schemeClr val="tx1">
                  <a:lumMod val="85000"/>
                  <a:lumOff val="15000"/>
                </a:schemeClr>
              </a:solidFill>
            </a:rPr>
          </a:br>
          <a:r>
            <a:rPr lang="cs-CZ" sz="1400" b="1" dirty="0" smtClean="0">
              <a:solidFill>
                <a:schemeClr val="tx1">
                  <a:lumMod val="85000"/>
                  <a:lumOff val="15000"/>
                </a:schemeClr>
              </a:solidFill>
            </a:rPr>
            <a:t>bez </a:t>
          </a:r>
          <a:r>
            <a:rPr lang="cs-CZ" sz="1400" b="1" dirty="0">
              <a:solidFill>
                <a:schemeClr val="tx1">
                  <a:lumMod val="85000"/>
                  <a:lumOff val="15000"/>
                </a:schemeClr>
              </a:solidFill>
            </a:rPr>
            <a:t>vlastního přičinění na svém pracovišti získal/a informace o nekalém, korupčním, jednání?</a:t>
          </a:r>
          <a:endParaRPr lang="en-US" sz="1400" b="1" dirty="0" smtClean="0">
            <a:solidFill>
              <a:schemeClr val="tx1">
                <a:lumMod val="85000"/>
                <a:lumOff val="15000"/>
              </a:schemeClr>
            </a:solidFill>
          </a:endParaRPr>
        </a:p>
      </cdr:txBody>
    </cdr:sp>
  </cdr:relSizeAnchor>
  <cdr:relSizeAnchor xmlns:cdr="http://schemas.openxmlformats.org/drawingml/2006/chartDrawing">
    <cdr:from>
      <cdr:x>0</cdr:x>
      <cdr:y>0.90173</cdr:y>
    </cdr:from>
    <cdr:to>
      <cdr:x>0.85033</cdr:x>
      <cdr:y>0.99289</cdr:y>
    </cdr:to>
    <cdr:sp macro="" textlink="">
      <cdr:nvSpPr>
        <cdr:cNvPr id="9" name="TextovéPole 1"/>
        <cdr:cNvSpPr txBox="1"/>
      </cdr:nvSpPr>
      <cdr:spPr>
        <a:xfrm xmlns:a="http://schemas.openxmlformats.org/drawingml/2006/main">
          <a:off x="-277813" y="4494212"/>
          <a:ext cx="4672000" cy="45434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cdr:x>
      <cdr:y>0.90173</cdr:y>
    </cdr:from>
    <cdr:to>
      <cdr:x>0.85033</cdr:x>
      <cdr:y>0.99289</cdr:y>
    </cdr:to>
    <cdr:sp macro="" textlink="">
      <cdr:nvSpPr>
        <cdr:cNvPr id="9" name="TextovéPole 1"/>
        <cdr:cNvSpPr txBox="1"/>
      </cdr:nvSpPr>
      <cdr:spPr>
        <a:xfrm xmlns:a="http://schemas.openxmlformats.org/drawingml/2006/main">
          <a:off x="-277813" y="4494212"/>
          <a:ext cx="4672000" cy="45434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a:t>
          </a:r>
          <a:endParaRPr lang="en-US" sz="1000" dirty="0">
            <a:solidFill>
              <a:schemeClr val="tx1">
                <a:lumMod val="85000"/>
                <a:lumOff val="15000"/>
              </a:schemeClr>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cdr:x>
      <cdr:y>0.90173</cdr:y>
    </cdr:from>
    <cdr:to>
      <cdr:x>0.85033</cdr:x>
      <cdr:y>0.99289</cdr:y>
    </cdr:to>
    <cdr:sp macro="" textlink="">
      <cdr:nvSpPr>
        <cdr:cNvPr id="9" name="TextovéPole 1"/>
        <cdr:cNvSpPr txBox="1"/>
      </cdr:nvSpPr>
      <cdr:spPr>
        <a:xfrm xmlns:a="http://schemas.openxmlformats.org/drawingml/2006/main">
          <a:off x="-277813" y="4494212"/>
          <a:ext cx="4672000" cy="45434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Respondenti, kteří se setkali </a:t>
          </a:r>
          <a:b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b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s nekalým jednáním, n=208</a:t>
          </a:r>
          <a:endParaRPr lang="en-US" sz="1000" dirty="0">
            <a:solidFill>
              <a:schemeClr val="tx1">
                <a:lumMod val="85000"/>
                <a:lumOff val="15000"/>
              </a:schemeClr>
            </a:solidFill>
          </a:endParaRPr>
        </a:p>
      </cdr:txBody>
    </cdr:sp>
  </cdr:relSizeAnchor>
  <cdr:relSizeAnchor xmlns:cdr="http://schemas.openxmlformats.org/drawingml/2006/chartDrawing">
    <cdr:from>
      <cdr:x>0.01832</cdr:x>
      <cdr:y>0.77515</cdr:y>
    </cdr:from>
    <cdr:to>
      <cdr:x>0.9195</cdr:x>
      <cdr:y>0.86363</cdr:y>
    </cdr:to>
    <cdr:sp macro="" textlink="">
      <cdr:nvSpPr>
        <cdr:cNvPr id="4" name="TextovéPole 2"/>
        <cdr:cNvSpPr txBox="1"/>
      </cdr:nvSpPr>
      <cdr:spPr>
        <a:xfrm xmlns:a="http://schemas.openxmlformats.org/drawingml/2006/main">
          <a:off x="69847" y="4067596"/>
          <a:ext cx="3435884" cy="4643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lnSpc>
              <a:spcPct val="105000"/>
            </a:lnSpc>
            <a:spcBef>
              <a:spcPct val="20000"/>
            </a:spcBef>
            <a:spcAft>
              <a:spcPct val="0"/>
            </a:spcAft>
            <a:defRPr sz="1200" b="1" kern="1200">
              <a:solidFill>
                <a:schemeClr val="tx1"/>
              </a:solidFill>
              <a:latin typeface="Verdana" pitchFamily="34" charset="0"/>
              <a:ea typeface="+mn-ea"/>
              <a:cs typeface="+mn-cs"/>
            </a:defRPr>
          </a:lvl1pPr>
          <a:lvl2pPr marL="4572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2pPr>
          <a:lvl3pPr marL="9144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3pPr>
          <a:lvl4pPr marL="13716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4pPr>
          <a:lvl5pPr marL="18288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5pPr>
          <a:lvl6pPr marL="2286000" algn="l" defTabSz="914400" rtl="0" eaLnBrk="1" latinLnBrk="0" hangingPunct="1">
            <a:defRPr sz="1200" b="1" kern="1200">
              <a:solidFill>
                <a:schemeClr val="tx1"/>
              </a:solidFill>
              <a:latin typeface="Verdana" pitchFamily="34" charset="0"/>
              <a:ea typeface="+mn-ea"/>
              <a:cs typeface="+mn-cs"/>
            </a:defRPr>
          </a:lvl6pPr>
          <a:lvl7pPr marL="2743200" algn="l" defTabSz="914400" rtl="0" eaLnBrk="1" latinLnBrk="0" hangingPunct="1">
            <a:defRPr sz="1200" b="1" kern="1200">
              <a:solidFill>
                <a:schemeClr val="tx1"/>
              </a:solidFill>
              <a:latin typeface="Verdana" pitchFamily="34" charset="0"/>
              <a:ea typeface="+mn-ea"/>
              <a:cs typeface="+mn-cs"/>
            </a:defRPr>
          </a:lvl7pPr>
          <a:lvl8pPr marL="3200400" algn="l" defTabSz="914400" rtl="0" eaLnBrk="1" latinLnBrk="0" hangingPunct="1">
            <a:defRPr sz="1200" b="1" kern="1200">
              <a:solidFill>
                <a:schemeClr val="tx1"/>
              </a:solidFill>
              <a:latin typeface="Verdana" pitchFamily="34" charset="0"/>
              <a:ea typeface="+mn-ea"/>
              <a:cs typeface="+mn-cs"/>
            </a:defRPr>
          </a:lvl8pPr>
          <a:lvl9pPr marL="3657600" algn="l" defTabSz="914400" rtl="0" eaLnBrk="1" latinLnBrk="0" hangingPunct="1">
            <a:defRPr sz="1200" b="1" kern="1200">
              <a:solidFill>
                <a:schemeClr val="tx1"/>
              </a:solidFill>
              <a:latin typeface="Verdana" pitchFamily="34" charset="0"/>
              <a:ea typeface="+mn-ea"/>
              <a:cs typeface="+mn-cs"/>
            </a:defRPr>
          </a:lvl9pPr>
        </a:lstStyle>
        <a:p xmlns:a="http://schemas.openxmlformats.org/drawingml/2006/main">
          <a:pPr algn="ctr"/>
          <a:r>
            <a:rPr lang="cs-CZ" sz="2000" b="0" dirty="0" smtClean="0"/>
            <a:t> z celku 5 %</a:t>
          </a:r>
          <a:endParaRPr lang="cs-CZ" sz="2000" b="0" dirty="0"/>
        </a:p>
      </cdr:txBody>
    </cdr:sp>
  </cdr:relSizeAnchor>
  <cdr:relSizeAnchor xmlns:cdr="http://schemas.openxmlformats.org/drawingml/2006/chartDrawing">
    <cdr:from>
      <cdr:x>0.01332</cdr:x>
      <cdr:y>0.09035</cdr:y>
    </cdr:from>
    <cdr:to>
      <cdr:x>1</cdr:x>
      <cdr:y>0.276</cdr:y>
    </cdr:to>
    <cdr:sp macro="" textlink="">
      <cdr:nvSpPr>
        <cdr:cNvPr id="6" name="Text Box 1"/>
        <cdr:cNvSpPr txBox="1">
          <a:spLocks xmlns:a="http://schemas.openxmlformats.org/drawingml/2006/main" noChangeArrowheads="1"/>
        </cdr:cNvSpPr>
      </cdr:nvSpPr>
      <cdr:spPr bwMode="auto">
        <a:xfrm xmlns:a="http://schemas.openxmlformats.org/drawingml/2006/main">
          <a:off x="50800" y="474133"/>
          <a:ext cx="3761845" cy="9741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cs-CZ" sz="1400" b="1" dirty="0">
              <a:solidFill>
                <a:schemeClr val="tx1">
                  <a:lumMod val="85000"/>
                  <a:lumOff val="15000"/>
                </a:schemeClr>
              </a:solidFill>
            </a:rPr>
            <a:t> Pokud ano, oznámil/a jste to příslušným osobám nebo institucím?</a:t>
          </a:r>
          <a:endParaRPr lang="en-US" sz="1400" b="1" dirty="0" smtClean="0">
            <a:solidFill>
              <a:schemeClr val="tx1">
                <a:lumMod val="85000"/>
                <a:lumOff val="15000"/>
              </a:schemeClr>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cdr:x>
      <cdr:y>0.90173</cdr:y>
    </cdr:from>
    <cdr:to>
      <cdr:x>0.85033</cdr:x>
      <cdr:y>0.99289</cdr:y>
    </cdr:to>
    <cdr:sp macro="" textlink="">
      <cdr:nvSpPr>
        <cdr:cNvPr id="9" name="TextovéPole 1"/>
        <cdr:cNvSpPr txBox="1"/>
      </cdr:nvSpPr>
      <cdr:spPr>
        <a:xfrm xmlns:a="http://schemas.openxmlformats.org/drawingml/2006/main">
          <a:off x="-277813" y="4494212"/>
          <a:ext cx="4672000" cy="45434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Respondenti, kteří nekalé jednání nahlásili, n=43</a:t>
          </a:r>
          <a:endParaRPr lang="en-US" sz="1000" dirty="0">
            <a:solidFill>
              <a:schemeClr val="tx1">
                <a:lumMod val="85000"/>
                <a:lumOff val="15000"/>
              </a:schemeClr>
            </a:solidFill>
          </a:endParaRPr>
        </a:p>
      </cdr:txBody>
    </cdr:sp>
  </cdr:relSizeAnchor>
  <cdr:relSizeAnchor xmlns:cdr="http://schemas.openxmlformats.org/drawingml/2006/chartDrawing">
    <cdr:from>
      <cdr:x>0.0297</cdr:x>
      <cdr:y>0.76834</cdr:y>
    </cdr:from>
    <cdr:to>
      <cdr:x>0.93088</cdr:x>
      <cdr:y>0.84467</cdr:y>
    </cdr:to>
    <cdr:sp macro="" textlink="">
      <cdr:nvSpPr>
        <cdr:cNvPr id="3" name="TextovéPole 2"/>
        <cdr:cNvSpPr txBox="1"/>
      </cdr:nvSpPr>
      <cdr:spPr>
        <a:xfrm xmlns:a="http://schemas.openxmlformats.org/drawingml/2006/main">
          <a:off x="113236" y="4027581"/>
          <a:ext cx="3435879"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2000" dirty="0" smtClean="0"/>
            <a:t> </a:t>
          </a:r>
          <a:endParaRPr lang="cs-CZ" sz="2000" dirty="0"/>
        </a:p>
      </cdr:txBody>
    </cdr:sp>
  </cdr:relSizeAnchor>
  <cdr:relSizeAnchor xmlns:cdr="http://schemas.openxmlformats.org/drawingml/2006/chartDrawing">
    <cdr:from>
      <cdr:x>0.06065</cdr:x>
      <cdr:y>0.18688</cdr:y>
    </cdr:from>
    <cdr:to>
      <cdr:x>1</cdr:x>
      <cdr:y>0.36655</cdr:y>
    </cdr:to>
    <cdr:sp macro="" textlink="">
      <cdr:nvSpPr>
        <cdr:cNvPr id="4" name="Text Box 1"/>
        <cdr:cNvSpPr txBox="1">
          <a:spLocks xmlns:a="http://schemas.openxmlformats.org/drawingml/2006/main" noChangeArrowheads="1"/>
        </cdr:cNvSpPr>
      </cdr:nvSpPr>
      <cdr:spPr bwMode="auto">
        <a:xfrm xmlns:a="http://schemas.openxmlformats.org/drawingml/2006/main">
          <a:off x="231237" y="979611"/>
          <a:ext cx="3581408" cy="9418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cs-CZ" sz="1400" b="1" dirty="0">
              <a:solidFill>
                <a:schemeClr val="tx1">
                  <a:lumMod val="85000"/>
                  <a:lumOff val="15000"/>
                </a:schemeClr>
              </a:solidFill>
            </a:rPr>
            <a:t>A došlo na základě Vašeho oznámení k nápravě?</a:t>
          </a:r>
          <a:endParaRPr lang="en-US" sz="1400" b="1" dirty="0" smtClean="0">
            <a:solidFill>
              <a:schemeClr val="tx1">
                <a:lumMod val="85000"/>
                <a:lumOff val="15000"/>
              </a:schemeClr>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5.63785E-17</cdr:x>
      <cdr:y>0.90884</cdr:y>
    </cdr:from>
    <cdr:to>
      <cdr:x>1</cdr:x>
      <cdr:y>1</cdr:y>
    </cdr:to>
    <cdr:sp macro="" textlink="">
      <cdr:nvSpPr>
        <cdr:cNvPr id="3" name="TextovéPole 1"/>
        <cdr:cNvSpPr txBox="1"/>
      </cdr:nvSpPr>
      <cdr:spPr>
        <a:xfrm xmlns:a="http://schemas.openxmlformats.org/drawingml/2006/main">
          <a:off x="50800" y="4799000"/>
          <a:ext cx="9355137" cy="4762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Respondenti, kteří nekalé jednání neoznámili</a:t>
          </a:r>
          <a:r>
            <a:rPr kumimoji="0" lang="cs-CZ" sz="1000" b="0" i="0" u="none" strike="noStrike" kern="0" cap="none" spc="0" normalizeH="0" noProof="0" dirty="0" smtClean="0">
              <a:ln>
                <a:noFill/>
              </a:ln>
              <a:solidFill>
                <a:schemeClr val="tx1">
                  <a:lumMod val="85000"/>
                  <a:lumOff val="15000"/>
                </a:schemeClr>
              </a:solidFill>
              <a:effectLst/>
              <a:uLnTx/>
              <a:uFillTx/>
              <a:latin typeface="+mn-lt"/>
              <a:ea typeface="+mn-ea"/>
              <a:cs typeface="+mn-cs"/>
            </a:rPr>
            <a:t>, </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n= </a:t>
          </a:r>
          <a:r>
            <a:rPr lang="cs-CZ" sz="1000" dirty="0" smtClean="0">
              <a:solidFill>
                <a:schemeClr val="tx1">
                  <a:lumMod val="85000"/>
                  <a:lumOff val="15000"/>
                </a:schemeClr>
              </a:solidFill>
            </a:rPr>
            <a:t>165</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údaje v grafu v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endParaRPr lang="en-US" sz="1000" dirty="0">
            <a:solidFill>
              <a:schemeClr val="tx1">
                <a:lumMod val="85000"/>
                <a:lumOff val="15000"/>
              </a:schemeClr>
            </a:solidFill>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0.00741</cdr:x>
      <cdr:y>0.01286</cdr:y>
    </cdr:from>
    <cdr:to>
      <cdr:x>0.99299</cdr:x>
      <cdr:y>0.20895</cdr:y>
    </cdr:to>
    <cdr:sp macro="" textlink="">
      <cdr:nvSpPr>
        <cdr:cNvPr id="2" name="Zaoblený obdélník 1"/>
        <cdr:cNvSpPr/>
      </cdr:nvSpPr>
      <cdr:spPr>
        <a:xfrm xmlns:a="http://schemas.openxmlformats.org/drawingml/2006/main">
          <a:off x="69320" y="67203"/>
          <a:ext cx="9220199" cy="1024467"/>
        </a:xfrm>
        <a:prstGeom xmlns:a="http://schemas.openxmlformats.org/drawingml/2006/main" prst="roundRect">
          <a:avLst/>
        </a:prstGeom>
        <a:solidFill xmlns:a="http://schemas.openxmlformats.org/drawingml/2006/main">
          <a:schemeClr val="bg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cdr:x>
      <cdr:y>0</cdr:y>
    </cdr:from>
    <cdr:to>
      <cdr:x>1</cdr:x>
      <cdr:y>0.27216</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9355137" cy="14218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dirty="0" smtClean="0"/>
            <a:t>Představte </a:t>
          </a:r>
          <a:r>
            <a:rPr lang="cs-CZ" dirty="0"/>
            <a:t>si situaci, že jste zdravotní sestra/ošetřovatel ve zdravotnickém zařízení, které provádí operace kloubů dolních končetin. Na operaci je standardní čekací doba více než tři měsíce. Ve zdravotnickém zařízení je všeobecně známo, že tuto dobu lze zkrátit, poskytne-li pacient/</a:t>
          </a:r>
          <a:r>
            <a:rPr lang="cs-CZ" dirty="0" err="1"/>
            <a:t>ka</a:t>
          </a:r>
          <a:r>
            <a:rPr lang="cs-CZ" dirty="0"/>
            <a:t> lékařům finanční úplatek. Osobně jste se s tímto jednáním nikdy nesetkal/a. Při obvyklé každodenní činnosti však zcela náhodou vyslechnete, jak lékaři nabízejí jednomu z pacientů zkrácení čekací doby na jeden týden, uhradí-li 15 000,- Kč. </a:t>
          </a:r>
          <a:endParaRPr lang="cs-CZ" dirty="0" smtClean="0"/>
        </a:p>
        <a:p xmlns:a="http://schemas.openxmlformats.org/drawingml/2006/main">
          <a:pPr algn="ctr"/>
          <a:endParaRPr lang="cs-CZ" sz="1000" b="1" dirty="0"/>
        </a:p>
        <a:p xmlns:a="http://schemas.openxmlformats.org/drawingml/2006/main">
          <a:pPr algn="ctr"/>
          <a:r>
            <a:rPr lang="cs-CZ" sz="1200" b="1" dirty="0" smtClean="0"/>
            <a:t>Jak </a:t>
          </a:r>
          <a:r>
            <a:rPr lang="cs-CZ" sz="1200" b="1" dirty="0"/>
            <a:t>byste se zachoval/a? </a:t>
          </a:r>
          <a:endParaRPr lang="cs-CZ" sz="1200" dirty="0"/>
        </a:p>
      </cdr:txBody>
    </cdr:sp>
  </cdr:relSizeAnchor>
  <cdr:relSizeAnchor xmlns:cdr="http://schemas.openxmlformats.org/drawingml/2006/chartDrawing">
    <cdr:from>
      <cdr:x>0</cdr:x>
      <cdr:y>0.96739</cdr:y>
    </cdr:from>
    <cdr:to>
      <cdr:x>1</cdr:x>
      <cdr:y>1</cdr:y>
    </cdr:to>
    <cdr:sp macro="" textlink="">
      <cdr:nvSpPr>
        <cdr:cNvPr id="9" name="TextovéPole 1"/>
        <cdr:cNvSpPr txBox="1"/>
      </cdr:nvSpPr>
      <cdr:spPr>
        <a:xfrm xmlns:a="http://schemas.openxmlformats.org/drawingml/2006/main">
          <a:off x="0" y="5054070"/>
          <a:ext cx="9355137" cy="17039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 </a:t>
          </a:r>
          <a:r>
            <a:rPr lang="en-US" sz="1000" dirty="0">
              <a:solidFill>
                <a:schemeClr val="tx1">
                  <a:lumMod val="85000"/>
                  <a:lumOff val="15000"/>
                </a:schemeClr>
              </a:solidFill>
            </a:rPr>
            <a:t>[</a:t>
          </a:r>
          <a:r>
            <a:rPr lang="cs-CZ" sz="1000" dirty="0">
              <a:solidFill>
                <a:schemeClr val="tx1">
                  <a:lumMod val="85000"/>
                  <a:lumOff val="15000"/>
                </a:schemeClr>
              </a:solidFill>
            </a:rPr>
            <a:t>údaje v grafu v </a:t>
          </a:r>
          <a:r>
            <a:rPr lang="en-US" sz="1000" dirty="0" smtClean="0">
              <a:solidFill>
                <a:schemeClr val="tx1">
                  <a:lumMod val="85000"/>
                  <a:lumOff val="15000"/>
                </a:schemeClr>
              </a:solidFill>
            </a:rPr>
            <a:t>%]</a:t>
          </a:r>
          <a:endParaRPr lang="en-US" sz="1000" dirty="0">
            <a:solidFill>
              <a:schemeClr val="tx1">
                <a:lumMod val="85000"/>
                <a:lumOff val="15000"/>
              </a:schemeClr>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cdr:x>
      <cdr:y>1.91407E-7</cdr:y>
    </cdr:from>
    <cdr:to>
      <cdr:x>1</cdr:x>
      <cdr:y>0.17492</cdr:y>
    </cdr:to>
    <cdr:sp macro="" textlink="">
      <cdr:nvSpPr>
        <cdr:cNvPr id="5" name="Text Box 1"/>
        <cdr:cNvSpPr txBox="1">
          <a:spLocks xmlns:a="http://schemas.openxmlformats.org/drawingml/2006/main" noChangeArrowheads="1"/>
        </cdr:cNvSpPr>
      </cdr:nvSpPr>
      <cdr:spPr bwMode="auto">
        <a:xfrm xmlns:a="http://schemas.openxmlformats.org/drawingml/2006/main">
          <a:off x="0" y="1"/>
          <a:ext cx="9355137" cy="9138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a:t>Domníváte se, že odhalení nekalého (korupčního) jednání a poskytnutí informací osobám nebo institucím, které mohou oznamovanou skutečnost prověřit a případně zakročit, může být účinný nástroj k potírání nekalého jednání?</a:t>
          </a:r>
          <a:endParaRPr lang="cs-CZ" sz="1200" dirty="0"/>
        </a:p>
      </cdr:txBody>
    </cdr:sp>
  </cdr:relSizeAnchor>
  <cdr:relSizeAnchor xmlns:cdr="http://schemas.openxmlformats.org/drawingml/2006/chartDrawing">
    <cdr:from>
      <cdr:x>0</cdr:x>
      <cdr:y>0.96739</cdr:y>
    </cdr:from>
    <cdr:to>
      <cdr:x>1</cdr:x>
      <cdr:y>1</cdr:y>
    </cdr:to>
    <cdr:sp macro="" textlink="">
      <cdr:nvSpPr>
        <cdr:cNvPr id="9" name="TextovéPole 1"/>
        <cdr:cNvSpPr txBox="1"/>
      </cdr:nvSpPr>
      <cdr:spPr>
        <a:xfrm xmlns:a="http://schemas.openxmlformats.org/drawingml/2006/main">
          <a:off x="0" y="5054070"/>
          <a:ext cx="9355137" cy="17039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 </a:t>
          </a:r>
          <a:r>
            <a:rPr lang="en-US" sz="1000" dirty="0">
              <a:solidFill>
                <a:schemeClr val="tx1">
                  <a:lumMod val="85000"/>
                  <a:lumOff val="15000"/>
                </a:schemeClr>
              </a:solidFill>
            </a:rPr>
            <a:t>[</a:t>
          </a:r>
          <a:r>
            <a:rPr lang="cs-CZ" sz="1000" dirty="0">
              <a:solidFill>
                <a:schemeClr val="tx1">
                  <a:lumMod val="85000"/>
                  <a:lumOff val="15000"/>
                </a:schemeClr>
              </a:solidFill>
            </a:rPr>
            <a:t>údaje v grafu v </a:t>
          </a:r>
          <a:r>
            <a:rPr lang="en-US" sz="1000" dirty="0" smtClean="0">
              <a:solidFill>
                <a:schemeClr val="tx1">
                  <a:lumMod val="85000"/>
                  <a:lumOff val="15000"/>
                </a:schemeClr>
              </a:solidFill>
            </a:rPr>
            <a:t>%]</a:t>
          </a:r>
          <a:endParaRPr lang="en-US" sz="1000" dirty="0">
            <a:solidFill>
              <a:schemeClr val="tx1">
                <a:lumMod val="85000"/>
                <a:lumOff val="15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355137" cy="4791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rtl="0"/>
          <a:r>
            <a:rPr lang="cs-CZ" sz="1400" b="1" dirty="0" smtClean="0"/>
            <a:t>Jak velký problém podle Vás představuje tzv. </a:t>
          </a:r>
          <a:r>
            <a:rPr lang="cs-CZ" sz="1400" b="1" u="sng" dirty="0" smtClean="0"/>
            <a:t>malá korupce</a:t>
          </a:r>
          <a:r>
            <a:rPr lang="cs-CZ" sz="1400" b="1" dirty="0" smtClean="0"/>
            <a:t> v ČR?</a:t>
          </a:r>
          <a:r>
            <a:rPr lang="cs-CZ" sz="1400" dirty="0" smtClean="0"/>
            <a:t> </a:t>
          </a:r>
          <a:endParaRPr lang="en-US" sz="1400" b="1" dirty="0" smtClean="0">
            <a:solidFill>
              <a:schemeClr val="tx1">
                <a:lumMod val="85000"/>
                <a:lumOff val="15000"/>
              </a:schemeClr>
            </a:solidFill>
          </a:endParaRPr>
        </a:p>
      </cdr:txBody>
    </cdr:sp>
  </cdr:relSizeAnchor>
  <cdr:relSizeAnchor xmlns:cdr="http://schemas.openxmlformats.org/drawingml/2006/chartDrawing">
    <cdr:from>
      <cdr:x>0</cdr:x>
      <cdr:y>0.90884</cdr:y>
    </cdr:from>
    <cdr:to>
      <cdr:x>1</cdr:x>
      <cdr:y>1</cdr:y>
    </cdr:to>
    <cdr:sp macro="" textlink="">
      <cdr:nvSpPr>
        <cdr:cNvPr id="4" name="TextovéPole 1"/>
        <cdr:cNvSpPr txBox="1"/>
      </cdr:nvSpPr>
      <cdr:spPr>
        <a:xfrm xmlns:a="http://schemas.openxmlformats.org/drawingml/2006/main">
          <a:off x="0" y="47482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1000" dirty="0">
              <a:solidFill>
                <a:schemeClr val="tx1">
                  <a:lumMod val="85000"/>
                  <a:lumOff val="15000"/>
                </a:schemeClr>
              </a:solidFill>
            </a:rPr>
            <a:t>ZÁKLAD: Všichni respondenti, </a:t>
          </a:r>
          <a:r>
            <a:rPr lang="cs-CZ" sz="1000" dirty="0" smtClean="0">
              <a:solidFill>
                <a:schemeClr val="tx1">
                  <a:lumMod val="85000"/>
                  <a:lumOff val="15000"/>
                </a:schemeClr>
              </a:solidFill>
            </a:rPr>
            <a:t>n=810, *průměr na škále 1 až 5, kde 1=žádný problém a 5=velmi závažný problém </a:t>
          </a:r>
          <a:endParaRPr lang="en-US" sz="1000" dirty="0">
            <a:solidFill>
              <a:schemeClr val="tx1">
                <a:lumMod val="85000"/>
                <a:lumOff val="15000"/>
              </a:schemeClr>
            </a:solidFill>
          </a:endParaRPr>
        </a:p>
      </cdr:txBody>
    </cdr:sp>
  </cdr:relSizeAnchor>
  <cdr:relSizeAnchor xmlns:cdr="http://schemas.openxmlformats.org/drawingml/2006/chartDrawing">
    <cdr:from>
      <cdr:x>0.88734</cdr:x>
      <cdr:y>0.10989</cdr:y>
    </cdr:from>
    <cdr:to>
      <cdr:x>1</cdr:x>
      <cdr:y>0.1793</cdr:y>
    </cdr:to>
    <cdr:sp macro="" textlink="">
      <cdr:nvSpPr>
        <cdr:cNvPr id="2" name="TextovéPole 1"/>
        <cdr:cNvSpPr txBox="1"/>
      </cdr:nvSpPr>
      <cdr:spPr>
        <a:xfrm xmlns:a="http://schemas.openxmlformats.org/drawingml/2006/main">
          <a:off x="8301187" y="574116"/>
          <a:ext cx="1053950" cy="3626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i="1" dirty="0" smtClean="0">
              <a:solidFill>
                <a:schemeClr val="accent1"/>
              </a:solidFill>
            </a:rPr>
            <a:t>PRŮMĚR*</a:t>
          </a:r>
          <a:endParaRPr lang="cs-CZ" sz="1100" i="1" dirty="0">
            <a:solidFill>
              <a:schemeClr val="accent1"/>
            </a:solidFill>
          </a:endParaRPr>
        </a:p>
      </cdr:txBody>
    </cdr:sp>
  </cdr:relSizeAnchor>
  <cdr:relSizeAnchor xmlns:cdr="http://schemas.openxmlformats.org/drawingml/2006/chartDrawing">
    <cdr:from>
      <cdr:x>0.19928</cdr:x>
      <cdr:y>0.64975</cdr:y>
    </cdr:from>
    <cdr:to>
      <cdr:x>0.26444</cdr:x>
      <cdr:y>0.69351</cdr:y>
    </cdr:to>
    <cdr:sp macro="" textlink="">
      <cdr:nvSpPr>
        <cdr:cNvPr id="3" name="Obdélník 2"/>
        <cdr:cNvSpPr/>
      </cdr:nvSpPr>
      <cdr:spPr>
        <a:xfrm xmlns:a="http://schemas.openxmlformats.org/drawingml/2006/main">
          <a:off x="1864254" y="3394605"/>
          <a:ext cx="609600" cy="228600"/>
        </a:xfrm>
        <a:prstGeom xmlns:a="http://schemas.openxmlformats.org/drawingml/2006/main" prst="rect">
          <a:avLst/>
        </a:prstGeom>
        <a:noFill xmlns:a="http://schemas.openxmlformats.org/drawingml/2006/main"/>
        <a:ln xmlns:a="http://schemas.openxmlformats.org/drawingml/2006/main">
          <a:solidFill>
            <a:srgbClr val="CC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0.19745</cdr:x>
      <cdr:y>0.31117</cdr:y>
    </cdr:from>
    <cdr:to>
      <cdr:x>0.26261</cdr:x>
      <cdr:y>0.35492</cdr:y>
    </cdr:to>
    <cdr:sp macro="" textlink="">
      <cdr:nvSpPr>
        <cdr:cNvPr id="6" name="Obdélník 5"/>
        <cdr:cNvSpPr/>
      </cdr:nvSpPr>
      <cdr:spPr>
        <a:xfrm xmlns:a="http://schemas.openxmlformats.org/drawingml/2006/main">
          <a:off x="1847152" y="1625720"/>
          <a:ext cx="609580" cy="228571"/>
        </a:xfrm>
        <a:prstGeom xmlns:a="http://schemas.openxmlformats.org/drawingml/2006/main" prst="rect">
          <a:avLst/>
        </a:prstGeom>
        <a:noFill xmlns:a="http://schemas.openxmlformats.org/drawingml/2006/main"/>
        <a:ln xmlns:a="http://schemas.openxmlformats.org/drawingml/2006/main">
          <a:solidFill>
            <a:srgbClr val="CC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dr:relSizeAnchor xmlns:cdr="http://schemas.openxmlformats.org/drawingml/2006/chartDrawing">
    <cdr:from>
      <cdr:x>0.17302</cdr:x>
      <cdr:y>0.47888</cdr:y>
    </cdr:from>
    <cdr:to>
      <cdr:x>0.26171</cdr:x>
      <cdr:y>0.52263</cdr:y>
    </cdr:to>
    <cdr:sp macro="" textlink="">
      <cdr:nvSpPr>
        <cdr:cNvPr id="7" name="Obdélník 6"/>
        <cdr:cNvSpPr/>
      </cdr:nvSpPr>
      <cdr:spPr>
        <a:xfrm xmlns:a="http://schemas.openxmlformats.org/drawingml/2006/main">
          <a:off x="1618606" y="2501900"/>
          <a:ext cx="829707" cy="228570"/>
        </a:xfrm>
        <a:prstGeom xmlns:a="http://schemas.openxmlformats.org/drawingml/2006/main" prst="rect">
          <a:avLst/>
        </a:prstGeom>
        <a:noFill xmlns:a="http://schemas.openxmlformats.org/drawingml/2006/main"/>
        <a:ln xmlns:a="http://schemas.openxmlformats.org/drawingml/2006/main">
          <a:solidFill>
            <a:srgbClr val="CC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dr:relSizeAnchor xmlns:cdr="http://schemas.openxmlformats.org/drawingml/2006/chartDrawing">
    <cdr:from>
      <cdr:x>0.07257</cdr:x>
      <cdr:y>0.82315</cdr:y>
    </cdr:from>
    <cdr:to>
      <cdr:x>0.25901</cdr:x>
      <cdr:y>0.86691</cdr:y>
    </cdr:to>
    <cdr:sp macro="" textlink="">
      <cdr:nvSpPr>
        <cdr:cNvPr id="8" name="Obdélník 7"/>
        <cdr:cNvSpPr/>
      </cdr:nvSpPr>
      <cdr:spPr>
        <a:xfrm xmlns:a="http://schemas.openxmlformats.org/drawingml/2006/main">
          <a:off x="678919" y="4300537"/>
          <a:ext cx="1744135" cy="228600"/>
        </a:xfrm>
        <a:prstGeom xmlns:a="http://schemas.openxmlformats.org/drawingml/2006/main" prst="rect">
          <a:avLst/>
        </a:prstGeom>
        <a:noFill xmlns:a="http://schemas.openxmlformats.org/drawingml/2006/main"/>
        <a:ln xmlns:a="http://schemas.openxmlformats.org/drawingml/2006/main">
          <a:solidFill>
            <a:srgbClr val="CC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userShapes>
</file>

<file path=ppt/drawings/drawing50.xml><?xml version="1.0" encoding="utf-8"?>
<c:userShapes xmlns:c="http://schemas.openxmlformats.org/drawingml/2006/chart">
  <cdr:relSizeAnchor xmlns:cdr="http://schemas.openxmlformats.org/drawingml/2006/chartDrawing">
    <cdr:from>
      <cdr:x>0.19937</cdr:x>
      <cdr:y>0.63683</cdr:y>
    </cdr:from>
    <cdr:to>
      <cdr:x>0.24542</cdr:x>
      <cdr:y>0.67499</cdr:y>
    </cdr:to>
    <cdr:sp macro="" textlink="">
      <cdr:nvSpPr>
        <cdr:cNvPr id="2" name="Šipka dolů 1"/>
        <cdr:cNvSpPr/>
      </cdr:nvSpPr>
      <cdr:spPr>
        <a:xfrm xmlns:a="http://schemas.openxmlformats.org/drawingml/2006/main">
          <a:off x="916252" y="3321048"/>
          <a:ext cx="211666" cy="198967"/>
        </a:xfrm>
        <a:prstGeom xmlns:a="http://schemas.openxmlformats.org/drawingml/2006/main" prst="downArrow">
          <a:avLst/>
        </a:prstGeom>
        <a:solidFill xmlns:a="http://schemas.openxmlformats.org/drawingml/2006/main">
          <a:schemeClr val="accent4"/>
        </a:solidFill>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cdr:x>
      <cdr:y>0</cdr:y>
    </cdr:from>
    <cdr:to>
      <cdr:x>1</cdr:x>
      <cdr:y>0.33404</cdr:y>
    </cdr:to>
    <cdr:sp macro="" textlink="">
      <cdr:nvSpPr>
        <cdr:cNvPr id="3" name="Text Box 1"/>
        <cdr:cNvSpPr txBox="1">
          <a:spLocks xmlns:a="http://schemas.openxmlformats.org/drawingml/2006/main" noChangeArrowheads="1"/>
        </cdr:cNvSpPr>
      </cdr:nvSpPr>
      <cdr:spPr bwMode="auto">
        <a:xfrm xmlns:a="http://schemas.openxmlformats.org/drawingml/2006/main">
          <a:off x="0" y="0"/>
          <a:ext cx="4595812" cy="174201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cs-CZ" sz="1200" b="1" dirty="0">
              <a:solidFill>
                <a:schemeClr val="tx1">
                  <a:lumMod val="85000"/>
                  <a:lumOff val="15000"/>
                </a:schemeClr>
              </a:solidFill>
            </a:rPr>
            <a:t>Někteří lidé si myslí, že člověk, který na svém pracovišti veřejně odhalí nekalé (korupční) jednání je svým způsobem „hrdina“, jiní naopak považují takového člověka za „donašeče“. Ke kterému </a:t>
          </a:r>
          <a:r>
            <a:rPr lang="cs-CZ" sz="1200" b="1" dirty="0" smtClean="0">
              <a:solidFill>
                <a:schemeClr val="tx1">
                  <a:lumMod val="85000"/>
                  <a:lumOff val="15000"/>
                </a:schemeClr>
              </a:solidFill>
            </a:rPr>
            <a:t/>
          </a:r>
          <a:br>
            <a:rPr lang="cs-CZ" sz="1200" b="1" dirty="0" smtClean="0">
              <a:solidFill>
                <a:schemeClr val="tx1">
                  <a:lumMod val="85000"/>
                  <a:lumOff val="15000"/>
                </a:schemeClr>
              </a:solidFill>
            </a:rPr>
          </a:br>
          <a:r>
            <a:rPr lang="cs-CZ" sz="1200" b="1" dirty="0" smtClean="0">
              <a:solidFill>
                <a:schemeClr val="tx1">
                  <a:lumMod val="85000"/>
                  <a:lumOff val="15000"/>
                </a:schemeClr>
              </a:solidFill>
            </a:rPr>
            <a:t>z </a:t>
          </a:r>
          <a:r>
            <a:rPr lang="cs-CZ" sz="1200" b="1" dirty="0">
              <a:solidFill>
                <a:schemeClr val="tx1">
                  <a:lumMod val="85000"/>
                  <a:lumOff val="15000"/>
                </a:schemeClr>
              </a:solidFill>
            </a:rPr>
            <a:t>těchto názorů byste se přiklonil/a Vy?</a:t>
          </a:r>
          <a:endParaRPr lang="cs-CZ" sz="1200" b="1" i="0" baseline="0" dirty="0" smtClean="0">
            <a:solidFill>
              <a:schemeClr val="tx1">
                <a:lumMod val="85000"/>
                <a:lumOff val="15000"/>
              </a:schemeClr>
            </a:solidFill>
            <a:effectLst/>
            <a:latin typeface="+mn-lt"/>
            <a:ea typeface="+mn-ea"/>
            <a:cs typeface="+mn-cs"/>
          </a:endParaRPr>
        </a:p>
      </cdr:txBody>
    </cdr:sp>
  </cdr:relSizeAnchor>
  <cdr:relSizeAnchor xmlns:cdr="http://schemas.openxmlformats.org/drawingml/2006/chartDrawing">
    <cdr:from>
      <cdr:x>0.03611</cdr:x>
      <cdr:y>0.87945</cdr:y>
    </cdr:from>
    <cdr:to>
      <cdr:x>0.96389</cdr:x>
      <cdr:y>0.97078</cdr:y>
    </cdr:to>
    <cdr:sp macro="" textlink="">
      <cdr:nvSpPr>
        <cdr:cNvPr id="4" name="TextovéPole 1"/>
        <cdr:cNvSpPr txBox="1"/>
      </cdr:nvSpPr>
      <cdr:spPr>
        <a:xfrm xmlns:a="http://schemas.openxmlformats.org/drawingml/2006/main">
          <a:off x="165955" y="4586258"/>
          <a:ext cx="4263902" cy="47628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údaje v grafu v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endParaRPr lang="en-US" sz="1000" dirty="0">
            <a:solidFill>
              <a:schemeClr val="tx1">
                <a:lumMod val="85000"/>
                <a:lumOff val="15000"/>
              </a:schemeClr>
            </a:solidFill>
          </a:endParaRPr>
        </a:p>
      </cdr:txBody>
    </cdr:sp>
  </cdr:relSizeAnchor>
  <cdr:relSizeAnchor xmlns:cdr="http://schemas.openxmlformats.org/drawingml/2006/chartDrawing">
    <cdr:from>
      <cdr:x>0.90265</cdr:x>
      <cdr:y>0.63683</cdr:y>
    </cdr:from>
    <cdr:to>
      <cdr:x>0.94134</cdr:x>
      <cdr:y>0.67012</cdr:y>
    </cdr:to>
    <cdr:sp macro="" textlink="">
      <cdr:nvSpPr>
        <cdr:cNvPr id="5" name="Šipka dolů 4"/>
        <cdr:cNvSpPr/>
      </cdr:nvSpPr>
      <cdr:spPr>
        <a:xfrm xmlns:a="http://schemas.openxmlformats.org/drawingml/2006/main">
          <a:off x="4148399" y="3321049"/>
          <a:ext cx="177800" cy="173567"/>
        </a:xfrm>
        <a:prstGeom xmlns:a="http://schemas.openxmlformats.org/drawingml/2006/main" prst="downArrow">
          <a:avLst/>
        </a:prstGeom>
        <a:solidFill xmlns:a="http://schemas.openxmlformats.org/drawingml/2006/main">
          <a:schemeClr val="accent5"/>
        </a:solidFill>
        <a:ln xmlns:a="http://schemas.openxmlformats.org/drawingml/2006/main">
          <a:solidFill>
            <a:schemeClr val="accent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cs-CZ"/>
        </a:p>
      </cdr:txBody>
    </cdr:sp>
  </cdr:relSizeAnchor>
</c:userShapes>
</file>

<file path=ppt/drawings/drawing51.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279942" cy="5397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a:endParaRPr lang="en-US" sz="1400" b="1" i="0" baseline="0" dirty="0" smtClean="0">
            <a:solidFill>
              <a:schemeClr val="tx1">
                <a:lumMod val="85000"/>
                <a:lumOff val="15000"/>
              </a:schemeClr>
            </a:solidFill>
            <a:effectLst/>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1025" name="Text Box 1"/>
        <cdr:cNvSpPr txBox="1">
          <a:spLocks xmlns:a="http://schemas.openxmlformats.org/drawingml/2006/main" noChangeArrowheads="1"/>
        </cdr:cNvSpPr>
      </cdr:nvSpPr>
      <cdr:spPr bwMode="auto">
        <a:xfrm xmlns:a="http://schemas.openxmlformats.org/drawingml/2006/main">
          <a:off x="0" y="0"/>
          <a:ext cx="9355137" cy="4791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54864" tIns="32004" rIns="54864" bIns="0" anchor="ctr" anchorCtr="0" upright="1"/>
        <a:lstStyle xmlns:a="http://schemas.openxmlformats.org/drawingml/2006/main"/>
        <a:p xmlns:a="http://schemas.openxmlformats.org/drawingml/2006/main">
          <a:pPr algn="ctr" rtl="0"/>
          <a:r>
            <a:rPr lang="cs-CZ" sz="1400" b="1" dirty="0" smtClean="0"/>
            <a:t>Do jaké míry je podle Vás </a:t>
          </a:r>
          <a:r>
            <a:rPr lang="cs-CZ" sz="1400" b="1" u="sng" dirty="0" smtClean="0"/>
            <a:t>tzv. malá korupce</a:t>
          </a:r>
          <a:r>
            <a:rPr lang="cs-CZ" sz="1400" b="1" dirty="0" smtClean="0"/>
            <a:t> v ČR rozšířená?</a:t>
          </a:r>
          <a:r>
            <a:rPr lang="cs-CZ" sz="1400" dirty="0" smtClean="0"/>
            <a:t> </a:t>
          </a:r>
          <a:endParaRPr lang="en-US" sz="1400" b="1" dirty="0" smtClean="0">
            <a:solidFill>
              <a:schemeClr val="tx1">
                <a:lumMod val="85000"/>
                <a:lumOff val="15000"/>
              </a:schemeClr>
            </a:solidFill>
          </a:endParaRPr>
        </a:p>
      </cdr:txBody>
    </cdr:sp>
  </cdr:relSizeAnchor>
  <cdr:relSizeAnchor xmlns:cdr="http://schemas.openxmlformats.org/drawingml/2006/chartDrawing">
    <cdr:from>
      <cdr:x>0</cdr:x>
      <cdr:y>0.90884</cdr:y>
    </cdr:from>
    <cdr:to>
      <cdr:x>1</cdr:x>
      <cdr:y>1</cdr:y>
    </cdr:to>
    <cdr:sp macro="" textlink="">
      <cdr:nvSpPr>
        <cdr:cNvPr id="4" name="TextovéPole 1"/>
        <cdr:cNvSpPr txBox="1"/>
      </cdr:nvSpPr>
      <cdr:spPr>
        <a:xfrm xmlns:a="http://schemas.openxmlformats.org/drawingml/2006/main">
          <a:off x="0" y="4748213"/>
          <a:ext cx="9355137" cy="47624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1000" dirty="0">
              <a:solidFill>
                <a:schemeClr val="tx1">
                  <a:lumMod val="85000"/>
                  <a:lumOff val="15000"/>
                </a:schemeClr>
              </a:solidFill>
            </a:rPr>
            <a:t>ZÁKLAD: Všichni respondenti, n=810, </a:t>
          </a:r>
          <a:r>
            <a:rPr lang="cs-CZ" sz="1000" dirty="0" smtClean="0">
              <a:solidFill>
                <a:schemeClr val="tx1">
                  <a:lumMod val="85000"/>
                  <a:lumOff val="15000"/>
                </a:schemeClr>
              </a:solidFill>
            </a:rPr>
            <a:t>*průměr </a:t>
          </a:r>
          <a:r>
            <a:rPr lang="cs-CZ" sz="1000" dirty="0">
              <a:solidFill>
                <a:schemeClr val="tx1">
                  <a:lumMod val="85000"/>
                  <a:lumOff val="15000"/>
                </a:schemeClr>
              </a:solidFill>
            </a:rPr>
            <a:t>na škále 1 až 5, kde </a:t>
          </a:r>
          <a:r>
            <a:rPr lang="cs-CZ" sz="1000" dirty="0" smtClean="0">
              <a:solidFill>
                <a:schemeClr val="tx1">
                  <a:lumMod val="85000"/>
                  <a:lumOff val="15000"/>
                </a:schemeClr>
              </a:solidFill>
            </a:rPr>
            <a:t>1=není vůbec rozšířená až 5=je velice rozšířená </a:t>
          </a:r>
          <a:endParaRPr lang="en-US" sz="1000" dirty="0">
            <a:solidFill>
              <a:schemeClr val="tx1">
                <a:lumMod val="85000"/>
                <a:lumOff val="15000"/>
              </a:schemeClr>
            </a:solidFill>
          </a:endParaRPr>
        </a:p>
      </cdr:txBody>
    </cdr:sp>
  </cdr:relSizeAnchor>
  <cdr:relSizeAnchor xmlns:cdr="http://schemas.openxmlformats.org/drawingml/2006/chartDrawing">
    <cdr:from>
      <cdr:x>0.88734</cdr:x>
      <cdr:y>0.25898</cdr:y>
    </cdr:from>
    <cdr:to>
      <cdr:x>1</cdr:x>
      <cdr:y>0.32839</cdr:y>
    </cdr:to>
    <cdr:sp macro="" textlink="">
      <cdr:nvSpPr>
        <cdr:cNvPr id="2" name="TextovéPole 1"/>
        <cdr:cNvSpPr txBox="1"/>
      </cdr:nvSpPr>
      <cdr:spPr>
        <a:xfrm xmlns:a="http://schemas.openxmlformats.org/drawingml/2006/main">
          <a:off x="8301187" y="1353050"/>
          <a:ext cx="1053950" cy="3626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i="1" dirty="0" smtClean="0">
              <a:solidFill>
                <a:schemeClr val="accent1"/>
              </a:solidFill>
            </a:rPr>
            <a:t>PRŮMĚR*</a:t>
          </a:r>
          <a:endParaRPr lang="cs-CZ" sz="1100" i="1" dirty="0">
            <a:solidFill>
              <a:schemeClr val="accent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0.00936</cdr:x>
      <cdr:y>0.70159</cdr:y>
    </cdr:from>
    <cdr:to>
      <cdr:x>0.19235</cdr:x>
      <cdr:y>0.82877</cdr:y>
    </cdr:to>
    <cdr:sp macro="" textlink="">
      <cdr:nvSpPr>
        <cdr:cNvPr id="2" name="TextovéPole 1"/>
        <cdr:cNvSpPr txBox="1"/>
      </cdr:nvSpPr>
      <cdr:spPr>
        <a:xfrm xmlns:a="http://schemas.openxmlformats.org/drawingml/2006/main">
          <a:off x="87550" y="3641047"/>
          <a:ext cx="1711897" cy="66001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cs-CZ" sz="1200" b="1" dirty="0" smtClean="0">
              <a:solidFill>
                <a:schemeClr val="tx1">
                  <a:lumMod val="50000"/>
                  <a:lumOff val="50000"/>
                </a:schemeClr>
              </a:solidFill>
            </a:rPr>
            <a:t>Nepředstavuje žádný problém</a:t>
          </a:r>
          <a:endParaRPr lang="cs-CZ" sz="1200" b="1" dirty="0">
            <a:solidFill>
              <a:schemeClr val="tx1">
                <a:lumMod val="50000"/>
                <a:lumOff val="50000"/>
              </a:schemeClr>
            </a:solidFill>
          </a:endParaRPr>
        </a:p>
      </cdr:txBody>
    </cdr:sp>
  </cdr:relSizeAnchor>
  <cdr:relSizeAnchor xmlns:cdr="http://schemas.openxmlformats.org/drawingml/2006/chartDrawing">
    <cdr:from>
      <cdr:x>0.13032</cdr:x>
      <cdr:y>0.8226</cdr:y>
    </cdr:from>
    <cdr:to>
      <cdr:x>0.36789</cdr:x>
      <cdr:y>0.94732</cdr:y>
    </cdr:to>
    <cdr:sp macro="" textlink="">
      <cdr:nvSpPr>
        <cdr:cNvPr id="6" name="TextovéPole 5"/>
        <cdr:cNvSpPr txBox="1"/>
      </cdr:nvSpPr>
      <cdr:spPr>
        <a:xfrm xmlns:a="http://schemas.openxmlformats.org/drawingml/2006/main">
          <a:off x="1219200" y="4269080"/>
          <a:ext cx="2222500" cy="64724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cs-CZ" sz="1200" b="1" dirty="0" smtClean="0">
              <a:solidFill>
                <a:schemeClr val="tx1">
                  <a:lumMod val="50000"/>
                  <a:lumOff val="50000"/>
                </a:schemeClr>
              </a:solidFill>
            </a:rPr>
            <a:t>Není vůbec</a:t>
          </a:r>
        </a:p>
        <a:p xmlns:a="http://schemas.openxmlformats.org/drawingml/2006/main">
          <a:pPr algn="ctr"/>
          <a:r>
            <a:rPr lang="cs-CZ" sz="1200" b="1" dirty="0" smtClean="0">
              <a:solidFill>
                <a:schemeClr val="tx1">
                  <a:lumMod val="50000"/>
                  <a:lumOff val="50000"/>
                </a:schemeClr>
              </a:solidFill>
            </a:rPr>
            <a:t> rozšířená</a:t>
          </a:r>
          <a:endParaRPr lang="cs-CZ" sz="1200" b="1" dirty="0">
            <a:solidFill>
              <a:schemeClr val="tx1">
                <a:lumMod val="50000"/>
                <a:lumOff val="50000"/>
              </a:schemeClr>
            </a:solidFill>
          </a:endParaRPr>
        </a:p>
      </cdr:txBody>
    </cdr:sp>
  </cdr:relSizeAnchor>
  <cdr:relSizeAnchor xmlns:cdr="http://schemas.openxmlformats.org/drawingml/2006/chartDrawing">
    <cdr:from>
      <cdr:x>0.37306</cdr:x>
      <cdr:y>0.10006</cdr:y>
    </cdr:from>
    <cdr:to>
      <cdr:x>0.50764</cdr:x>
      <cdr:y>0.19359</cdr:y>
    </cdr:to>
    <cdr:sp macro="" textlink="">
      <cdr:nvSpPr>
        <cdr:cNvPr id="7" name="TextovéPole 6"/>
        <cdr:cNvSpPr txBox="1"/>
      </cdr:nvSpPr>
      <cdr:spPr>
        <a:xfrm xmlns:a="http://schemas.openxmlformats.org/drawingml/2006/main">
          <a:off x="3491818" y="576263"/>
          <a:ext cx="1259632" cy="53872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cs-CZ" sz="1600" dirty="0"/>
        </a:p>
      </cdr:txBody>
    </cdr:sp>
  </cdr:relSizeAnchor>
  <cdr:relSizeAnchor xmlns:cdr="http://schemas.openxmlformats.org/drawingml/2006/chartDrawing">
    <cdr:from>
      <cdr:x>0.72736</cdr:x>
      <cdr:y>0.8366</cdr:y>
    </cdr:from>
    <cdr:to>
      <cdr:x>0.96492</cdr:x>
      <cdr:y>0.94732</cdr:y>
    </cdr:to>
    <cdr:sp macro="" textlink="">
      <cdr:nvSpPr>
        <cdr:cNvPr id="11" name="TextovéPole 1"/>
        <cdr:cNvSpPr txBox="1"/>
      </cdr:nvSpPr>
      <cdr:spPr>
        <a:xfrm xmlns:a="http://schemas.openxmlformats.org/drawingml/2006/main">
          <a:off x="6804531" y="4341718"/>
          <a:ext cx="2222406" cy="57460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smtClean="0">
              <a:solidFill>
                <a:schemeClr val="tx1">
                  <a:lumMod val="50000"/>
                  <a:lumOff val="50000"/>
                </a:schemeClr>
              </a:solidFill>
            </a:rPr>
            <a:t>Je </a:t>
          </a:r>
          <a:r>
            <a:rPr lang="cs-CZ" sz="1200" b="1" dirty="0">
              <a:solidFill>
                <a:schemeClr val="tx1">
                  <a:lumMod val="50000"/>
                  <a:lumOff val="50000"/>
                </a:schemeClr>
              </a:solidFill>
            </a:rPr>
            <a:t>velice </a:t>
          </a:r>
          <a:endParaRPr lang="cs-CZ" sz="1200" b="1" dirty="0" smtClean="0">
            <a:solidFill>
              <a:schemeClr val="tx1">
                <a:lumMod val="50000"/>
                <a:lumOff val="50000"/>
              </a:schemeClr>
            </a:solidFill>
          </a:endParaRPr>
        </a:p>
        <a:p xmlns:a="http://schemas.openxmlformats.org/drawingml/2006/main">
          <a:pPr algn="ctr"/>
          <a:r>
            <a:rPr lang="cs-CZ" sz="1200" b="1" dirty="0" smtClean="0">
              <a:solidFill>
                <a:schemeClr val="tx1">
                  <a:lumMod val="50000"/>
                  <a:lumOff val="50000"/>
                </a:schemeClr>
              </a:solidFill>
            </a:rPr>
            <a:t>rozšířená</a:t>
          </a:r>
          <a:endParaRPr lang="cs-CZ" sz="1200" b="1" dirty="0">
            <a:solidFill>
              <a:schemeClr val="tx1">
                <a:lumMod val="50000"/>
                <a:lumOff val="50000"/>
              </a:schemeClr>
            </a:solidFill>
          </a:endParaRPr>
        </a:p>
      </cdr:txBody>
    </cdr:sp>
  </cdr:relSizeAnchor>
  <cdr:relSizeAnchor xmlns:cdr="http://schemas.openxmlformats.org/drawingml/2006/chartDrawing">
    <cdr:from>
      <cdr:x>0</cdr:x>
      <cdr:y>0.92796</cdr:y>
    </cdr:from>
    <cdr:to>
      <cdr:x>1</cdr:x>
      <cdr:y>1</cdr:y>
    </cdr:to>
    <cdr:sp macro="" textlink="">
      <cdr:nvSpPr>
        <cdr:cNvPr id="13" name="TextovéPole 1"/>
        <cdr:cNvSpPr txBox="1"/>
      </cdr:nvSpPr>
      <cdr:spPr>
        <a:xfrm xmlns:a="http://schemas.openxmlformats.org/drawingml/2006/main">
          <a:off x="0" y="4815840"/>
          <a:ext cx="9355137" cy="37387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údaje v grafu v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 odpovědi „Neví“ nejsou v grafu vyznačeny</a:t>
          </a:r>
          <a:endParaRPr lang="en-US" sz="1000" dirty="0">
            <a:solidFill>
              <a:schemeClr val="tx1">
                <a:lumMod val="85000"/>
                <a:lumOff val="15000"/>
              </a:schemeClr>
            </a:solidFill>
          </a:endParaRPr>
        </a:p>
      </cdr:txBody>
    </cdr:sp>
  </cdr:relSizeAnchor>
  <cdr:relSizeAnchor xmlns:cdr="http://schemas.openxmlformats.org/drawingml/2006/chartDrawing">
    <cdr:from>
      <cdr:x>0.00153</cdr:x>
      <cdr:y>0.06006</cdr:y>
    </cdr:from>
    <cdr:to>
      <cdr:x>0.19749</cdr:x>
      <cdr:y>0.14133</cdr:y>
    </cdr:to>
    <cdr:sp macro="" textlink="">
      <cdr:nvSpPr>
        <cdr:cNvPr id="14" name="TextovéPole 1"/>
        <cdr:cNvSpPr txBox="1"/>
      </cdr:nvSpPr>
      <cdr:spPr>
        <a:xfrm xmlns:a="http://schemas.openxmlformats.org/drawingml/2006/main">
          <a:off x="14283" y="311672"/>
          <a:ext cx="1833292" cy="42176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cs-CZ" sz="1200" b="1" dirty="0" smtClean="0">
              <a:solidFill>
                <a:schemeClr val="tx1">
                  <a:lumMod val="50000"/>
                  <a:lumOff val="50000"/>
                </a:schemeClr>
              </a:solidFill>
            </a:rPr>
            <a:t>Představuje </a:t>
          </a:r>
        </a:p>
        <a:p xmlns:a="http://schemas.openxmlformats.org/drawingml/2006/main">
          <a:pPr algn="ctr"/>
          <a:r>
            <a:rPr lang="cs-CZ" sz="1200" b="1" dirty="0" smtClean="0">
              <a:solidFill>
                <a:schemeClr val="tx1">
                  <a:lumMod val="50000"/>
                  <a:lumOff val="50000"/>
                </a:schemeClr>
              </a:solidFill>
            </a:rPr>
            <a:t>velmi </a:t>
          </a:r>
          <a:r>
            <a:rPr lang="cs-CZ" sz="1200" b="1" dirty="0">
              <a:solidFill>
                <a:schemeClr val="tx1">
                  <a:lumMod val="50000"/>
                  <a:lumOff val="50000"/>
                </a:schemeClr>
              </a:solidFill>
            </a:rPr>
            <a:t>závažný </a:t>
          </a:r>
          <a:endParaRPr lang="cs-CZ" sz="1200" b="1" dirty="0" smtClean="0">
            <a:solidFill>
              <a:schemeClr val="tx1">
                <a:lumMod val="50000"/>
                <a:lumOff val="50000"/>
              </a:schemeClr>
            </a:solidFill>
          </a:endParaRPr>
        </a:p>
        <a:p xmlns:a="http://schemas.openxmlformats.org/drawingml/2006/main">
          <a:pPr algn="ctr"/>
          <a:r>
            <a:rPr lang="cs-CZ" sz="1200" b="1" dirty="0" smtClean="0">
              <a:solidFill>
                <a:schemeClr val="tx1">
                  <a:lumMod val="50000"/>
                  <a:lumOff val="50000"/>
                </a:schemeClr>
              </a:solidFill>
            </a:rPr>
            <a:t>problém</a:t>
          </a:r>
          <a:endParaRPr lang="cs-CZ" sz="1200" b="1" dirty="0">
            <a:solidFill>
              <a:schemeClr val="tx1">
                <a:lumMod val="50000"/>
                <a:lumOff val="50000"/>
              </a:schemeClr>
            </a:solidFill>
          </a:endParaRPr>
        </a:p>
      </cdr:txBody>
    </cdr:sp>
  </cdr:relSizeAnchor>
  <cdr:relSizeAnchor xmlns:cdr="http://schemas.openxmlformats.org/drawingml/2006/chartDrawing">
    <cdr:from>
      <cdr:x>0.59942</cdr:x>
      <cdr:y>0.0467</cdr:y>
    </cdr:from>
    <cdr:to>
      <cdr:x>0.9228</cdr:x>
      <cdr:y>0.39354</cdr:y>
    </cdr:to>
    <cdr:sp macro="" textlink="">
      <cdr:nvSpPr>
        <cdr:cNvPr id="3" name="Volný tvar 2"/>
        <cdr:cNvSpPr/>
      </cdr:nvSpPr>
      <cdr:spPr>
        <a:xfrm xmlns:a="http://schemas.openxmlformats.org/drawingml/2006/main">
          <a:off x="5607624" y="242356"/>
          <a:ext cx="3025302" cy="1800000"/>
        </a:xfrm>
        <a:custGeom xmlns:a="http://schemas.openxmlformats.org/drawingml/2006/main">
          <a:avLst/>
          <a:gdLst>
            <a:gd name="connsiteX0" fmla="*/ 398834 w 3025302"/>
            <a:gd name="connsiteY0" fmla="*/ 243191 h 1800000"/>
            <a:gd name="connsiteX1" fmla="*/ 321012 w 3025302"/>
            <a:gd name="connsiteY1" fmla="*/ 311285 h 1800000"/>
            <a:gd name="connsiteX2" fmla="*/ 272374 w 3025302"/>
            <a:gd name="connsiteY2" fmla="*/ 398834 h 1800000"/>
            <a:gd name="connsiteX3" fmla="*/ 233464 w 3025302"/>
            <a:gd name="connsiteY3" fmla="*/ 447472 h 1800000"/>
            <a:gd name="connsiteX4" fmla="*/ 194553 w 3025302"/>
            <a:gd name="connsiteY4" fmla="*/ 505838 h 1800000"/>
            <a:gd name="connsiteX5" fmla="*/ 155642 w 3025302"/>
            <a:gd name="connsiteY5" fmla="*/ 554476 h 1800000"/>
            <a:gd name="connsiteX6" fmla="*/ 126459 w 3025302"/>
            <a:gd name="connsiteY6" fmla="*/ 622570 h 1800000"/>
            <a:gd name="connsiteX7" fmla="*/ 48638 w 3025302"/>
            <a:gd name="connsiteY7" fmla="*/ 719847 h 1800000"/>
            <a:gd name="connsiteX8" fmla="*/ 38910 w 3025302"/>
            <a:gd name="connsiteY8" fmla="*/ 768485 h 1800000"/>
            <a:gd name="connsiteX9" fmla="*/ 19455 w 3025302"/>
            <a:gd name="connsiteY9" fmla="*/ 797668 h 1800000"/>
            <a:gd name="connsiteX10" fmla="*/ 0 w 3025302"/>
            <a:gd name="connsiteY10" fmla="*/ 865762 h 1800000"/>
            <a:gd name="connsiteX11" fmla="*/ 9727 w 3025302"/>
            <a:gd name="connsiteY11" fmla="*/ 1245140 h 1800000"/>
            <a:gd name="connsiteX12" fmla="*/ 38910 w 3025302"/>
            <a:gd name="connsiteY12" fmla="*/ 1313234 h 1800000"/>
            <a:gd name="connsiteX13" fmla="*/ 87549 w 3025302"/>
            <a:gd name="connsiteY13" fmla="*/ 1361872 h 1800000"/>
            <a:gd name="connsiteX14" fmla="*/ 126459 w 3025302"/>
            <a:gd name="connsiteY14" fmla="*/ 1420238 h 1800000"/>
            <a:gd name="connsiteX15" fmla="*/ 145915 w 3025302"/>
            <a:gd name="connsiteY15" fmla="*/ 1449421 h 1800000"/>
            <a:gd name="connsiteX16" fmla="*/ 184825 w 3025302"/>
            <a:gd name="connsiteY16" fmla="*/ 1478604 h 1800000"/>
            <a:gd name="connsiteX17" fmla="*/ 214008 w 3025302"/>
            <a:gd name="connsiteY17" fmla="*/ 1498059 h 1800000"/>
            <a:gd name="connsiteX18" fmla="*/ 321012 w 3025302"/>
            <a:gd name="connsiteY18" fmla="*/ 1575881 h 1800000"/>
            <a:gd name="connsiteX19" fmla="*/ 350195 w 3025302"/>
            <a:gd name="connsiteY19" fmla="*/ 1595336 h 1800000"/>
            <a:gd name="connsiteX20" fmla="*/ 379378 w 3025302"/>
            <a:gd name="connsiteY20" fmla="*/ 1605064 h 1800000"/>
            <a:gd name="connsiteX21" fmla="*/ 428017 w 3025302"/>
            <a:gd name="connsiteY21" fmla="*/ 1643974 h 1800000"/>
            <a:gd name="connsiteX22" fmla="*/ 466927 w 3025302"/>
            <a:gd name="connsiteY22" fmla="*/ 1653702 h 1800000"/>
            <a:gd name="connsiteX23" fmla="*/ 554476 w 3025302"/>
            <a:gd name="connsiteY23" fmla="*/ 1692613 h 1800000"/>
            <a:gd name="connsiteX24" fmla="*/ 651753 w 3025302"/>
            <a:gd name="connsiteY24" fmla="*/ 1721796 h 1800000"/>
            <a:gd name="connsiteX25" fmla="*/ 690664 w 3025302"/>
            <a:gd name="connsiteY25" fmla="*/ 1731523 h 1800000"/>
            <a:gd name="connsiteX26" fmla="*/ 904672 w 3025302"/>
            <a:gd name="connsiteY26" fmla="*/ 1760706 h 1800000"/>
            <a:gd name="connsiteX27" fmla="*/ 1215957 w 3025302"/>
            <a:gd name="connsiteY27" fmla="*/ 1780162 h 1800000"/>
            <a:gd name="connsiteX28" fmla="*/ 1517515 w 3025302"/>
            <a:gd name="connsiteY28" fmla="*/ 1799617 h 1800000"/>
            <a:gd name="connsiteX29" fmla="*/ 2120629 w 3025302"/>
            <a:gd name="connsiteY29" fmla="*/ 1789889 h 1800000"/>
            <a:gd name="connsiteX30" fmla="*/ 2276272 w 3025302"/>
            <a:gd name="connsiteY30" fmla="*/ 1770434 h 1800000"/>
            <a:gd name="connsiteX31" fmla="*/ 2383276 w 3025302"/>
            <a:gd name="connsiteY31" fmla="*/ 1741251 h 1800000"/>
            <a:gd name="connsiteX32" fmla="*/ 2470825 w 3025302"/>
            <a:gd name="connsiteY32" fmla="*/ 1721796 h 1800000"/>
            <a:gd name="connsiteX33" fmla="*/ 2500008 w 3025302"/>
            <a:gd name="connsiteY33" fmla="*/ 1712068 h 1800000"/>
            <a:gd name="connsiteX34" fmla="*/ 2548647 w 3025302"/>
            <a:gd name="connsiteY34" fmla="*/ 1702340 h 1800000"/>
            <a:gd name="connsiteX35" fmla="*/ 2607012 w 3025302"/>
            <a:gd name="connsiteY35" fmla="*/ 1673157 h 1800000"/>
            <a:gd name="connsiteX36" fmla="*/ 2636195 w 3025302"/>
            <a:gd name="connsiteY36" fmla="*/ 1653702 h 1800000"/>
            <a:gd name="connsiteX37" fmla="*/ 2675106 w 3025302"/>
            <a:gd name="connsiteY37" fmla="*/ 1634247 h 1800000"/>
            <a:gd name="connsiteX38" fmla="*/ 2733472 w 3025302"/>
            <a:gd name="connsiteY38" fmla="*/ 1585608 h 1800000"/>
            <a:gd name="connsiteX39" fmla="*/ 2782110 w 3025302"/>
            <a:gd name="connsiteY39" fmla="*/ 1546698 h 1800000"/>
            <a:gd name="connsiteX40" fmla="*/ 2840476 w 3025302"/>
            <a:gd name="connsiteY40" fmla="*/ 1498059 h 1800000"/>
            <a:gd name="connsiteX41" fmla="*/ 2859932 w 3025302"/>
            <a:gd name="connsiteY41" fmla="*/ 1468876 h 1800000"/>
            <a:gd name="connsiteX42" fmla="*/ 2908570 w 3025302"/>
            <a:gd name="connsiteY42" fmla="*/ 1420238 h 1800000"/>
            <a:gd name="connsiteX43" fmla="*/ 2957208 w 3025302"/>
            <a:gd name="connsiteY43" fmla="*/ 1303506 h 1800000"/>
            <a:gd name="connsiteX44" fmla="*/ 2976664 w 3025302"/>
            <a:gd name="connsiteY44" fmla="*/ 1264596 h 1800000"/>
            <a:gd name="connsiteX45" fmla="*/ 2986391 w 3025302"/>
            <a:gd name="connsiteY45" fmla="*/ 1225685 h 1800000"/>
            <a:gd name="connsiteX46" fmla="*/ 2996119 w 3025302"/>
            <a:gd name="connsiteY46" fmla="*/ 1177047 h 1800000"/>
            <a:gd name="connsiteX47" fmla="*/ 3005847 w 3025302"/>
            <a:gd name="connsiteY47" fmla="*/ 1147864 h 1800000"/>
            <a:gd name="connsiteX48" fmla="*/ 3025302 w 3025302"/>
            <a:gd name="connsiteY48" fmla="*/ 992221 h 1800000"/>
            <a:gd name="connsiteX49" fmla="*/ 3015574 w 3025302"/>
            <a:gd name="connsiteY49" fmla="*/ 700391 h 1800000"/>
            <a:gd name="connsiteX50" fmla="*/ 3005847 w 3025302"/>
            <a:gd name="connsiteY50" fmla="*/ 661481 h 1800000"/>
            <a:gd name="connsiteX51" fmla="*/ 2996119 w 3025302"/>
            <a:gd name="connsiteY51" fmla="*/ 612842 h 1800000"/>
            <a:gd name="connsiteX52" fmla="*/ 2976664 w 3025302"/>
            <a:gd name="connsiteY52" fmla="*/ 573932 h 1800000"/>
            <a:gd name="connsiteX53" fmla="*/ 2966936 w 3025302"/>
            <a:gd name="connsiteY53" fmla="*/ 535021 h 1800000"/>
            <a:gd name="connsiteX54" fmla="*/ 2937753 w 3025302"/>
            <a:gd name="connsiteY54" fmla="*/ 486383 h 1800000"/>
            <a:gd name="connsiteX55" fmla="*/ 2918298 w 3025302"/>
            <a:gd name="connsiteY55" fmla="*/ 428017 h 1800000"/>
            <a:gd name="connsiteX56" fmla="*/ 2898842 w 3025302"/>
            <a:gd name="connsiteY56" fmla="*/ 389106 h 1800000"/>
            <a:gd name="connsiteX57" fmla="*/ 2889115 w 3025302"/>
            <a:gd name="connsiteY57" fmla="*/ 359923 h 1800000"/>
            <a:gd name="connsiteX58" fmla="*/ 2869659 w 3025302"/>
            <a:gd name="connsiteY58" fmla="*/ 321013 h 1800000"/>
            <a:gd name="connsiteX59" fmla="*/ 2859932 w 3025302"/>
            <a:gd name="connsiteY59" fmla="*/ 291830 h 1800000"/>
            <a:gd name="connsiteX60" fmla="*/ 2821021 w 3025302"/>
            <a:gd name="connsiteY60" fmla="*/ 243191 h 1800000"/>
            <a:gd name="connsiteX61" fmla="*/ 2811293 w 3025302"/>
            <a:gd name="connsiteY61" fmla="*/ 214008 h 1800000"/>
            <a:gd name="connsiteX62" fmla="*/ 2752927 w 3025302"/>
            <a:gd name="connsiteY62" fmla="*/ 175098 h 1800000"/>
            <a:gd name="connsiteX63" fmla="*/ 2723744 w 3025302"/>
            <a:gd name="connsiteY63" fmla="*/ 155642 h 1800000"/>
            <a:gd name="connsiteX64" fmla="*/ 2694561 w 3025302"/>
            <a:gd name="connsiteY64" fmla="*/ 136187 h 1800000"/>
            <a:gd name="connsiteX65" fmla="*/ 2655651 w 3025302"/>
            <a:gd name="connsiteY65" fmla="*/ 107004 h 1800000"/>
            <a:gd name="connsiteX66" fmla="*/ 2616740 w 3025302"/>
            <a:gd name="connsiteY66" fmla="*/ 97276 h 1800000"/>
            <a:gd name="connsiteX67" fmla="*/ 2490281 w 3025302"/>
            <a:gd name="connsiteY67" fmla="*/ 38911 h 1800000"/>
            <a:gd name="connsiteX68" fmla="*/ 2441642 w 3025302"/>
            <a:gd name="connsiteY68" fmla="*/ 29183 h 1800000"/>
            <a:gd name="connsiteX69" fmla="*/ 2373549 w 3025302"/>
            <a:gd name="connsiteY69" fmla="*/ 9728 h 1800000"/>
            <a:gd name="connsiteX70" fmla="*/ 2315183 w 3025302"/>
            <a:gd name="connsiteY70" fmla="*/ 0 h 1800000"/>
            <a:gd name="connsiteX71" fmla="*/ 1585608 w 3025302"/>
            <a:gd name="connsiteY71" fmla="*/ 9728 h 1800000"/>
            <a:gd name="connsiteX72" fmla="*/ 1342417 w 3025302"/>
            <a:gd name="connsiteY72" fmla="*/ 48638 h 1800000"/>
            <a:gd name="connsiteX73" fmla="*/ 1225685 w 3025302"/>
            <a:gd name="connsiteY73" fmla="*/ 58366 h 1800000"/>
            <a:gd name="connsiteX74" fmla="*/ 1070042 w 3025302"/>
            <a:gd name="connsiteY74" fmla="*/ 87549 h 1800000"/>
            <a:gd name="connsiteX75" fmla="*/ 1021404 w 3025302"/>
            <a:gd name="connsiteY75" fmla="*/ 97276 h 1800000"/>
            <a:gd name="connsiteX76" fmla="*/ 963038 w 3025302"/>
            <a:gd name="connsiteY76" fmla="*/ 107004 h 1800000"/>
            <a:gd name="connsiteX77" fmla="*/ 924127 w 3025302"/>
            <a:gd name="connsiteY77" fmla="*/ 116732 h 1800000"/>
            <a:gd name="connsiteX78" fmla="*/ 817123 w 3025302"/>
            <a:gd name="connsiteY78" fmla="*/ 126459 h 1800000"/>
            <a:gd name="connsiteX79" fmla="*/ 554476 w 3025302"/>
            <a:gd name="connsiteY79" fmla="*/ 145915 h 1800000"/>
            <a:gd name="connsiteX80" fmla="*/ 476655 w 3025302"/>
            <a:gd name="connsiteY80" fmla="*/ 165370 h 1800000"/>
            <a:gd name="connsiteX81" fmla="*/ 418289 w 3025302"/>
            <a:gd name="connsiteY81" fmla="*/ 194553 h 1800000"/>
            <a:gd name="connsiteX82" fmla="*/ 408561 w 3025302"/>
            <a:gd name="connsiteY82" fmla="*/ 262647 h 1800000"/>
            <a:gd name="connsiteX83" fmla="*/ 398834 w 3025302"/>
            <a:gd name="connsiteY83" fmla="*/ 311285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025302" h="1800000">
              <a:moveTo>
                <a:pt x="398834" y="243191"/>
              </a:moveTo>
              <a:cubicBezTo>
                <a:pt x="380828" y="257595"/>
                <a:pt x="337462" y="289352"/>
                <a:pt x="321012" y="311285"/>
              </a:cubicBezTo>
              <a:cubicBezTo>
                <a:pt x="248485" y="407988"/>
                <a:pt x="327806" y="315685"/>
                <a:pt x="272374" y="398834"/>
              </a:cubicBezTo>
              <a:cubicBezTo>
                <a:pt x="260857" y="416109"/>
                <a:pt x="245676" y="430681"/>
                <a:pt x="233464" y="447472"/>
              </a:cubicBezTo>
              <a:cubicBezTo>
                <a:pt x="219711" y="466382"/>
                <a:pt x="208306" y="486928"/>
                <a:pt x="194553" y="505838"/>
              </a:cubicBezTo>
              <a:cubicBezTo>
                <a:pt x="182341" y="522629"/>
                <a:pt x="166104" y="536542"/>
                <a:pt x="155642" y="554476"/>
              </a:cubicBezTo>
              <a:cubicBezTo>
                <a:pt x="143199" y="575807"/>
                <a:pt x="139874" y="601837"/>
                <a:pt x="126459" y="622570"/>
              </a:cubicBezTo>
              <a:cubicBezTo>
                <a:pt x="103901" y="657433"/>
                <a:pt x="48638" y="719847"/>
                <a:pt x="48638" y="719847"/>
              </a:cubicBezTo>
              <a:cubicBezTo>
                <a:pt x="45395" y="736060"/>
                <a:pt x="44715" y="753004"/>
                <a:pt x="38910" y="768485"/>
              </a:cubicBezTo>
              <a:cubicBezTo>
                <a:pt x="34805" y="779432"/>
                <a:pt x="24683" y="787211"/>
                <a:pt x="19455" y="797668"/>
              </a:cubicBezTo>
              <a:cubicBezTo>
                <a:pt x="12475" y="811628"/>
                <a:pt x="3118" y="853289"/>
                <a:pt x="0" y="865762"/>
              </a:cubicBezTo>
              <a:cubicBezTo>
                <a:pt x="3242" y="992221"/>
                <a:pt x="3710" y="1118782"/>
                <a:pt x="9727" y="1245140"/>
              </a:cubicBezTo>
              <a:cubicBezTo>
                <a:pt x="10356" y="1258342"/>
                <a:pt x="34223" y="1307208"/>
                <a:pt x="38910" y="1313234"/>
              </a:cubicBezTo>
              <a:cubicBezTo>
                <a:pt x="52987" y="1331333"/>
                <a:pt x="74831" y="1342794"/>
                <a:pt x="87549" y="1361872"/>
              </a:cubicBezTo>
              <a:lnTo>
                <a:pt x="126459" y="1420238"/>
              </a:lnTo>
              <a:cubicBezTo>
                <a:pt x="132944" y="1429966"/>
                <a:pt x="136562" y="1442406"/>
                <a:pt x="145915" y="1449421"/>
              </a:cubicBezTo>
              <a:cubicBezTo>
                <a:pt x="158885" y="1459149"/>
                <a:pt x="171632" y="1469181"/>
                <a:pt x="184825" y="1478604"/>
              </a:cubicBezTo>
              <a:cubicBezTo>
                <a:pt x="194338" y="1485399"/>
                <a:pt x="204655" y="1491044"/>
                <a:pt x="214008" y="1498059"/>
              </a:cubicBezTo>
              <a:cubicBezTo>
                <a:pt x="321045" y="1578336"/>
                <a:pt x="200168" y="1495317"/>
                <a:pt x="321012" y="1575881"/>
              </a:cubicBezTo>
              <a:cubicBezTo>
                <a:pt x="330740" y="1582366"/>
                <a:pt x="339104" y="1591639"/>
                <a:pt x="350195" y="1595336"/>
              </a:cubicBezTo>
              <a:lnTo>
                <a:pt x="379378" y="1605064"/>
              </a:lnTo>
              <a:cubicBezTo>
                <a:pt x="395067" y="1620753"/>
                <a:pt x="406543" y="1634771"/>
                <a:pt x="428017" y="1643974"/>
              </a:cubicBezTo>
              <a:cubicBezTo>
                <a:pt x="440305" y="1649240"/>
                <a:pt x="453957" y="1650459"/>
                <a:pt x="466927" y="1653702"/>
              </a:cubicBezTo>
              <a:cubicBezTo>
                <a:pt x="523069" y="1691129"/>
                <a:pt x="467661" y="1657888"/>
                <a:pt x="554476" y="1692613"/>
              </a:cubicBezTo>
              <a:cubicBezTo>
                <a:pt x="627144" y="1721679"/>
                <a:pt x="577776" y="1705357"/>
                <a:pt x="651753" y="1721796"/>
              </a:cubicBezTo>
              <a:cubicBezTo>
                <a:pt x="664804" y="1724696"/>
                <a:pt x="677476" y="1729325"/>
                <a:pt x="690664" y="1731523"/>
              </a:cubicBezTo>
              <a:cubicBezTo>
                <a:pt x="692668" y="1731857"/>
                <a:pt x="872598" y="1758300"/>
                <a:pt x="904672" y="1760706"/>
              </a:cubicBezTo>
              <a:cubicBezTo>
                <a:pt x="1008345" y="1768481"/>
                <a:pt x="1112195" y="1773677"/>
                <a:pt x="1215957" y="1780162"/>
              </a:cubicBezTo>
              <a:cubicBezTo>
                <a:pt x="1337171" y="1804403"/>
                <a:pt x="1299894" y="1799617"/>
                <a:pt x="1517515" y="1799617"/>
              </a:cubicBezTo>
              <a:cubicBezTo>
                <a:pt x="1718579" y="1799617"/>
                <a:pt x="1919591" y="1793132"/>
                <a:pt x="2120629" y="1789889"/>
              </a:cubicBezTo>
              <a:cubicBezTo>
                <a:pt x="2227112" y="1763270"/>
                <a:pt x="2059500" y="1802950"/>
                <a:pt x="2276272" y="1770434"/>
              </a:cubicBezTo>
              <a:cubicBezTo>
                <a:pt x="2349286" y="1759482"/>
                <a:pt x="2334385" y="1755220"/>
                <a:pt x="2383276" y="1741251"/>
              </a:cubicBezTo>
              <a:cubicBezTo>
                <a:pt x="2453184" y="1721277"/>
                <a:pt x="2390580" y="1741857"/>
                <a:pt x="2470825" y="1721796"/>
              </a:cubicBezTo>
              <a:cubicBezTo>
                <a:pt x="2480773" y="1719309"/>
                <a:pt x="2490060" y="1714555"/>
                <a:pt x="2500008" y="1712068"/>
              </a:cubicBezTo>
              <a:cubicBezTo>
                <a:pt x="2516048" y="1708058"/>
                <a:pt x="2532434" y="1705583"/>
                <a:pt x="2548647" y="1702340"/>
              </a:cubicBezTo>
              <a:cubicBezTo>
                <a:pt x="2632272" y="1646589"/>
                <a:pt x="2526470" y="1713428"/>
                <a:pt x="2607012" y="1673157"/>
              </a:cubicBezTo>
              <a:cubicBezTo>
                <a:pt x="2617469" y="1667929"/>
                <a:pt x="2626044" y="1659502"/>
                <a:pt x="2636195" y="1653702"/>
              </a:cubicBezTo>
              <a:cubicBezTo>
                <a:pt x="2648786" y="1646508"/>
                <a:pt x="2662809" y="1641933"/>
                <a:pt x="2675106" y="1634247"/>
              </a:cubicBezTo>
              <a:cubicBezTo>
                <a:pt x="2730095" y="1599879"/>
                <a:pt x="2697608" y="1616349"/>
                <a:pt x="2733472" y="1585608"/>
              </a:cubicBezTo>
              <a:cubicBezTo>
                <a:pt x="2749236" y="1572096"/>
                <a:pt x="2766485" y="1560370"/>
                <a:pt x="2782110" y="1546698"/>
              </a:cubicBezTo>
              <a:cubicBezTo>
                <a:pt x="2842034" y="1494265"/>
                <a:pt x="2780747" y="1537879"/>
                <a:pt x="2840476" y="1498059"/>
              </a:cubicBezTo>
              <a:cubicBezTo>
                <a:pt x="2846961" y="1488331"/>
                <a:pt x="2852233" y="1477675"/>
                <a:pt x="2859932" y="1468876"/>
              </a:cubicBezTo>
              <a:cubicBezTo>
                <a:pt x="2875030" y="1451621"/>
                <a:pt x="2895084" y="1438781"/>
                <a:pt x="2908570" y="1420238"/>
              </a:cubicBezTo>
              <a:cubicBezTo>
                <a:pt x="2953267" y="1358779"/>
                <a:pt x="2924894" y="1368130"/>
                <a:pt x="2957208" y="1303506"/>
              </a:cubicBezTo>
              <a:lnTo>
                <a:pt x="2976664" y="1264596"/>
              </a:lnTo>
              <a:cubicBezTo>
                <a:pt x="2979906" y="1251626"/>
                <a:pt x="2983491" y="1238736"/>
                <a:pt x="2986391" y="1225685"/>
              </a:cubicBezTo>
              <a:cubicBezTo>
                <a:pt x="2989978" y="1209545"/>
                <a:pt x="2992109" y="1193087"/>
                <a:pt x="2996119" y="1177047"/>
              </a:cubicBezTo>
              <a:cubicBezTo>
                <a:pt x="2998606" y="1167099"/>
                <a:pt x="3002604" y="1157592"/>
                <a:pt x="3005847" y="1147864"/>
              </a:cubicBezTo>
              <a:cubicBezTo>
                <a:pt x="3010153" y="1117722"/>
                <a:pt x="3025302" y="1016731"/>
                <a:pt x="3025302" y="992221"/>
              </a:cubicBezTo>
              <a:cubicBezTo>
                <a:pt x="3025302" y="894890"/>
                <a:pt x="3021289" y="797554"/>
                <a:pt x="3015574" y="700391"/>
              </a:cubicBezTo>
              <a:cubicBezTo>
                <a:pt x="3014789" y="687045"/>
                <a:pt x="3008747" y="674532"/>
                <a:pt x="3005847" y="661481"/>
              </a:cubicBezTo>
              <a:cubicBezTo>
                <a:pt x="3002260" y="645341"/>
                <a:pt x="3001348" y="628528"/>
                <a:pt x="2996119" y="612842"/>
              </a:cubicBezTo>
              <a:cubicBezTo>
                <a:pt x="2991533" y="599085"/>
                <a:pt x="2981756" y="587510"/>
                <a:pt x="2976664" y="573932"/>
              </a:cubicBezTo>
              <a:cubicBezTo>
                <a:pt x="2971970" y="561414"/>
                <a:pt x="2972366" y="547238"/>
                <a:pt x="2966936" y="535021"/>
              </a:cubicBezTo>
              <a:cubicBezTo>
                <a:pt x="2959257" y="517744"/>
                <a:pt x="2945577" y="503595"/>
                <a:pt x="2937753" y="486383"/>
              </a:cubicBezTo>
              <a:cubicBezTo>
                <a:pt x="2929267" y="467713"/>
                <a:pt x="2924783" y="447472"/>
                <a:pt x="2918298" y="428017"/>
              </a:cubicBezTo>
              <a:cubicBezTo>
                <a:pt x="2913712" y="414260"/>
                <a:pt x="2904554" y="402435"/>
                <a:pt x="2898842" y="389106"/>
              </a:cubicBezTo>
              <a:cubicBezTo>
                <a:pt x="2894803" y="379681"/>
                <a:pt x="2893154" y="369348"/>
                <a:pt x="2889115" y="359923"/>
              </a:cubicBezTo>
              <a:cubicBezTo>
                <a:pt x="2883403" y="346594"/>
                <a:pt x="2875371" y="334342"/>
                <a:pt x="2869659" y="321013"/>
              </a:cubicBezTo>
              <a:cubicBezTo>
                <a:pt x="2865620" y="311588"/>
                <a:pt x="2865207" y="300623"/>
                <a:pt x="2859932" y="291830"/>
              </a:cubicBezTo>
              <a:cubicBezTo>
                <a:pt x="2805638" y="201339"/>
                <a:pt x="2879433" y="360016"/>
                <a:pt x="2821021" y="243191"/>
              </a:cubicBezTo>
              <a:cubicBezTo>
                <a:pt x="2816435" y="234020"/>
                <a:pt x="2818544" y="221259"/>
                <a:pt x="2811293" y="214008"/>
              </a:cubicBezTo>
              <a:cubicBezTo>
                <a:pt x="2794759" y="197474"/>
                <a:pt x="2772382" y="188068"/>
                <a:pt x="2752927" y="175098"/>
              </a:cubicBezTo>
              <a:lnTo>
                <a:pt x="2723744" y="155642"/>
              </a:lnTo>
              <a:lnTo>
                <a:pt x="2694561" y="136187"/>
              </a:lnTo>
              <a:cubicBezTo>
                <a:pt x="2681071" y="127194"/>
                <a:pt x="2670152" y="114255"/>
                <a:pt x="2655651" y="107004"/>
              </a:cubicBezTo>
              <a:cubicBezTo>
                <a:pt x="2643693" y="101025"/>
                <a:pt x="2629081" y="102418"/>
                <a:pt x="2616740" y="97276"/>
              </a:cubicBezTo>
              <a:cubicBezTo>
                <a:pt x="2564137" y="75358"/>
                <a:pt x="2541260" y="54205"/>
                <a:pt x="2490281" y="38911"/>
              </a:cubicBezTo>
              <a:cubicBezTo>
                <a:pt x="2474444" y="34160"/>
                <a:pt x="2457682" y="33193"/>
                <a:pt x="2441642" y="29183"/>
              </a:cubicBezTo>
              <a:cubicBezTo>
                <a:pt x="2367466" y="10638"/>
                <a:pt x="2464533" y="27925"/>
                <a:pt x="2373549" y="9728"/>
              </a:cubicBezTo>
              <a:cubicBezTo>
                <a:pt x="2354208" y="5860"/>
                <a:pt x="2334638" y="3243"/>
                <a:pt x="2315183" y="0"/>
              </a:cubicBezTo>
              <a:cubicBezTo>
                <a:pt x="2071991" y="3243"/>
                <a:pt x="1828606" y="-504"/>
                <a:pt x="1585608" y="9728"/>
              </a:cubicBezTo>
              <a:cubicBezTo>
                <a:pt x="1187650" y="26484"/>
                <a:pt x="1502520" y="29803"/>
                <a:pt x="1342417" y="48638"/>
              </a:cubicBezTo>
              <a:cubicBezTo>
                <a:pt x="1303639" y="53200"/>
                <a:pt x="1264596" y="55123"/>
                <a:pt x="1225685" y="58366"/>
              </a:cubicBezTo>
              <a:cubicBezTo>
                <a:pt x="1090489" y="92165"/>
                <a:pt x="1205696" y="66680"/>
                <a:pt x="1070042" y="87549"/>
              </a:cubicBezTo>
              <a:cubicBezTo>
                <a:pt x="1053701" y="90063"/>
                <a:pt x="1037671" y="94318"/>
                <a:pt x="1021404" y="97276"/>
              </a:cubicBezTo>
              <a:cubicBezTo>
                <a:pt x="1001998" y="100804"/>
                <a:pt x="982379" y="103136"/>
                <a:pt x="963038" y="107004"/>
              </a:cubicBezTo>
              <a:cubicBezTo>
                <a:pt x="949928" y="109626"/>
                <a:pt x="937379" y="114965"/>
                <a:pt x="924127" y="116732"/>
              </a:cubicBezTo>
              <a:cubicBezTo>
                <a:pt x="888626" y="121465"/>
                <a:pt x="852827" y="123640"/>
                <a:pt x="817123" y="126459"/>
              </a:cubicBezTo>
              <a:lnTo>
                <a:pt x="554476" y="145915"/>
              </a:lnTo>
              <a:cubicBezTo>
                <a:pt x="535972" y="149616"/>
                <a:pt x="496599" y="155398"/>
                <a:pt x="476655" y="165370"/>
              </a:cubicBezTo>
              <a:cubicBezTo>
                <a:pt x="401225" y="203085"/>
                <a:pt x="491642" y="170101"/>
                <a:pt x="418289" y="194553"/>
              </a:cubicBezTo>
              <a:cubicBezTo>
                <a:pt x="415046" y="217251"/>
                <a:pt x="412330" y="240030"/>
                <a:pt x="408561" y="262647"/>
              </a:cubicBezTo>
              <a:cubicBezTo>
                <a:pt x="405843" y="278956"/>
                <a:pt x="398834" y="311285"/>
                <a:pt x="398834" y="311285"/>
              </a:cubicBezTo>
            </a:path>
          </a:pathLst>
        </a:custGeom>
        <a:noFill xmlns:a="http://schemas.openxmlformats.org/drawingml/2006/main"/>
        <a:ln xmlns:a="http://schemas.openxmlformats.org/drawingml/2006/main">
          <a:solidFill>
            <a:schemeClr val="accent5">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0.18973</cdr:x>
      <cdr:y>0.08072</cdr:y>
    </cdr:from>
    <cdr:to>
      <cdr:x>0.18973</cdr:x>
      <cdr:y>0.8005</cdr:y>
    </cdr:to>
    <cdr:cxnSp macro="">
      <cdr:nvCxnSpPr>
        <cdr:cNvPr id="16" name="Přímá spojnice se šipkou 15"/>
        <cdr:cNvCxnSpPr/>
      </cdr:nvCxnSpPr>
      <cdr:spPr>
        <a:xfrm xmlns:a="http://schemas.openxmlformats.org/drawingml/2006/main" flipV="1">
          <a:off x="1774926" y="418938"/>
          <a:ext cx="0" cy="3735421"/>
        </a:xfrm>
        <a:prstGeom xmlns:a="http://schemas.openxmlformats.org/drawingml/2006/main" prst="straightConnector1">
          <a:avLst/>
        </a:prstGeom>
        <a:ln xmlns:a="http://schemas.openxmlformats.org/drawingml/2006/main" w="19050">
          <a:solidFill>
            <a:schemeClr val="tx1">
              <a:lumMod val="50000"/>
              <a:lumOff val="50000"/>
            </a:schemeClr>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0.18765</cdr:x>
      <cdr:y>0.80425</cdr:y>
    </cdr:from>
    <cdr:to>
      <cdr:x>0.85521</cdr:x>
      <cdr:y>0.80612</cdr:y>
    </cdr:to>
    <cdr:cxnSp macro="">
      <cdr:nvCxnSpPr>
        <cdr:cNvPr id="18" name="Přímá spojnice se šipkou 17"/>
        <cdr:cNvCxnSpPr/>
      </cdr:nvCxnSpPr>
      <cdr:spPr>
        <a:xfrm xmlns:a="http://schemas.openxmlformats.org/drawingml/2006/main">
          <a:off x="1755471" y="4173815"/>
          <a:ext cx="6245157" cy="9727"/>
        </a:xfrm>
        <a:prstGeom xmlns:a="http://schemas.openxmlformats.org/drawingml/2006/main" prst="straightConnector1">
          <a:avLst/>
        </a:prstGeom>
        <a:ln xmlns:a="http://schemas.openxmlformats.org/drawingml/2006/main" w="19050">
          <a:solidFill>
            <a:schemeClr val="tx1">
              <a:lumMod val="50000"/>
              <a:lumOff val="50000"/>
            </a:schemeClr>
          </a:solidFill>
          <a:prstDash val="sysDash"/>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1</cdr:x>
      <cdr:y>0.09172</cdr:y>
    </cdr:to>
    <cdr:sp macro="" textlink="">
      <cdr:nvSpPr>
        <cdr:cNvPr id="5" name="Text Box 1"/>
        <cdr:cNvSpPr txBox="1">
          <a:spLocks xmlns:a="http://schemas.openxmlformats.org/drawingml/2006/main" noChangeArrowheads="1"/>
        </cdr:cNvSpPr>
      </cdr:nvSpPr>
      <cdr:spPr bwMode="auto">
        <a:xfrm xmlns:a="http://schemas.openxmlformats.org/drawingml/2006/main">
          <a:off x="0" y="-1084263"/>
          <a:ext cx="9355137" cy="4791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cs-CZ" sz="1400" b="1" dirty="0" smtClean="0">
              <a:solidFill>
                <a:schemeClr val="tx1">
                  <a:lumMod val="85000"/>
                  <a:lumOff val="15000"/>
                </a:schemeClr>
              </a:solidFill>
            </a:rPr>
            <a:t>Jaké jsou podle Vás tři nejčastější </a:t>
          </a:r>
          <a:r>
            <a:rPr lang="cs-CZ" sz="1400" b="1" dirty="0">
              <a:solidFill>
                <a:schemeClr val="tx1">
                  <a:lumMod val="85000"/>
                  <a:lumOff val="15000"/>
                </a:schemeClr>
              </a:solidFill>
            </a:rPr>
            <a:t>motivy malé korupce v </a:t>
          </a:r>
          <a:r>
            <a:rPr lang="cs-CZ" sz="1400" b="1" dirty="0" smtClean="0">
              <a:solidFill>
                <a:schemeClr val="tx1">
                  <a:lumMod val="85000"/>
                  <a:lumOff val="15000"/>
                </a:schemeClr>
              </a:solidFill>
            </a:rPr>
            <a:t>ČR? – tři nejčastější</a:t>
          </a:r>
          <a:endParaRPr lang="cs-CZ" sz="1400" b="1" i="0" baseline="0" dirty="0" smtClean="0">
            <a:solidFill>
              <a:schemeClr val="tx1">
                <a:lumMod val="85000"/>
                <a:lumOff val="15000"/>
              </a:schemeClr>
            </a:solidFill>
            <a:effectLst/>
            <a:latin typeface="+mn-lt"/>
            <a:ea typeface="+mn-ea"/>
            <a:cs typeface="+mn-cs"/>
          </a:endParaRPr>
        </a:p>
      </cdr:txBody>
    </cdr:sp>
  </cdr:relSizeAnchor>
  <cdr:relSizeAnchor xmlns:cdr="http://schemas.openxmlformats.org/drawingml/2006/chartDrawing">
    <cdr:from>
      <cdr:x>5.63785E-17</cdr:x>
      <cdr:y>0.90884</cdr:y>
    </cdr:from>
    <cdr:to>
      <cdr:x>1</cdr:x>
      <cdr:y>1</cdr:y>
    </cdr:to>
    <cdr:sp macro="" textlink="">
      <cdr:nvSpPr>
        <cdr:cNvPr id="6" name="TextovéPole 1"/>
        <cdr:cNvSpPr txBox="1"/>
      </cdr:nvSpPr>
      <cdr:spPr>
        <a:xfrm xmlns:a="http://schemas.openxmlformats.org/drawingml/2006/main">
          <a:off x="50800" y="4799000"/>
          <a:ext cx="9355137" cy="4762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údaje v grafu v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endParaRPr lang="en-US" sz="1000" dirty="0">
            <a:solidFill>
              <a:schemeClr val="tx1">
                <a:lumMod val="85000"/>
                <a:lumOff val="15000"/>
              </a:schemeClr>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1</cdr:x>
      <cdr:y>0.1262</cdr:y>
    </cdr:to>
    <cdr:sp macro="" textlink="">
      <cdr:nvSpPr>
        <cdr:cNvPr id="5" name="Text Box 1"/>
        <cdr:cNvSpPr txBox="1">
          <a:spLocks xmlns:a="http://schemas.openxmlformats.org/drawingml/2006/main" noChangeArrowheads="1"/>
        </cdr:cNvSpPr>
      </cdr:nvSpPr>
      <cdr:spPr bwMode="auto">
        <a:xfrm xmlns:a="http://schemas.openxmlformats.org/drawingml/2006/main">
          <a:off x="0" y="0"/>
          <a:ext cx="9355137" cy="6593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32004" rIns="54864" bIns="0" anchor="ctr" anchorCtr="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cs-CZ" sz="1400" b="1" dirty="0">
              <a:solidFill>
                <a:schemeClr val="tx1">
                  <a:lumMod val="85000"/>
                  <a:lumOff val="15000"/>
                </a:schemeClr>
              </a:solidFill>
            </a:rPr>
            <a:t>A jaké formy úplatku či protislužby v rámci malé korupce jsou v ČR podle Vás nejčastější</a:t>
          </a:r>
          <a:r>
            <a:rPr lang="cs-CZ" sz="1400" b="1" dirty="0" smtClean="0">
              <a:solidFill>
                <a:schemeClr val="tx1">
                  <a:lumMod val="85000"/>
                  <a:lumOff val="15000"/>
                </a:schemeClr>
              </a:solidFill>
            </a:rPr>
            <a:t>?</a:t>
          </a:r>
        </a:p>
        <a:p xmlns:a="http://schemas.openxmlformats.org/drawingml/2006/main">
          <a:pPr algn="ctr" rtl="0"/>
          <a:r>
            <a:rPr lang="cs-CZ" sz="1400" b="1" dirty="0">
              <a:solidFill>
                <a:schemeClr val="tx1">
                  <a:lumMod val="85000"/>
                  <a:lumOff val="15000"/>
                </a:schemeClr>
              </a:solidFill>
            </a:rPr>
            <a:t>– tři </a:t>
          </a:r>
          <a:r>
            <a:rPr lang="cs-CZ" sz="1400" b="1" dirty="0" smtClean="0">
              <a:solidFill>
                <a:schemeClr val="tx1">
                  <a:lumMod val="85000"/>
                  <a:lumOff val="15000"/>
                </a:schemeClr>
              </a:solidFill>
            </a:rPr>
            <a:t>nejčastější</a:t>
          </a:r>
          <a:endParaRPr lang="cs-CZ" sz="1400" b="1" dirty="0">
            <a:solidFill>
              <a:schemeClr val="tx1">
                <a:lumMod val="85000"/>
                <a:lumOff val="15000"/>
              </a:schemeClr>
            </a:solidFill>
          </a:endParaRPr>
        </a:p>
      </cdr:txBody>
    </cdr:sp>
  </cdr:relSizeAnchor>
  <cdr:relSizeAnchor xmlns:cdr="http://schemas.openxmlformats.org/drawingml/2006/chartDrawing">
    <cdr:from>
      <cdr:x>5.63785E-17</cdr:x>
      <cdr:y>0.90884</cdr:y>
    </cdr:from>
    <cdr:to>
      <cdr:x>1</cdr:x>
      <cdr:y>1</cdr:y>
    </cdr:to>
    <cdr:sp macro="" textlink="">
      <cdr:nvSpPr>
        <cdr:cNvPr id="6" name="TextovéPole 1"/>
        <cdr:cNvSpPr txBox="1"/>
      </cdr:nvSpPr>
      <cdr:spPr>
        <a:xfrm xmlns:a="http://schemas.openxmlformats.org/drawingml/2006/main">
          <a:off x="50800" y="4799000"/>
          <a:ext cx="9355137" cy="4762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ZÁKLAD: Všichni respondenti, n=810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r>
            <a:rPr kumimoji="0" lang="cs-CZ"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údaje v grafu v </a:t>
          </a:r>
          <a:r>
            <a:rPr kumimoji="0" lang="en-US" sz="1000" b="0" i="0" u="none" strike="noStrike" kern="0" cap="none" spc="0" normalizeH="0" baseline="0" noProof="0" dirty="0" smtClean="0">
              <a:ln>
                <a:noFill/>
              </a:ln>
              <a:solidFill>
                <a:schemeClr val="tx1">
                  <a:lumMod val="85000"/>
                  <a:lumOff val="15000"/>
                </a:schemeClr>
              </a:solidFill>
              <a:effectLst/>
              <a:uLnTx/>
              <a:uFillTx/>
              <a:latin typeface="+mn-lt"/>
              <a:ea typeface="+mn-ea"/>
              <a:cs typeface="+mn-cs"/>
            </a:rPr>
            <a:t>%]</a:t>
          </a:r>
          <a:endParaRPr lang="en-US" sz="1000" dirty="0">
            <a:solidFill>
              <a:schemeClr val="tx1">
                <a:lumMod val="85000"/>
                <a:lumOff val="1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2" y="3"/>
            <a:ext cx="2960482" cy="488457"/>
          </a:xfrm>
          <a:prstGeom prst="rect">
            <a:avLst/>
          </a:prstGeom>
          <a:noFill/>
          <a:ln w="9525">
            <a:noFill/>
            <a:miter lim="800000"/>
            <a:headEnd/>
            <a:tailEnd/>
          </a:ln>
          <a:effectLst/>
        </p:spPr>
        <p:txBody>
          <a:bodyPr vert="horz" wrap="square" lIns="92778" tIns="46390" rIns="92778" bIns="46390" numCol="1" anchor="t" anchorCtr="0" compatLnSpc="1">
            <a:prstTxWarp prst="textNoShape">
              <a:avLst/>
            </a:prstTxWarp>
          </a:bodyPr>
          <a:lstStyle>
            <a:lvl1pPr defTabSz="928507">
              <a:lnSpc>
                <a:spcPct val="100000"/>
              </a:lnSpc>
              <a:spcBef>
                <a:spcPct val="0"/>
              </a:spcBef>
              <a:defRPr sz="1200" b="0"/>
            </a:lvl1pPr>
          </a:lstStyle>
          <a:p>
            <a:pPr>
              <a:defRPr/>
            </a:pPr>
            <a:r>
              <a:rPr lang="cs-CZ" smtClean="0"/>
              <a:t>Projekt podpořila Nadace Open Society Fund Praha z programu Dejme (že)nám šanci, který je financován z Norských fondů.</a:t>
            </a:r>
            <a:endParaRPr lang="cs-CZ"/>
          </a:p>
        </p:txBody>
      </p:sp>
      <p:sp>
        <p:nvSpPr>
          <p:cNvPr id="77827" name="Rectangle 3"/>
          <p:cNvSpPr>
            <a:spLocks noGrp="1" noChangeArrowheads="1"/>
          </p:cNvSpPr>
          <p:nvPr>
            <p:ph type="dt" sz="quarter" idx="1"/>
          </p:nvPr>
        </p:nvSpPr>
        <p:spPr bwMode="auto">
          <a:xfrm>
            <a:off x="3849901" y="3"/>
            <a:ext cx="2960482" cy="488457"/>
          </a:xfrm>
          <a:prstGeom prst="rect">
            <a:avLst/>
          </a:prstGeom>
          <a:noFill/>
          <a:ln w="9525">
            <a:noFill/>
            <a:miter lim="800000"/>
            <a:headEnd/>
            <a:tailEnd/>
          </a:ln>
          <a:effectLst/>
        </p:spPr>
        <p:txBody>
          <a:bodyPr vert="horz" wrap="square" lIns="92778" tIns="46390" rIns="92778" bIns="46390" numCol="1" anchor="t" anchorCtr="0" compatLnSpc="1">
            <a:prstTxWarp prst="textNoShape">
              <a:avLst/>
            </a:prstTxWarp>
          </a:bodyPr>
          <a:lstStyle>
            <a:lvl1pPr algn="r" defTabSz="928507">
              <a:lnSpc>
                <a:spcPct val="100000"/>
              </a:lnSpc>
              <a:spcBef>
                <a:spcPct val="0"/>
              </a:spcBef>
              <a:defRPr sz="1200" b="0"/>
            </a:lvl1pPr>
          </a:lstStyle>
          <a:p>
            <a:pPr>
              <a:defRPr/>
            </a:pPr>
            <a:endParaRPr lang="cs-CZ"/>
          </a:p>
        </p:txBody>
      </p:sp>
      <p:sp>
        <p:nvSpPr>
          <p:cNvPr id="77828" name="Rectangle 4"/>
          <p:cNvSpPr>
            <a:spLocks noGrp="1" noChangeArrowheads="1"/>
          </p:cNvSpPr>
          <p:nvPr>
            <p:ph type="ftr" sz="quarter" idx="2"/>
          </p:nvPr>
        </p:nvSpPr>
        <p:spPr bwMode="auto">
          <a:xfrm>
            <a:off x="2" y="9466821"/>
            <a:ext cx="2960482" cy="488457"/>
          </a:xfrm>
          <a:prstGeom prst="rect">
            <a:avLst/>
          </a:prstGeom>
          <a:noFill/>
          <a:ln w="9525">
            <a:noFill/>
            <a:miter lim="800000"/>
            <a:headEnd/>
            <a:tailEnd/>
          </a:ln>
          <a:effectLst/>
        </p:spPr>
        <p:txBody>
          <a:bodyPr vert="horz" wrap="square" lIns="92778" tIns="46390" rIns="92778" bIns="46390" numCol="1" anchor="b" anchorCtr="0" compatLnSpc="1">
            <a:prstTxWarp prst="textNoShape">
              <a:avLst/>
            </a:prstTxWarp>
          </a:bodyPr>
          <a:lstStyle>
            <a:lvl1pPr defTabSz="928507">
              <a:lnSpc>
                <a:spcPct val="100000"/>
              </a:lnSpc>
              <a:spcBef>
                <a:spcPct val="0"/>
              </a:spcBef>
              <a:defRPr sz="1200" b="0"/>
            </a:lvl1pPr>
          </a:lstStyle>
          <a:p>
            <a:pPr>
              <a:defRPr/>
            </a:pPr>
            <a:endParaRPr lang="cs-CZ"/>
          </a:p>
        </p:txBody>
      </p:sp>
      <p:sp>
        <p:nvSpPr>
          <p:cNvPr id="77829" name="Rectangle 5"/>
          <p:cNvSpPr>
            <a:spLocks noGrp="1" noChangeArrowheads="1"/>
          </p:cNvSpPr>
          <p:nvPr>
            <p:ph type="sldNum" sz="quarter" idx="3"/>
          </p:nvPr>
        </p:nvSpPr>
        <p:spPr bwMode="auto">
          <a:xfrm>
            <a:off x="3849901" y="9466821"/>
            <a:ext cx="2960482" cy="488457"/>
          </a:xfrm>
          <a:prstGeom prst="rect">
            <a:avLst/>
          </a:prstGeom>
          <a:noFill/>
          <a:ln w="9525">
            <a:noFill/>
            <a:miter lim="800000"/>
            <a:headEnd/>
            <a:tailEnd/>
          </a:ln>
          <a:effectLst/>
        </p:spPr>
        <p:txBody>
          <a:bodyPr vert="horz" wrap="square" lIns="92778" tIns="46390" rIns="92778" bIns="46390" numCol="1" anchor="b" anchorCtr="0" compatLnSpc="1">
            <a:prstTxWarp prst="textNoShape">
              <a:avLst/>
            </a:prstTxWarp>
          </a:bodyPr>
          <a:lstStyle>
            <a:lvl1pPr algn="r" defTabSz="928507">
              <a:lnSpc>
                <a:spcPct val="100000"/>
              </a:lnSpc>
              <a:spcBef>
                <a:spcPct val="0"/>
              </a:spcBef>
              <a:defRPr sz="1200" b="0"/>
            </a:lvl1pPr>
          </a:lstStyle>
          <a:p>
            <a:pPr>
              <a:defRPr/>
            </a:pPr>
            <a:fld id="{0AC352B1-C01B-487E-A54D-E134E82990C2}" type="slidenum">
              <a:rPr lang="cs-CZ"/>
              <a:pPr>
                <a:defRPr/>
              </a:pPr>
              <a:t>‹#›</a:t>
            </a:fld>
            <a:endParaRPr lang="cs-CZ"/>
          </a:p>
        </p:txBody>
      </p:sp>
    </p:spTree>
    <p:extLst>
      <p:ext uri="{BB962C8B-B14F-4D97-AF65-F5344CB8AC3E}">
        <p14:creationId xmlns:p14="http://schemas.microsoft.com/office/powerpoint/2010/main" val="303275066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2" y="3"/>
            <a:ext cx="2960482" cy="488457"/>
          </a:xfrm>
          <a:prstGeom prst="rect">
            <a:avLst/>
          </a:prstGeom>
          <a:noFill/>
          <a:ln w="9525">
            <a:noFill/>
            <a:miter lim="800000"/>
            <a:headEnd/>
            <a:tailEnd/>
          </a:ln>
          <a:effectLst/>
        </p:spPr>
        <p:txBody>
          <a:bodyPr vert="horz" wrap="square" lIns="92778" tIns="46390" rIns="92778" bIns="46390" numCol="1" anchor="t" anchorCtr="0" compatLnSpc="1">
            <a:prstTxWarp prst="textNoShape">
              <a:avLst/>
            </a:prstTxWarp>
          </a:bodyPr>
          <a:lstStyle>
            <a:lvl1pPr defTabSz="928507">
              <a:lnSpc>
                <a:spcPct val="100000"/>
              </a:lnSpc>
              <a:spcBef>
                <a:spcPct val="0"/>
              </a:spcBef>
              <a:defRPr sz="1200" b="0"/>
            </a:lvl1pPr>
          </a:lstStyle>
          <a:p>
            <a:pPr>
              <a:defRPr/>
            </a:pPr>
            <a:r>
              <a:rPr lang="cs-CZ" smtClean="0"/>
              <a:t>Projekt podpořila Nadace Open Society Fund Praha z programu Dejme (že)nám šanci, který je financován z Norských fondů.</a:t>
            </a:r>
            <a:endParaRPr lang="cs-CZ"/>
          </a:p>
        </p:txBody>
      </p:sp>
      <p:sp>
        <p:nvSpPr>
          <p:cNvPr id="75779" name="Rectangle 3"/>
          <p:cNvSpPr>
            <a:spLocks noGrp="1" noChangeArrowheads="1"/>
          </p:cNvSpPr>
          <p:nvPr>
            <p:ph type="dt" idx="1"/>
          </p:nvPr>
        </p:nvSpPr>
        <p:spPr bwMode="auto">
          <a:xfrm>
            <a:off x="3849901" y="3"/>
            <a:ext cx="2960482" cy="488457"/>
          </a:xfrm>
          <a:prstGeom prst="rect">
            <a:avLst/>
          </a:prstGeom>
          <a:noFill/>
          <a:ln w="9525">
            <a:noFill/>
            <a:miter lim="800000"/>
            <a:headEnd/>
            <a:tailEnd/>
          </a:ln>
          <a:effectLst/>
        </p:spPr>
        <p:txBody>
          <a:bodyPr vert="horz" wrap="square" lIns="92778" tIns="46390" rIns="92778" bIns="46390" numCol="1" anchor="t" anchorCtr="0" compatLnSpc="1">
            <a:prstTxWarp prst="textNoShape">
              <a:avLst/>
            </a:prstTxWarp>
          </a:bodyPr>
          <a:lstStyle>
            <a:lvl1pPr algn="r" defTabSz="928507">
              <a:lnSpc>
                <a:spcPct val="100000"/>
              </a:lnSpc>
              <a:spcBef>
                <a:spcPct val="0"/>
              </a:spcBef>
              <a:defRPr sz="1200" b="0"/>
            </a:lvl1pPr>
          </a:lstStyle>
          <a:p>
            <a:pPr>
              <a:defRPr/>
            </a:pPr>
            <a:endParaRPr lang="cs-CZ"/>
          </a:p>
        </p:txBody>
      </p:sp>
      <p:sp>
        <p:nvSpPr>
          <p:cNvPr id="63492" name="Rectangle 4"/>
          <p:cNvSpPr>
            <a:spLocks noGrp="1" noRot="1" noChangeAspect="1" noChangeArrowheads="1" noTextEdit="1"/>
          </p:cNvSpPr>
          <p:nvPr>
            <p:ph type="sldImg" idx="2"/>
          </p:nvPr>
        </p:nvSpPr>
        <p:spPr bwMode="auto">
          <a:xfrm>
            <a:off x="695325" y="733425"/>
            <a:ext cx="5419725" cy="3752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887829" y="4733410"/>
            <a:ext cx="5034727" cy="4486795"/>
          </a:xfrm>
          <a:prstGeom prst="rect">
            <a:avLst/>
          </a:prstGeom>
          <a:noFill/>
          <a:ln w="9525">
            <a:noFill/>
            <a:miter lim="800000"/>
            <a:headEnd/>
            <a:tailEnd/>
          </a:ln>
          <a:effectLst/>
        </p:spPr>
        <p:txBody>
          <a:bodyPr vert="horz" wrap="square" lIns="92778" tIns="46390" rIns="92778" bIns="4639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75782" name="Rectangle 6"/>
          <p:cNvSpPr>
            <a:spLocks noGrp="1" noChangeArrowheads="1"/>
          </p:cNvSpPr>
          <p:nvPr>
            <p:ph type="ftr" sz="quarter" idx="4"/>
          </p:nvPr>
        </p:nvSpPr>
        <p:spPr bwMode="auto">
          <a:xfrm>
            <a:off x="2" y="9466821"/>
            <a:ext cx="2960482" cy="488457"/>
          </a:xfrm>
          <a:prstGeom prst="rect">
            <a:avLst/>
          </a:prstGeom>
          <a:noFill/>
          <a:ln w="9525">
            <a:noFill/>
            <a:miter lim="800000"/>
            <a:headEnd/>
            <a:tailEnd/>
          </a:ln>
          <a:effectLst/>
        </p:spPr>
        <p:txBody>
          <a:bodyPr vert="horz" wrap="square" lIns="92778" tIns="46390" rIns="92778" bIns="46390" numCol="1" anchor="b" anchorCtr="0" compatLnSpc="1">
            <a:prstTxWarp prst="textNoShape">
              <a:avLst/>
            </a:prstTxWarp>
          </a:bodyPr>
          <a:lstStyle>
            <a:lvl1pPr defTabSz="928507">
              <a:lnSpc>
                <a:spcPct val="100000"/>
              </a:lnSpc>
              <a:spcBef>
                <a:spcPct val="0"/>
              </a:spcBef>
              <a:defRPr sz="1200" b="0"/>
            </a:lvl1pPr>
          </a:lstStyle>
          <a:p>
            <a:pPr>
              <a:defRPr/>
            </a:pPr>
            <a:endParaRPr lang="cs-CZ"/>
          </a:p>
        </p:txBody>
      </p:sp>
      <p:sp>
        <p:nvSpPr>
          <p:cNvPr id="75783" name="Rectangle 7"/>
          <p:cNvSpPr>
            <a:spLocks noGrp="1" noChangeArrowheads="1"/>
          </p:cNvSpPr>
          <p:nvPr>
            <p:ph type="sldNum" sz="quarter" idx="5"/>
          </p:nvPr>
        </p:nvSpPr>
        <p:spPr bwMode="auto">
          <a:xfrm>
            <a:off x="3849901" y="9466821"/>
            <a:ext cx="2960482" cy="488457"/>
          </a:xfrm>
          <a:prstGeom prst="rect">
            <a:avLst/>
          </a:prstGeom>
          <a:noFill/>
          <a:ln w="9525">
            <a:noFill/>
            <a:miter lim="800000"/>
            <a:headEnd/>
            <a:tailEnd/>
          </a:ln>
          <a:effectLst/>
        </p:spPr>
        <p:txBody>
          <a:bodyPr vert="horz" wrap="square" lIns="92778" tIns="46390" rIns="92778" bIns="46390" numCol="1" anchor="b" anchorCtr="0" compatLnSpc="1">
            <a:prstTxWarp prst="textNoShape">
              <a:avLst/>
            </a:prstTxWarp>
          </a:bodyPr>
          <a:lstStyle>
            <a:lvl1pPr algn="r" defTabSz="928507">
              <a:lnSpc>
                <a:spcPct val="100000"/>
              </a:lnSpc>
              <a:spcBef>
                <a:spcPct val="0"/>
              </a:spcBef>
              <a:defRPr sz="1200" b="0"/>
            </a:lvl1pPr>
          </a:lstStyle>
          <a:p>
            <a:pPr>
              <a:defRPr/>
            </a:pPr>
            <a:fld id="{5D55B066-FA60-4EDE-A35F-420649A87A3C}" type="slidenum">
              <a:rPr lang="cs-CZ"/>
              <a:pPr>
                <a:defRPr/>
              </a:pPr>
              <a:t>‹#›</a:t>
            </a:fld>
            <a:endParaRPr lang="cs-CZ"/>
          </a:p>
        </p:txBody>
      </p:sp>
    </p:spTree>
    <p:extLst>
      <p:ext uri="{BB962C8B-B14F-4D97-AF65-F5344CB8AC3E}">
        <p14:creationId xmlns:p14="http://schemas.microsoft.com/office/powerpoint/2010/main" val="1070097282"/>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1</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149007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35</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40</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41</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42</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43</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45</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46</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47</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48</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54</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pPr>
              <a:defRPr/>
            </a:pPr>
            <a:r>
              <a:rPr lang="cs-CZ" smtClean="0"/>
              <a:t>Projekt podpořila Nadace Open Society Fund Praha z programu Dejme (že)nám šanci, který je financován z Norských fondů.</a:t>
            </a:r>
            <a:endParaRPr lang="cs-CZ"/>
          </a:p>
        </p:txBody>
      </p:sp>
      <p:sp>
        <p:nvSpPr>
          <p:cNvPr id="6" name="Zástupný symbol pro číslo snímku 5"/>
          <p:cNvSpPr>
            <a:spLocks noGrp="1"/>
          </p:cNvSpPr>
          <p:nvPr>
            <p:ph type="sldNum" sz="quarter" idx="12"/>
          </p:nvPr>
        </p:nvSpPr>
        <p:spPr/>
        <p:txBody>
          <a:bodyPr/>
          <a:lstStyle/>
          <a:p>
            <a:pPr>
              <a:defRPr/>
            </a:pPr>
            <a:fld id="{5D55B066-FA60-4EDE-A35F-420649A87A3C}" type="slidenum">
              <a:rPr lang="cs-CZ" smtClean="0"/>
              <a:pPr>
                <a:defRPr/>
              </a:pPr>
              <a:t>2</a:t>
            </a:fld>
            <a:endParaRPr lang="cs-CZ"/>
          </a:p>
        </p:txBody>
      </p:sp>
    </p:spTree>
    <p:extLst>
      <p:ext uri="{BB962C8B-B14F-4D97-AF65-F5344CB8AC3E}">
        <p14:creationId xmlns:p14="http://schemas.microsoft.com/office/powerpoint/2010/main" val="870012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57</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12</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13</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15</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16</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19</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20</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95325" y="733425"/>
            <a:ext cx="5419725" cy="375285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D55B066-FA60-4EDE-A35F-420649A87A3C}" type="slidenum">
              <a:rPr lang="cs-CZ" smtClean="0"/>
              <a:pPr>
                <a:defRPr/>
              </a:pPr>
              <a:t>25</a:t>
            </a:fld>
            <a:endParaRPr lang="cs-CZ"/>
          </a:p>
        </p:txBody>
      </p:sp>
      <p:sp>
        <p:nvSpPr>
          <p:cNvPr id="6" name="Zástupný symbol pro záhlaví 5"/>
          <p:cNvSpPr>
            <a:spLocks noGrp="1"/>
          </p:cNvSpPr>
          <p:nvPr>
            <p:ph type="hdr" sz="quarter" idx="12"/>
          </p:nvPr>
        </p:nvSpPr>
        <p:spPr/>
        <p:txBody>
          <a:bodyPr/>
          <a:lstStyle/>
          <a:p>
            <a:pPr>
              <a:defRPr/>
            </a:pPr>
            <a:r>
              <a:rPr lang="cs-CZ" smtClean="0"/>
              <a:t>Projekt podpořila Nadace Open Society Fund Praha z programu Dejme (že)nám šanci, který je financován z Norských fondů.</a:t>
            </a:r>
            <a:endParaRPr lang="cs-CZ"/>
          </a:p>
        </p:txBody>
      </p:sp>
    </p:spTree>
    <p:extLst>
      <p:ext uri="{BB962C8B-B14F-4D97-AF65-F5344CB8AC3E}">
        <p14:creationId xmlns:p14="http://schemas.microsoft.com/office/powerpoint/2010/main" val="4059129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ulka">
    <p:spTree>
      <p:nvGrpSpPr>
        <p:cNvPr id="1" name=""/>
        <p:cNvGrpSpPr/>
        <p:nvPr/>
      </p:nvGrpSpPr>
      <p:grpSpPr>
        <a:xfrm>
          <a:off x="0" y="0"/>
          <a:ext cx="0" cy="0"/>
          <a:chOff x="0" y="0"/>
          <a:chExt cx="0" cy="0"/>
        </a:xfrm>
      </p:grpSpPr>
      <p:pic>
        <p:nvPicPr>
          <p:cNvPr id="4" name="Picture 2" descr="X:\Work\Sablony\Logotypy\BezDialog\Barevne\logo_b_col.wm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tretch/>
        </p:blipFill>
        <p:spPr bwMode="auto">
          <a:xfrm>
            <a:off x="3770627" y="6445527"/>
            <a:ext cx="2364751"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1822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adpis, 1 velký a 2 malé obsahy vpravo">
    <p:spTree>
      <p:nvGrpSpPr>
        <p:cNvPr id="1" name=""/>
        <p:cNvGrpSpPr/>
        <p:nvPr/>
      </p:nvGrpSpPr>
      <p:grpSpPr>
        <a:xfrm>
          <a:off x="0" y="0"/>
          <a:ext cx="0" cy="0"/>
          <a:chOff x="0" y="0"/>
          <a:chExt cx="0" cy="0"/>
        </a:xfrm>
      </p:grpSpPr>
      <p:sp>
        <p:nvSpPr>
          <p:cNvPr id="12" name="Zástupný symbol pro obsah 4"/>
          <p:cNvSpPr>
            <a:spLocks noGrp="1"/>
          </p:cNvSpPr>
          <p:nvPr>
            <p:ph sz="quarter" idx="16"/>
          </p:nvPr>
        </p:nvSpPr>
        <p:spPr>
          <a:xfrm>
            <a:off x="5033396" y="3728397"/>
            <a:ext cx="460908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3" name="Zástupný symbol pro obsah 4"/>
          <p:cNvSpPr>
            <a:spLocks noGrp="1"/>
          </p:cNvSpPr>
          <p:nvPr>
            <p:ph sz="quarter" idx="17"/>
          </p:nvPr>
        </p:nvSpPr>
        <p:spPr>
          <a:xfrm>
            <a:off x="5033396" y="1084263"/>
            <a:ext cx="460908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1" name="Zástupný symbol pro obsah 9"/>
          <p:cNvSpPr>
            <a:spLocks noGrp="1"/>
          </p:cNvSpPr>
          <p:nvPr>
            <p:ph sz="quarter" idx="15"/>
          </p:nvPr>
        </p:nvSpPr>
        <p:spPr>
          <a:xfrm>
            <a:off x="277813" y="1084266"/>
            <a:ext cx="4596191" cy="5214935"/>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8" name="Nadpis 1"/>
          <p:cNvSpPr>
            <a:spLocks noGrp="1"/>
          </p:cNvSpPr>
          <p:nvPr>
            <p:ph type="title"/>
          </p:nvPr>
        </p:nvSpPr>
        <p:spPr>
          <a:xfrm>
            <a:off x="273050" y="3"/>
            <a:ext cx="9359900" cy="1074737"/>
          </a:xfrm>
        </p:spPr>
        <p:txBody>
          <a:bodyPr/>
          <a:lstStyle/>
          <a:p>
            <a:r>
              <a:rPr lang="cs-CZ" smtClean="0"/>
              <a:t>Kliknutím lze upravit styl.</a:t>
            </a:r>
            <a:endParaRPr lang="cs-CZ"/>
          </a:p>
        </p:txBody>
      </p:sp>
    </p:spTree>
    <p:extLst>
      <p:ext uri="{BB962C8B-B14F-4D97-AF65-F5344CB8AC3E}">
        <p14:creationId xmlns:p14="http://schemas.microsoft.com/office/powerpoint/2010/main" val="1253898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dpis, 1 velký a 2 malé obsahy vlevo">
    <p:spTree>
      <p:nvGrpSpPr>
        <p:cNvPr id="1" name=""/>
        <p:cNvGrpSpPr/>
        <p:nvPr/>
      </p:nvGrpSpPr>
      <p:grpSpPr>
        <a:xfrm>
          <a:off x="0" y="0"/>
          <a:ext cx="0" cy="0"/>
          <a:chOff x="0" y="0"/>
          <a:chExt cx="0" cy="0"/>
        </a:xfrm>
      </p:grpSpPr>
      <p:sp>
        <p:nvSpPr>
          <p:cNvPr id="11" name="Zástupný symbol pro obsah 4"/>
          <p:cNvSpPr>
            <a:spLocks noGrp="1"/>
          </p:cNvSpPr>
          <p:nvPr>
            <p:ph sz="quarter" idx="16"/>
          </p:nvPr>
        </p:nvSpPr>
        <p:spPr>
          <a:xfrm>
            <a:off x="277816" y="3728397"/>
            <a:ext cx="4596190"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2" name="Zástupný symbol pro obsah 4"/>
          <p:cNvSpPr>
            <a:spLocks noGrp="1"/>
          </p:cNvSpPr>
          <p:nvPr>
            <p:ph sz="quarter" idx="17"/>
          </p:nvPr>
        </p:nvSpPr>
        <p:spPr>
          <a:xfrm>
            <a:off x="277816" y="1084263"/>
            <a:ext cx="4596190"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9" name="Zástupný symbol pro text 6"/>
          <p:cNvSpPr>
            <a:spLocks noGrp="1"/>
          </p:cNvSpPr>
          <p:nvPr>
            <p:ph type="body" sz="quarter" idx="12"/>
          </p:nvPr>
        </p:nvSpPr>
        <p:spPr>
          <a:xfrm>
            <a:off x="812803" y="466728"/>
            <a:ext cx="8829675" cy="600075"/>
          </a:xfrm>
        </p:spPr>
        <p:txBody>
          <a:bodyPr/>
          <a:lstStyle>
            <a:lvl1pPr>
              <a:defRPr sz="1400">
                <a:solidFill>
                  <a:schemeClr val="tx1">
                    <a:lumMod val="85000"/>
                    <a:lumOff val="15000"/>
                  </a:schemeClr>
                </a:solidFill>
              </a:defRPr>
            </a:lvl1pPr>
          </a:lstStyle>
          <a:p>
            <a:pPr lvl="0"/>
            <a:r>
              <a:rPr lang="cs-CZ" dirty="0" smtClean="0"/>
              <a:t>Kliknutím lze upravit styly předlohy textu.</a:t>
            </a:r>
          </a:p>
        </p:txBody>
      </p:sp>
      <p:sp>
        <p:nvSpPr>
          <p:cNvPr id="2" name="Nadpis 1"/>
          <p:cNvSpPr>
            <a:spLocks noGrp="1"/>
          </p:cNvSpPr>
          <p:nvPr>
            <p:ph type="title"/>
          </p:nvPr>
        </p:nvSpPr>
        <p:spPr>
          <a:xfrm>
            <a:off x="273050" y="0"/>
            <a:ext cx="9359900" cy="466725"/>
          </a:xfrm>
        </p:spPr>
        <p:txBody>
          <a:bodyPr/>
          <a:lstStyle/>
          <a:p>
            <a:r>
              <a:rPr lang="cs-CZ" dirty="0" smtClean="0"/>
              <a:t>Kliknutím lze upravit styl.</a:t>
            </a:r>
            <a:endParaRPr lang="cs-CZ" dirty="0"/>
          </a:p>
        </p:txBody>
      </p:sp>
      <p:sp>
        <p:nvSpPr>
          <p:cNvPr id="8" name="Zástupný symbol pro obsah 9"/>
          <p:cNvSpPr>
            <a:spLocks noGrp="1"/>
          </p:cNvSpPr>
          <p:nvPr>
            <p:ph sz="quarter" idx="14"/>
          </p:nvPr>
        </p:nvSpPr>
        <p:spPr>
          <a:xfrm>
            <a:off x="5033394" y="1084264"/>
            <a:ext cx="4609083" cy="5214934"/>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38582691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adpis, 1 velký a 2 malé obsahy vlevo">
    <p:spTree>
      <p:nvGrpSpPr>
        <p:cNvPr id="1" name=""/>
        <p:cNvGrpSpPr/>
        <p:nvPr/>
      </p:nvGrpSpPr>
      <p:grpSpPr>
        <a:xfrm>
          <a:off x="0" y="0"/>
          <a:ext cx="0" cy="0"/>
          <a:chOff x="0" y="0"/>
          <a:chExt cx="0" cy="0"/>
        </a:xfrm>
      </p:grpSpPr>
      <p:sp>
        <p:nvSpPr>
          <p:cNvPr id="11" name="Zástupný symbol pro obsah 4"/>
          <p:cNvSpPr>
            <a:spLocks noGrp="1"/>
          </p:cNvSpPr>
          <p:nvPr>
            <p:ph sz="quarter" idx="16"/>
          </p:nvPr>
        </p:nvSpPr>
        <p:spPr>
          <a:xfrm>
            <a:off x="277816" y="3728397"/>
            <a:ext cx="4596190"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2" name="Zástupný symbol pro obsah 4"/>
          <p:cNvSpPr>
            <a:spLocks noGrp="1"/>
          </p:cNvSpPr>
          <p:nvPr>
            <p:ph sz="quarter" idx="17"/>
          </p:nvPr>
        </p:nvSpPr>
        <p:spPr>
          <a:xfrm>
            <a:off x="277816" y="1084263"/>
            <a:ext cx="4596190"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8" name="Zástupný symbol pro obsah 9"/>
          <p:cNvSpPr>
            <a:spLocks noGrp="1"/>
          </p:cNvSpPr>
          <p:nvPr>
            <p:ph sz="quarter" idx="14"/>
          </p:nvPr>
        </p:nvSpPr>
        <p:spPr>
          <a:xfrm>
            <a:off x="5033394" y="1084264"/>
            <a:ext cx="4609083" cy="5214934"/>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7" name="Nadpis 1"/>
          <p:cNvSpPr>
            <a:spLocks noGrp="1"/>
          </p:cNvSpPr>
          <p:nvPr>
            <p:ph type="title"/>
          </p:nvPr>
        </p:nvSpPr>
        <p:spPr>
          <a:xfrm>
            <a:off x="273050" y="3"/>
            <a:ext cx="9359900" cy="1074737"/>
          </a:xfrm>
        </p:spPr>
        <p:txBody>
          <a:bodyPr/>
          <a:lstStyle/>
          <a:p>
            <a:r>
              <a:rPr lang="cs-CZ" smtClean="0"/>
              <a:t>Kliknutím lze upravit styl.</a:t>
            </a:r>
            <a:endParaRPr lang="cs-CZ"/>
          </a:p>
        </p:txBody>
      </p:sp>
    </p:spTree>
    <p:extLst>
      <p:ext uri="{BB962C8B-B14F-4D97-AF65-F5344CB8AC3E}">
        <p14:creationId xmlns:p14="http://schemas.microsoft.com/office/powerpoint/2010/main" val="2524261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dpis, 4 malé obsahy">
    <p:spTree>
      <p:nvGrpSpPr>
        <p:cNvPr id="1" name=""/>
        <p:cNvGrpSpPr/>
        <p:nvPr/>
      </p:nvGrpSpPr>
      <p:grpSpPr>
        <a:xfrm>
          <a:off x="0" y="0"/>
          <a:ext cx="0" cy="0"/>
          <a:chOff x="0" y="0"/>
          <a:chExt cx="0" cy="0"/>
        </a:xfrm>
      </p:grpSpPr>
      <p:sp>
        <p:nvSpPr>
          <p:cNvPr id="9" name="Zástupný symbol pro text 6"/>
          <p:cNvSpPr>
            <a:spLocks noGrp="1"/>
          </p:cNvSpPr>
          <p:nvPr>
            <p:ph type="body" sz="quarter" idx="12"/>
          </p:nvPr>
        </p:nvSpPr>
        <p:spPr>
          <a:xfrm>
            <a:off x="812803" y="466728"/>
            <a:ext cx="8829675" cy="600075"/>
          </a:xfrm>
        </p:spPr>
        <p:txBody>
          <a:bodyPr/>
          <a:lstStyle>
            <a:lvl1pPr>
              <a:defRPr sz="1400">
                <a:solidFill>
                  <a:schemeClr val="tx1">
                    <a:lumMod val="85000"/>
                    <a:lumOff val="15000"/>
                  </a:schemeClr>
                </a:solidFill>
              </a:defRPr>
            </a:lvl1pPr>
          </a:lstStyle>
          <a:p>
            <a:pPr lvl="0"/>
            <a:r>
              <a:rPr lang="cs-CZ" dirty="0" smtClean="0"/>
              <a:t>Kliknutím lze upravit styly předlohy textu.</a:t>
            </a:r>
          </a:p>
        </p:txBody>
      </p:sp>
      <p:sp>
        <p:nvSpPr>
          <p:cNvPr id="2" name="Nadpis 1"/>
          <p:cNvSpPr>
            <a:spLocks noGrp="1"/>
          </p:cNvSpPr>
          <p:nvPr>
            <p:ph type="title"/>
          </p:nvPr>
        </p:nvSpPr>
        <p:spPr>
          <a:xfrm>
            <a:off x="273050" y="0"/>
            <a:ext cx="9359900" cy="466725"/>
          </a:xfrm>
        </p:spPr>
        <p:txBody>
          <a:bodyPr/>
          <a:lstStyle/>
          <a:p>
            <a:r>
              <a:rPr lang="cs-CZ" dirty="0" smtClean="0"/>
              <a:t>Kliknutím lze upravit styl.</a:t>
            </a:r>
            <a:endParaRPr lang="cs-CZ" dirty="0"/>
          </a:p>
        </p:txBody>
      </p:sp>
      <p:sp>
        <p:nvSpPr>
          <p:cNvPr id="10" name="Zástupný symbol pro obsah 4"/>
          <p:cNvSpPr>
            <a:spLocks noGrp="1"/>
          </p:cNvSpPr>
          <p:nvPr>
            <p:ph sz="quarter" idx="16"/>
          </p:nvPr>
        </p:nvSpPr>
        <p:spPr>
          <a:xfrm>
            <a:off x="277816" y="3728397"/>
            <a:ext cx="4596190"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1" name="Zástupný symbol pro obsah 4"/>
          <p:cNvSpPr>
            <a:spLocks noGrp="1"/>
          </p:cNvSpPr>
          <p:nvPr>
            <p:ph sz="quarter" idx="17"/>
          </p:nvPr>
        </p:nvSpPr>
        <p:spPr>
          <a:xfrm>
            <a:off x="277816" y="1084263"/>
            <a:ext cx="4596190"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2" name="Zástupný symbol pro obsah 4"/>
          <p:cNvSpPr>
            <a:spLocks noGrp="1"/>
          </p:cNvSpPr>
          <p:nvPr>
            <p:ph sz="quarter" idx="18"/>
          </p:nvPr>
        </p:nvSpPr>
        <p:spPr>
          <a:xfrm>
            <a:off x="5033396" y="3728397"/>
            <a:ext cx="460908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3" name="Zástupný symbol pro obsah 4"/>
          <p:cNvSpPr>
            <a:spLocks noGrp="1"/>
          </p:cNvSpPr>
          <p:nvPr>
            <p:ph sz="quarter" idx="19"/>
          </p:nvPr>
        </p:nvSpPr>
        <p:spPr>
          <a:xfrm>
            <a:off x="5033396" y="1084263"/>
            <a:ext cx="460908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23949602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adpis, 4 malé obsahy">
    <p:spTree>
      <p:nvGrpSpPr>
        <p:cNvPr id="1" name=""/>
        <p:cNvGrpSpPr/>
        <p:nvPr/>
      </p:nvGrpSpPr>
      <p:grpSpPr>
        <a:xfrm>
          <a:off x="0" y="0"/>
          <a:ext cx="0" cy="0"/>
          <a:chOff x="0" y="0"/>
          <a:chExt cx="0" cy="0"/>
        </a:xfrm>
      </p:grpSpPr>
      <p:sp>
        <p:nvSpPr>
          <p:cNvPr id="10" name="Zástupný symbol pro obsah 4"/>
          <p:cNvSpPr>
            <a:spLocks noGrp="1"/>
          </p:cNvSpPr>
          <p:nvPr>
            <p:ph sz="quarter" idx="16"/>
          </p:nvPr>
        </p:nvSpPr>
        <p:spPr>
          <a:xfrm>
            <a:off x="277816" y="3728397"/>
            <a:ext cx="4596190"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1" name="Zástupný symbol pro obsah 4"/>
          <p:cNvSpPr>
            <a:spLocks noGrp="1"/>
          </p:cNvSpPr>
          <p:nvPr>
            <p:ph sz="quarter" idx="17"/>
          </p:nvPr>
        </p:nvSpPr>
        <p:spPr>
          <a:xfrm>
            <a:off x="277816" y="1084263"/>
            <a:ext cx="4596190"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2" name="Zástupný symbol pro obsah 4"/>
          <p:cNvSpPr>
            <a:spLocks noGrp="1"/>
          </p:cNvSpPr>
          <p:nvPr>
            <p:ph sz="quarter" idx="18"/>
          </p:nvPr>
        </p:nvSpPr>
        <p:spPr>
          <a:xfrm>
            <a:off x="5033396" y="3728397"/>
            <a:ext cx="460908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3" name="Zástupný symbol pro obsah 4"/>
          <p:cNvSpPr>
            <a:spLocks noGrp="1"/>
          </p:cNvSpPr>
          <p:nvPr>
            <p:ph sz="quarter" idx="19"/>
          </p:nvPr>
        </p:nvSpPr>
        <p:spPr>
          <a:xfrm>
            <a:off x="5033396" y="1084263"/>
            <a:ext cx="460908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8" name="Nadpis 1"/>
          <p:cNvSpPr>
            <a:spLocks noGrp="1"/>
          </p:cNvSpPr>
          <p:nvPr>
            <p:ph type="title"/>
          </p:nvPr>
        </p:nvSpPr>
        <p:spPr>
          <a:xfrm>
            <a:off x="273050" y="3"/>
            <a:ext cx="9359900" cy="1074737"/>
          </a:xfrm>
        </p:spPr>
        <p:txBody>
          <a:bodyPr/>
          <a:lstStyle/>
          <a:p>
            <a:r>
              <a:rPr lang="cs-CZ" smtClean="0"/>
              <a:t>Kliknutím lze upravit styl.</a:t>
            </a:r>
            <a:endParaRPr lang="cs-CZ"/>
          </a:p>
        </p:txBody>
      </p:sp>
    </p:spTree>
    <p:extLst>
      <p:ext uri="{BB962C8B-B14F-4D97-AF65-F5344CB8AC3E}">
        <p14:creationId xmlns:p14="http://schemas.microsoft.com/office/powerpoint/2010/main" val="9012781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Nadpis a obsah">
    <p:spTree>
      <p:nvGrpSpPr>
        <p:cNvPr id="1" name=""/>
        <p:cNvGrpSpPr/>
        <p:nvPr/>
      </p:nvGrpSpPr>
      <p:grpSpPr>
        <a:xfrm>
          <a:off x="0" y="0"/>
          <a:ext cx="0" cy="0"/>
          <a:chOff x="0" y="0"/>
          <a:chExt cx="0" cy="0"/>
        </a:xfrm>
      </p:grpSpPr>
      <p:sp>
        <p:nvSpPr>
          <p:cNvPr id="7" name="Zástupný symbol pro text 6"/>
          <p:cNvSpPr>
            <a:spLocks noGrp="1"/>
          </p:cNvSpPr>
          <p:nvPr>
            <p:ph type="body" sz="quarter" idx="11"/>
          </p:nvPr>
        </p:nvSpPr>
        <p:spPr>
          <a:xfrm>
            <a:off x="812800" y="466728"/>
            <a:ext cx="8820149" cy="600075"/>
          </a:xfrm>
        </p:spPr>
        <p:txBody>
          <a:bodyPr/>
          <a:lstStyle>
            <a:lvl1pPr marL="0" indent="0">
              <a:defRPr sz="1400">
                <a:solidFill>
                  <a:schemeClr val="tx1">
                    <a:lumMod val="85000"/>
                    <a:lumOff val="15000"/>
                  </a:schemeClr>
                </a:solidFill>
              </a:defRPr>
            </a:lvl1pPr>
          </a:lstStyle>
          <a:p>
            <a:pPr lvl="0"/>
            <a:r>
              <a:rPr lang="cs-CZ" dirty="0" smtClean="0"/>
              <a:t>Kliknutím lze upravit styly předlohy textu.</a:t>
            </a:r>
          </a:p>
        </p:txBody>
      </p:sp>
      <p:sp>
        <p:nvSpPr>
          <p:cNvPr id="4" name="Nadpis 3"/>
          <p:cNvSpPr>
            <a:spLocks noGrp="1"/>
          </p:cNvSpPr>
          <p:nvPr>
            <p:ph type="title"/>
          </p:nvPr>
        </p:nvSpPr>
        <p:spPr>
          <a:xfrm>
            <a:off x="273050" y="0"/>
            <a:ext cx="9359900" cy="466725"/>
          </a:xfrm>
        </p:spPr>
        <p:txBody>
          <a:bodyPr/>
          <a:lstStyle/>
          <a:p>
            <a:r>
              <a:rPr lang="cs-CZ" dirty="0" smtClean="0"/>
              <a:t>Kliknutím lze upravit styl.</a:t>
            </a:r>
            <a:endParaRPr lang="cs-CZ" dirty="0"/>
          </a:p>
        </p:txBody>
      </p:sp>
      <p:sp>
        <p:nvSpPr>
          <p:cNvPr id="9" name="Zástupný symbol pro obsah 8"/>
          <p:cNvSpPr>
            <a:spLocks noGrp="1"/>
          </p:cNvSpPr>
          <p:nvPr>
            <p:ph sz="quarter" idx="12"/>
          </p:nvPr>
        </p:nvSpPr>
        <p:spPr>
          <a:xfrm>
            <a:off x="277813" y="1084263"/>
            <a:ext cx="9355136" cy="52244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8424092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Nadpis a obsah">
    <p:spTree>
      <p:nvGrpSpPr>
        <p:cNvPr id="1" name=""/>
        <p:cNvGrpSpPr/>
        <p:nvPr/>
      </p:nvGrpSpPr>
      <p:grpSpPr>
        <a:xfrm>
          <a:off x="0" y="0"/>
          <a:ext cx="0" cy="0"/>
          <a:chOff x="0" y="0"/>
          <a:chExt cx="0" cy="0"/>
        </a:xfrm>
      </p:grpSpPr>
      <p:sp>
        <p:nvSpPr>
          <p:cNvPr id="7" name="Zástupný symbol pro text 6"/>
          <p:cNvSpPr>
            <a:spLocks noGrp="1"/>
          </p:cNvSpPr>
          <p:nvPr>
            <p:ph type="body" sz="quarter" idx="11"/>
          </p:nvPr>
        </p:nvSpPr>
        <p:spPr>
          <a:xfrm>
            <a:off x="812800" y="466728"/>
            <a:ext cx="8820149" cy="600075"/>
          </a:xfrm>
        </p:spPr>
        <p:txBody>
          <a:bodyPr/>
          <a:lstStyle>
            <a:lvl1pPr marL="0" indent="0">
              <a:defRPr sz="1400">
                <a:solidFill>
                  <a:schemeClr val="tx1">
                    <a:lumMod val="85000"/>
                    <a:lumOff val="15000"/>
                  </a:schemeClr>
                </a:solidFill>
              </a:defRPr>
            </a:lvl1pPr>
          </a:lstStyle>
          <a:p>
            <a:pPr lvl="0"/>
            <a:r>
              <a:rPr lang="cs-CZ" dirty="0" smtClean="0"/>
              <a:t>Kliknutím lze upravit styly předlohy textu.</a:t>
            </a:r>
          </a:p>
        </p:txBody>
      </p:sp>
      <p:sp>
        <p:nvSpPr>
          <p:cNvPr id="4" name="Nadpis 3"/>
          <p:cNvSpPr>
            <a:spLocks noGrp="1"/>
          </p:cNvSpPr>
          <p:nvPr>
            <p:ph type="title"/>
          </p:nvPr>
        </p:nvSpPr>
        <p:spPr>
          <a:xfrm>
            <a:off x="273050" y="0"/>
            <a:ext cx="9359900" cy="466725"/>
          </a:xfrm>
        </p:spPr>
        <p:txBody>
          <a:bodyPr/>
          <a:lstStyle/>
          <a:p>
            <a:r>
              <a:rPr lang="cs-CZ" dirty="0" smtClean="0"/>
              <a:t>Kliknutím lze upravit styl.</a:t>
            </a:r>
            <a:endParaRPr lang="cs-CZ" dirty="0"/>
          </a:p>
        </p:txBody>
      </p:sp>
      <p:sp>
        <p:nvSpPr>
          <p:cNvPr id="9" name="Zástupný symbol pro obsah 8"/>
          <p:cNvSpPr>
            <a:spLocks noGrp="1"/>
          </p:cNvSpPr>
          <p:nvPr>
            <p:ph sz="quarter" idx="12"/>
          </p:nvPr>
        </p:nvSpPr>
        <p:spPr>
          <a:xfrm>
            <a:off x="277813" y="1084263"/>
            <a:ext cx="9355136" cy="52244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8424092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ulka">
    <p:spTree>
      <p:nvGrpSpPr>
        <p:cNvPr id="1" name=""/>
        <p:cNvGrpSpPr/>
        <p:nvPr/>
      </p:nvGrpSpPr>
      <p:grpSpPr>
        <a:xfrm>
          <a:off x="0" y="0"/>
          <a:ext cx="0" cy="0"/>
          <a:chOff x="0" y="0"/>
          <a:chExt cx="0" cy="0"/>
        </a:xfrm>
      </p:grpSpPr>
      <p:pic>
        <p:nvPicPr>
          <p:cNvPr id="4" name="Picture 2" descr="X:\Work\Sablony\Logotypy\BezDialog\Barevne\logo_b_col.wm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tretch/>
        </p:blipFill>
        <p:spPr bwMode="auto">
          <a:xfrm>
            <a:off x="3770627" y="6445527"/>
            <a:ext cx="2364751"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1822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Mezislide">
    <p:spTree>
      <p:nvGrpSpPr>
        <p:cNvPr id="1" name=""/>
        <p:cNvGrpSpPr/>
        <p:nvPr/>
      </p:nvGrpSpPr>
      <p:grpSpPr>
        <a:xfrm>
          <a:off x="0" y="0"/>
          <a:ext cx="0" cy="0"/>
          <a:chOff x="0" y="0"/>
          <a:chExt cx="0" cy="0"/>
        </a:xfrm>
      </p:grpSpPr>
      <p:sp>
        <p:nvSpPr>
          <p:cNvPr id="3" name="Nadpis 2"/>
          <p:cNvSpPr>
            <a:spLocks noGrp="1"/>
          </p:cNvSpPr>
          <p:nvPr>
            <p:ph type="title"/>
          </p:nvPr>
        </p:nvSpPr>
        <p:spPr>
          <a:xfrm>
            <a:off x="277813" y="1201741"/>
            <a:ext cx="9364661" cy="1074737"/>
          </a:xfrm>
        </p:spPr>
        <p:txBody>
          <a:bodyPr/>
          <a:lstStyle/>
          <a:p>
            <a:r>
              <a:rPr lang="cs-CZ" dirty="0" smtClean="0"/>
              <a:t>Kliknutím lze upravit styl.</a:t>
            </a:r>
            <a:endParaRPr lang="cs-CZ" dirty="0"/>
          </a:p>
        </p:txBody>
      </p:sp>
      <p:sp>
        <p:nvSpPr>
          <p:cNvPr id="5" name="Zástupný symbol pro obsah 4"/>
          <p:cNvSpPr>
            <a:spLocks noGrp="1"/>
          </p:cNvSpPr>
          <p:nvPr>
            <p:ph sz="quarter" idx="10"/>
          </p:nvPr>
        </p:nvSpPr>
        <p:spPr>
          <a:xfrm>
            <a:off x="277815" y="2276475"/>
            <a:ext cx="9364662" cy="403224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8968346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Nadpis a 2 obsahy svisl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9" name="Zástupný symbol pro obsah 9"/>
          <p:cNvSpPr>
            <a:spLocks noGrp="1"/>
          </p:cNvSpPr>
          <p:nvPr>
            <p:ph sz="quarter" idx="13"/>
          </p:nvPr>
        </p:nvSpPr>
        <p:spPr>
          <a:xfrm>
            <a:off x="277813" y="1084266"/>
            <a:ext cx="4596191" cy="5214935"/>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0" name="Zástupný symbol pro obsah 9"/>
          <p:cNvSpPr>
            <a:spLocks noGrp="1"/>
          </p:cNvSpPr>
          <p:nvPr>
            <p:ph sz="quarter" idx="14"/>
          </p:nvPr>
        </p:nvSpPr>
        <p:spPr>
          <a:xfrm>
            <a:off x="5033394" y="1084264"/>
            <a:ext cx="4609083" cy="5214934"/>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22454629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ezislide">
    <p:spTree>
      <p:nvGrpSpPr>
        <p:cNvPr id="1" name=""/>
        <p:cNvGrpSpPr/>
        <p:nvPr/>
      </p:nvGrpSpPr>
      <p:grpSpPr>
        <a:xfrm>
          <a:off x="0" y="0"/>
          <a:ext cx="0" cy="0"/>
          <a:chOff x="0" y="0"/>
          <a:chExt cx="0" cy="0"/>
        </a:xfrm>
      </p:grpSpPr>
      <p:sp>
        <p:nvSpPr>
          <p:cNvPr id="3" name="Nadpis 2"/>
          <p:cNvSpPr>
            <a:spLocks noGrp="1"/>
          </p:cNvSpPr>
          <p:nvPr>
            <p:ph type="title"/>
          </p:nvPr>
        </p:nvSpPr>
        <p:spPr>
          <a:xfrm>
            <a:off x="277813" y="1201741"/>
            <a:ext cx="9364661" cy="1074737"/>
          </a:xfrm>
        </p:spPr>
        <p:txBody>
          <a:bodyPr/>
          <a:lstStyle/>
          <a:p>
            <a:r>
              <a:rPr lang="cs-CZ" dirty="0" smtClean="0"/>
              <a:t>Kliknutím lze upravit styl.</a:t>
            </a:r>
            <a:endParaRPr lang="cs-CZ" dirty="0"/>
          </a:p>
        </p:txBody>
      </p:sp>
      <p:sp>
        <p:nvSpPr>
          <p:cNvPr id="5" name="Zástupný symbol pro obsah 4"/>
          <p:cNvSpPr>
            <a:spLocks noGrp="1"/>
          </p:cNvSpPr>
          <p:nvPr>
            <p:ph sz="quarter" idx="10"/>
          </p:nvPr>
        </p:nvSpPr>
        <p:spPr>
          <a:xfrm>
            <a:off x="277815" y="2276475"/>
            <a:ext cx="9364662" cy="4032249"/>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8968346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77815" y="1084263"/>
            <a:ext cx="9355137" cy="52244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2" name="Nadpis 1"/>
          <p:cNvSpPr>
            <a:spLocks noGrp="1"/>
          </p:cNvSpPr>
          <p:nvPr>
            <p:ph type="title"/>
          </p:nvPr>
        </p:nvSpPr>
        <p:spPr/>
        <p:txBody>
          <a:bodyPr/>
          <a:lstStyle/>
          <a:p>
            <a:r>
              <a:rPr lang="cs-CZ" smtClean="0"/>
              <a:t>Kliknutím lze upravit styl.</a:t>
            </a:r>
            <a:endParaRPr lang="cs-CZ"/>
          </a:p>
        </p:txBody>
      </p:sp>
    </p:spTree>
    <p:extLst>
      <p:ext uri="{BB962C8B-B14F-4D97-AF65-F5344CB8AC3E}">
        <p14:creationId xmlns:p14="http://schemas.microsoft.com/office/powerpoint/2010/main" val="35922672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7" name="Zástupný symbol pro text 6"/>
          <p:cNvSpPr>
            <a:spLocks noGrp="1"/>
          </p:cNvSpPr>
          <p:nvPr>
            <p:ph type="body" sz="quarter" idx="11"/>
          </p:nvPr>
        </p:nvSpPr>
        <p:spPr>
          <a:xfrm>
            <a:off x="812800" y="466728"/>
            <a:ext cx="8820149" cy="600075"/>
          </a:xfrm>
        </p:spPr>
        <p:txBody>
          <a:bodyPr/>
          <a:lstStyle>
            <a:lvl1pPr marL="0" indent="0">
              <a:defRPr sz="1400">
                <a:solidFill>
                  <a:schemeClr val="tx1">
                    <a:lumMod val="85000"/>
                    <a:lumOff val="15000"/>
                  </a:schemeClr>
                </a:solidFill>
              </a:defRPr>
            </a:lvl1pPr>
          </a:lstStyle>
          <a:p>
            <a:pPr lvl="0"/>
            <a:r>
              <a:rPr lang="cs-CZ" dirty="0" smtClean="0"/>
              <a:t>Kliknutím lze upravit styly předlohy textu.</a:t>
            </a:r>
          </a:p>
        </p:txBody>
      </p:sp>
      <p:sp>
        <p:nvSpPr>
          <p:cNvPr id="4" name="Nadpis 3"/>
          <p:cNvSpPr>
            <a:spLocks noGrp="1"/>
          </p:cNvSpPr>
          <p:nvPr>
            <p:ph type="title"/>
          </p:nvPr>
        </p:nvSpPr>
        <p:spPr>
          <a:xfrm>
            <a:off x="273050" y="0"/>
            <a:ext cx="9359900" cy="466725"/>
          </a:xfrm>
        </p:spPr>
        <p:txBody>
          <a:bodyPr/>
          <a:lstStyle/>
          <a:p>
            <a:r>
              <a:rPr lang="cs-CZ" dirty="0" smtClean="0"/>
              <a:t>Kliknutím lze upravit styl.</a:t>
            </a:r>
            <a:endParaRPr lang="cs-CZ" dirty="0"/>
          </a:p>
        </p:txBody>
      </p:sp>
      <p:sp>
        <p:nvSpPr>
          <p:cNvPr id="9" name="Zástupný symbol pro obsah 8"/>
          <p:cNvSpPr>
            <a:spLocks noGrp="1"/>
          </p:cNvSpPr>
          <p:nvPr>
            <p:ph sz="quarter" idx="12"/>
          </p:nvPr>
        </p:nvSpPr>
        <p:spPr>
          <a:xfrm>
            <a:off x="277813" y="1084263"/>
            <a:ext cx="9355136" cy="52244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8424092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77815" y="1084263"/>
            <a:ext cx="9355137" cy="52244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2" name="Nadpis 1"/>
          <p:cNvSpPr>
            <a:spLocks noGrp="1"/>
          </p:cNvSpPr>
          <p:nvPr>
            <p:ph type="title"/>
          </p:nvPr>
        </p:nvSpPr>
        <p:spPr/>
        <p:txBody>
          <a:bodyPr/>
          <a:lstStyle/>
          <a:p>
            <a:r>
              <a:rPr lang="cs-CZ" smtClean="0"/>
              <a:t>Kliknutím lze upravit styl.</a:t>
            </a:r>
            <a:endParaRPr lang="cs-CZ"/>
          </a:p>
        </p:txBody>
      </p:sp>
    </p:spTree>
    <p:extLst>
      <p:ext uri="{BB962C8B-B14F-4D97-AF65-F5344CB8AC3E}">
        <p14:creationId xmlns:p14="http://schemas.microsoft.com/office/powerpoint/2010/main" val="35922672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2 obsahy svisle">
    <p:spTree>
      <p:nvGrpSpPr>
        <p:cNvPr id="1" name=""/>
        <p:cNvGrpSpPr/>
        <p:nvPr/>
      </p:nvGrpSpPr>
      <p:grpSpPr>
        <a:xfrm>
          <a:off x="0" y="0"/>
          <a:ext cx="0" cy="0"/>
          <a:chOff x="0" y="0"/>
          <a:chExt cx="0" cy="0"/>
        </a:xfrm>
      </p:grpSpPr>
      <p:sp>
        <p:nvSpPr>
          <p:cNvPr id="7" name="Zástupný symbol pro text 6"/>
          <p:cNvSpPr>
            <a:spLocks noGrp="1"/>
          </p:cNvSpPr>
          <p:nvPr>
            <p:ph type="body" sz="quarter" idx="11"/>
          </p:nvPr>
        </p:nvSpPr>
        <p:spPr>
          <a:xfrm>
            <a:off x="812800" y="466728"/>
            <a:ext cx="8829676" cy="600075"/>
          </a:xfrm>
        </p:spPr>
        <p:txBody>
          <a:bodyPr/>
          <a:lstStyle>
            <a:lvl1pPr>
              <a:defRPr sz="1400">
                <a:solidFill>
                  <a:schemeClr val="tx1">
                    <a:lumMod val="85000"/>
                    <a:lumOff val="15000"/>
                  </a:schemeClr>
                </a:solidFill>
              </a:defRPr>
            </a:lvl1pPr>
          </a:lstStyle>
          <a:p>
            <a:pPr lvl="0"/>
            <a:r>
              <a:rPr lang="cs-CZ" dirty="0" smtClean="0"/>
              <a:t>Kliknutím lze upravit styly předlohy textu.</a:t>
            </a:r>
          </a:p>
        </p:txBody>
      </p:sp>
      <p:sp>
        <p:nvSpPr>
          <p:cNvPr id="2" name="Nadpis 1"/>
          <p:cNvSpPr>
            <a:spLocks noGrp="1"/>
          </p:cNvSpPr>
          <p:nvPr>
            <p:ph type="title"/>
          </p:nvPr>
        </p:nvSpPr>
        <p:spPr>
          <a:xfrm>
            <a:off x="273050" y="0"/>
            <a:ext cx="9359900" cy="466725"/>
          </a:xfrm>
        </p:spPr>
        <p:txBody>
          <a:bodyPr/>
          <a:lstStyle/>
          <a:p>
            <a:r>
              <a:rPr lang="cs-CZ" smtClean="0"/>
              <a:t>Kliknutím lze upravit styl.</a:t>
            </a:r>
            <a:endParaRPr lang="cs-CZ"/>
          </a:p>
        </p:txBody>
      </p:sp>
      <p:sp>
        <p:nvSpPr>
          <p:cNvPr id="10" name="Zástupný symbol pro obsah 9"/>
          <p:cNvSpPr>
            <a:spLocks noGrp="1"/>
          </p:cNvSpPr>
          <p:nvPr>
            <p:ph sz="quarter" idx="13"/>
          </p:nvPr>
        </p:nvSpPr>
        <p:spPr>
          <a:xfrm>
            <a:off x="277813" y="1084266"/>
            <a:ext cx="4596191" cy="5214935"/>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1" name="Zástupný symbol pro obsah 9"/>
          <p:cNvSpPr>
            <a:spLocks noGrp="1"/>
          </p:cNvSpPr>
          <p:nvPr>
            <p:ph sz="quarter" idx="14"/>
          </p:nvPr>
        </p:nvSpPr>
        <p:spPr>
          <a:xfrm>
            <a:off x="5033394" y="1084264"/>
            <a:ext cx="4609083" cy="5214934"/>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12872652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adpis a 2 obsahy svisl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9" name="Zástupný symbol pro obsah 9"/>
          <p:cNvSpPr>
            <a:spLocks noGrp="1"/>
          </p:cNvSpPr>
          <p:nvPr>
            <p:ph sz="quarter" idx="13"/>
          </p:nvPr>
        </p:nvSpPr>
        <p:spPr>
          <a:xfrm>
            <a:off x="277813" y="1084266"/>
            <a:ext cx="4596191" cy="5214935"/>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0" name="Zástupný symbol pro obsah 9"/>
          <p:cNvSpPr>
            <a:spLocks noGrp="1"/>
          </p:cNvSpPr>
          <p:nvPr>
            <p:ph sz="quarter" idx="14"/>
          </p:nvPr>
        </p:nvSpPr>
        <p:spPr>
          <a:xfrm>
            <a:off x="5033394" y="1084264"/>
            <a:ext cx="4609083" cy="5214934"/>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22454629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a 2 obsahy podélně">
    <p:spTree>
      <p:nvGrpSpPr>
        <p:cNvPr id="1" name=""/>
        <p:cNvGrpSpPr/>
        <p:nvPr/>
      </p:nvGrpSpPr>
      <p:grpSpPr>
        <a:xfrm>
          <a:off x="0" y="0"/>
          <a:ext cx="0" cy="0"/>
          <a:chOff x="0" y="0"/>
          <a:chExt cx="0" cy="0"/>
        </a:xfrm>
      </p:grpSpPr>
      <p:sp>
        <p:nvSpPr>
          <p:cNvPr id="11" name="Zástupný symbol pro obsah 4"/>
          <p:cNvSpPr>
            <a:spLocks noGrp="1"/>
          </p:cNvSpPr>
          <p:nvPr>
            <p:ph sz="quarter" idx="16"/>
          </p:nvPr>
        </p:nvSpPr>
        <p:spPr>
          <a:xfrm>
            <a:off x="277816" y="3728397"/>
            <a:ext cx="936466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obsah 4"/>
          <p:cNvSpPr>
            <a:spLocks noGrp="1"/>
          </p:cNvSpPr>
          <p:nvPr>
            <p:ph sz="quarter" idx="15"/>
          </p:nvPr>
        </p:nvSpPr>
        <p:spPr>
          <a:xfrm>
            <a:off x="277816" y="1084263"/>
            <a:ext cx="936466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9" name="Zástupný symbol pro text 6"/>
          <p:cNvSpPr>
            <a:spLocks noGrp="1"/>
          </p:cNvSpPr>
          <p:nvPr>
            <p:ph type="body" sz="quarter" idx="12"/>
          </p:nvPr>
        </p:nvSpPr>
        <p:spPr>
          <a:xfrm>
            <a:off x="812803" y="466728"/>
            <a:ext cx="8829675" cy="600075"/>
          </a:xfrm>
        </p:spPr>
        <p:txBody>
          <a:bodyPr/>
          <a:lstStyle>
            <a:lvl1pPr>
              <a:defRPr sz="1400"/>
            </a:lvl1pPr>
          </a:lstStyle>
          <a:p>
            <a:pPr lvl="0"/>
            <a:r>
              <a:rPr lang="cs-CZ" dirty="0" smtClean="0"/>
              <a:t>Kliknutím lze upravit styly předlohy textu.</a:t>
            </a:r>
          </a:p>
        </p:txBody>
      </p:sp>
      <p:sp>
        <p:nvSpPr>
          <p:cNvPr id="2" name="Nadpis 1"/>
          <p:cNvSpPr>
            <a:spLocks noGrp="1"/>
          </p:cNvSpPr>
          <p:nvPr>
            <p:ph type="title"/>
          </p:nvPr>
        </p:nvSpPr>
        <p:spPr>
          <a:xfrm>
            <a:off x="273050" y="0"/>
            <a:ext cx="9359900" cy="466725"/>
          </a:xfrm>
        </p:spPr>
        <p:txBody>
          <a:bodyPr/>
          <a:lstStyle/>
          <a:p>
            <a:r>
              <a:rPr lang="cs-CZ" dirty="0" smtClean="0"/>
              <a:t>Kliknutím lze upravit styl.</a:t>
            </a:r>
            <a:endParaRPr lang="cs-CZ" dirty="0"/>
          </a:p>
        </p:txBody>
      </p:sp>
    </p:spTree>
    <p:extLst>
      <p:ext uri="{BB962C8B-B14F-4D97-AF65-F5344CB8AC3E}">
        <p14:creationId xmlns:p14="http://schemas.microsoft.com/office/powerpoint/2010/main" val="16025668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adpis a 2 obsahy podélně">
    <p:spTree>
      <p:nvGrpSpPr>
        <p:cNvPr id="1" name=""/>
        <p:cNvGrpSpPr/>
        <p:nvPr/>
      </p:nvGrpSpPr>
      <p:grpSpPr>
        <a:xfrm>
          <a:off x="0" y="0"/>
          <a:ext cx="0" cy="0"/>
          <a:chOff x="0" y="0"/>
          <a:chExt cx="0" cy="0"/>
        </a:xfrm>
      </p:grpSpPr>
      <p:sp>
        <p:nvSpPr>
          <p:cNvPr id="11" name="Zástupný symbol pro obsah 4"/>
          <p:cNvSpPr>
            <a:spLocks noGrp="1"/>
          </p:cNvSpPr>
          <p:nvPr>
            <p:ph sz="quarter" idx="16"/>
          </p:nvPr>
        </p:nvSpPr>
        <p:spPr>
          <a:xfrm>
            <a:off x="277816" y="3728397"/>
            <a:ext cx="936466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obsah 4"/>
          <p:cNvSpPr>
            <a:spLocks noGrp="1"/>
          </p:cNvSpPr>
          <p:nvPr>
            <p:ph sz="quarter" idx="15"/>
          </p:nvPr>
        </p:nvSpPr>
        <p:spPr>
          <a:xfrm>
            <a:off x="277816" y="1084263"/>
            <a:ext cx="936466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Nadpis 1"/>
          <p:cNvSpPr>
            <a:spLocks noGrp="1"/>
          </p:cNvSpPr>
          <p:nvPr>
            <p:ph type="title"/>
          </p:nvPr>
        </p:nvSpPr>
        <p:spPr>
          <a:xfrm>
            <a:off x="273050" y="3"/>
            <a:ext cx="9359900" cy="1074737"/>
          </a:xfrm>
        </p:spPr>
        <p:txBody>
          <a:bodyPr/>
          <a:lstStyle/>
          <a:p>
            <a:r>
              <a:rPr lang="cs-CZ" smtClean="0"/>
              <a:t>Kliknutím lze upravit styl.</a:t>
            </a:r>
            <a:endParaRPr lang="cs-CZ"/>
          </a:p>
        </p:txBody>
      </p:sp>
    </p:spTree>
    <p:extLst>
      <p:ext uri="{BB962C8B-B14F-4D97-AF65-F5344CB8AC3E}">
        <p14:creationId xmlns:p14="http://schemas.microsoft.com/office/powerpoint/2010/main" val="17141197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1 velký a 2 malé obsahy vpravo">
    <p:spTree>
      <p:nvGrpSpPr>
        <p:cNvPr id="1" name=""/>
        <p:cNvGrpSpPr/>
        <p:nvPr/>
      </p:nvGrpSpPr>
      <p:grpSpPr>
        <a:xfrm>
          <a:off x="0" y="0"/>
          <a:ext cx="0" cy="0"/>
          <a:chOff x="0" y="0"/>
          <a:chExt cx="0" cy="0"/>
        </a:xfrm>
      </p:grpSpPr>
      <p:sp>
        <p:nvSpPr>
          <p:cNvPr id="12" name="Zástupný symbol pro obsah 4"/>
          <p:cNvSpPr>
            <a:spLocks noGrp="1"/>
          </p:cNvSpPr>
          <p:nvPr>
            <p:ph sz="quarter" idx="16"/>
          </p:nvPr>
        </p:nvSpPr>
        <p:spPr>
          <a:xfrm>
            <a:off x="5033396" y="3728397"/>
            <a:ext cx="460908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13" name="Zástupný symbol pro obsah 4"/>
          <p:cNvSpPr>
            <a:spLocks noGrp="1"/>
          </p:cNvSpPr>
          <p:nvPr>
            <p:ph sz="quarter" idx="17"/>
          </p:nvPr>
        </p:nvSpPr>
        <p:spPr>
          <a:xfrm>
            <a:off x="5033396" y="1084263"/>
            <a:ext cx="4609082" cy="2574536"/>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7" name="Zástupný symbol pro text 6"/>
          <p:cNvSpPr>
            <a:spLocks noGrp="1"/>
          </p:cNvSpPr>
          <p:nvPr>
            <p:ph type="body" sz="quarter" idx="11"/>
          </p:nvPr>
        </p:nvSpPr>
        <p:spPr>
          <a:xfrm>
            <a:off x="812803" y="466728"/>
            <a:ext cx="8829675" cy="600075"/>
          </a:xfrm>
        </p:spPr>
        <p:txBody>
          <a:bodyPr/>
          <a:lstStyle>
            <a:lvl1pPr>
              <a:defRPr sz="1400"/>
            </a:lvl1pPr>
          </a:lstStyle>
          <a:p>
            <a:pPr lvl="0"/>
            <a:r>
              <a:rPr lang="cs-CZ" dirty="0" smtClean="0"/>
              <a:t>Kliknutím lze upravit styly předlohy textu.</a:t>
            </a:r>
          </a:p>
        </p:txBody>
      </p:sp>
      <p:sp>
        <p:nvSpPr>
          <p:cNvPr id="2" name="Nadpis 1"/>
          <p:cNvSpPr>
            <a:spLocks noGrp="1"/>
          </p:cNvSpPr>
          <p:nvPr>
            <p:ph type="title"/>
          </p:nvPr>
        </p:nvSpPr>
        <p:spPr>
          <a:xfrm>
            <a:off x="273050" y="0"/>
            <a:ext cx="9359900" cy="466725"/>
          </a:xfrm>
        </p:spPr>
        <p:txBody>
          <a:bodyPr/>
          <a:lstStyle/>
          <a:p>
            <a:r>
              <a:rPr lang="cs-CZ" dirty="0" smtClean="0"/>
              <a:t>Kliknutím lze upravit styl.</a:t>
            </a:r>
            <a:endParaRPr lang="cs-CZ" dirty="0"/>
          </a:p>
        </p:txBody>
      </p:sp>
      <p:sp>
        <p:nvSpPr>
          <p:cNvPr id="11" name="Zástupný symbol pro obsah 9"/>
          <p:cNvSpPr>
            <a:spLocks noGrp="1"/>
          </p:cNvSpPr>
          <p:nvPr>
            <p:ph sz="quarter" idx="15"/>
          </p:nvPr>
        </p:nvSpPr>
        <p:spPr>
          <a:xfrm>
            <a:off x="277813" y="1084266"/>
            <a:ext cx="4596191" cy="5214935"/>
          </a:xfrm>
        </p:spPr>
        <p:txBody>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extLst>
      <p:ext uri="{BB962C8B-B14F-4D97-AF65-F5344CB8AC3E}">
        <p14:creationId xmlns:p14="http://schemas.microsoft.com/office/powerpoint/2010/main" val="3833716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Obdélník 7"/>
          <p:cNvSpPr/>
          <p:nvPr/>
        </p:nvSpPr>
        <p:spPr>
          <a:xfrm>
            <a:off x="0" y="6496594"/>
            <a:ext cx="9906000" cy="361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7" name="Rectangle 3"/>
          <p:cNvSpPr>
            <a:spLocks noGrp="1" noChangeArrowheads="1"/>
          </p:cNvSpPr>
          <p:nvPr>
            <p:ph type="body" idx="1"/>
          </p:nvPr>
        </p:nvSpPr>
        <p:spPr bwMode="auto">
          <a:xfrm>
            <a:off x="277814" y="1084266"/>
            <a:ext cx="9355136" cy="522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sp>
        <p:nvSpPr>
          <p:cNvPr id="1029" name="Text Box 13"/>
          <p:cNvSpPr txBox="1">
            <a:spLocks noChangeArrowheads="1"/>
          </p:cNvSpPr>
          <p:nvPr/>
        </p:nvSpPr>
        <p:spPr bwMode="auto">
          <a:xfrm>
            <a:off x="2613025" y="6496595"/>
            <a:ext cx="4679950" cy="36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b="1">
                <a:solidFill>
                  <a:schemeClr val="tx1"/>
                </a:solidFill>
                <a:latin typeface="Verdana" pitchFamily="34" charset="0"/>
              </a:defRPr>
            </a:lvl1pPr>
            <a:lvl2pPr marL="742950" indent="-285750" eaLnBrk="0" hangingPunct="0">
              <a:defRPr sz="1200" b="1">
                <a:solidFill>
                  <a:schemeClr val="tx1"/>
                </a:solidFill>
                <a:latin typeface="Verdana" pitchFamily="34" charset="0"/>
              </a:defRPr>
            </a:lvl2pPr>
            <a:lvl3pPr marL="1143000" indent="-228600" eaLnBrk="0" hangingPunct="0">
              <a:defRPr sz="1200" b="1">
                <a:solidFill>
                  <a:schemeClr val="tx1"/>
                </a:solidFill>
                <a:latin typeface="Verdana" pitchFamily="34" charset="0"/>
              </a:defRPr>
            </a:lvl3pPr>
            <a:lvl4pPr marL="1600200" indent="-228600" eaLnBrk="0" hangingPunct="0">
              <a:defRPr sz="1200" b="1">
                <a:solidFill>
                  <a:schemeClr val="tx1"/>
                </a:solidFill>
                <a:latin typeface="Verdana" pitchFamily="34" charset="0"/>
              </a:defRPr>
            </a:lvl4pPr>
            <a:lvl5pPr marL="2057400" indent="-228600" eaLnBrk="0" hangingPunct="0">
              <a:defRPr sz="1200" b="1">
                <a:solidFill>
                  <a:schemeClr val="tx1"/>
                </a:solidFill>
                <a:latin typeface="Verdana" pitchFamily="34" charset="0"/>
              </a:defRPr>
            </a:lvl5pPr>
            <a:lvl6pPr marL="2514600" indent="-228600" eaLnBrk="0" fontAlgn="base" hangingPunct="0">
              <a:lnSpc>
                <a:spcPct val="105000"/>
              </a:lnSpc>
              <a:spcBef>
                <a:spcPct val="20000"/>
              </a:spcBef>
              <a:spcAft>
                <a:spcPct val="0"/>
              </a:spcAft>
              <a:defRPr sz="1200" b="1">
                <a:solidFill>
                  <a:schemeClr val="tx1"/>
                </a:solidFill>
                <a:latin typeface="Verdana" pitchFamily="34" charset="0"/>
              </a:defRPr>
            </a:lvl6pPr>
            <a:lvl7pPr marL="2971800" indent="-228600" eaLnBrk="0" fontAlgn="base" hangingPunct="0">
              <a:lnSpc>
                <a:spcPct val="105000"/>
              </a:lnSpc>
              <a:spcBef>
                <a:spcPct val="20000"/>
              </a:spcBef>
              <a:spcAft>
                <a:spcPct val="0"/>
              </a:spcAft>
              <a:defRPr sz="1200" b="1">
                <a:solidFill>
                  <a:schemeClr val="tx1"/>
                </a:solidFill>
                <a:latin typeface="Verdana" pitchFamily="34" charset="0"/>
              </a:defRPr>
            </a:lvl7pPr>
            <a:lvl8pPr marL="3429000" indent="-228600" eaLnBrk="0" fontAlgn="base" hangingPunct="0">
              <a:lnSpc>
                <a:spcPct val="105000"/>
              </a:lnSpc>
              <a:spcBef>
                <a:spcPct val="20000"/>
              </a:spcBef>
              <a:spcAft>
                <a:spcPct val="0"/>
              </a:spcAft>
              <a:defRPr sz="1200" b="1">
                <a:solidFill>
                  <a:schemeClr val="tx1"/>
                </a:solidFill>
                <a:latin typeface="Verdana" pitchFamily="34" charset="0"/>
              </a:defRPr>
            </a:lvl8pPr>
            <a:lvl9pPr marL="3886200" indent="-228600" eaLnBrk="0" fontAlgn="base" hangingPunct="0">
              <a:lnSpc>
                <a:spcPct val="105000"/>
              </a:lnSpc>
              <a:spcBef>
                <a:spcPct val="20000"/>
              </a:spcBef>
              <a:spcAft>
                <a:spcPct val="0"/>
              </a:spcAft>
              <a:defRPr sz="1200" b="1">
                <a:solidFill>
                  <a:schemeClr val="tx1"/>
                </a:solidFill>
                <a:latin typeface="Verdana" pitchFamily="34" charset="0"/>
              </a:defRPr>
            </a:lvl9pPr>
          </a:lstStyle>
          <a:p>
            <a:pPr marL="0" marR="0" indent="0" algn="ctr" defTabSz="914400" rtl="0" eaLnBrk="1" fontAlgn="base" latinLnBrk="0" hangingPunct="1">
              <a:lnSpc>
                <a:spcPct val="100000"/>
              </a:lnSpc>
              <a:spcBef>
                <a:spcPct val="0"/>
              </a:spcBef>
              <a:spcAft>
                <a:spcPct val="0"/>
              </a:spcAft>
              <a:buClrTx/>
              <a:buSzTx/>
              <a:buFontTx/>
              <a:buNone/>
              <a:tabLst/>
              <a:defRPr/>
            </a:pPr>
            <a:r>
              <a:rPr lang="cs-CZ" sz="1000" b="0" dirty="0" err="1" smtClean="0">
                <a:solidFill>
                  <a:schemeClr val="tx1">
                    <a:lumMod val="75000"/>
                    <a:lumOff val="25000"/>
                  </a:schemeClr>
                </a:solidFill>
              </a:rPr>
              <a:t>Transparency</a:t>
            </a:r>
            <a:r>
              <a:rPr lang="cs-CZ" sz="1000" b="0" dirty="0" smtClean="0">
                <a:solidFill>
                  <a:schemeClr val="tx1">
                    <a:lumMod val="75000"/>
                    <a:lumOff val="25000"/>
                  </a:schemeClr>
                </a:solidFill>
              </a:rPr>
              <a:t> International-Genderové</a:t>
            </a:r>
            <a:r>
              <a:rPr lang="cs-CZ" sz="1000" b="0" baseline="0" dirty="0" smtClean="0">
                <a:solidFill>
                  <a:schemeClr val="tx1">
                    <a:lumMod val="75000"/>
                    <a:lumOff val="25000"/>
                  </a:schemeClr>
                </a:solidFill>
              </a:rPr>
              <a:t> dimenze korupce</a:t>
            </a:r>
            <a:endParaRPr lang="cs-CZ" sz="1000" b="0" dirty="0" smtClean="0">
              <a:solidFill>
                <a:schemeClr val="tx1">
                  <a:lumMod val="75000"/>
                  <a:lumOff val="25000"/>
                </a:schemeClr>
              </a:solidFill>
            </a:endParaRPr>
          </a:p>
        </p:txBody>
      </p:sp>
      <p:sp>
        <p:nvSpPr>
          <p:cNvPr id="1030" name="Text Box 14"/>
          <p:cNvSpPr txBox="1">
            <a:spLocks noChangeArrowheads="1"/>
          </p:cNvSpPr>
          <p:nvPr/>
        </p:nvSpPr>
        <p:spPr bwMode="auto">
          <a:xfrm>
            <a:off x="7292977" y="6496598"/>
            <a:ext cx="2413000" cy="36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b="1">
                <a:solidFill>
                  <a:schemeClr val="tx1"/>
                </a:solidFill>
                <a:latin typeface="Verdana" pitchFamily="34" charset="0"/>
              </a:defRPr>
            </a:lvl1pPr>
            <a:lvl2pPr marL="742950" indent="-285750" eaLnBrk="0" hangingPunct="0">
              <a:defRPr sz="1200" b="1">
                <a:solidFill>
                  <a:schemeClr val="tx1"/>
                </a:solidFill>
                <a:latin typeface="Verdana" pitchFamily="34" charset="0"/>
              </a:defRPr>
            </a:lvl2pPr>
            <a:lvl3pPr marL="1143000" indent="-228600" eaLnBrk="0" hangingPunct="0">
              <a:defRPr sz="1200" b="1">
                <a:solidFill>
                  <a:schemeClr val="tx1"/>
                </a:solidFill>
                <a:latin typeface="Verdana" pitchFamily="34" charset="0"/>
              </a:defRPr>
            </a:lvl3pPr>
            <a:lvl4pPr marL="1600200" indent="-228600" eaLnBrk="0" hangingPunct="0">
              <a:defRPr sz="1200" b="1">
                <a:solidFill>
                  <a:schemeClr val="tx1"/>
                </a:solidFill>
                <a:latin typeface="Verdana" pitchFamily="34" charset="0"/>
              </a:defRPr>
            </a:lvl4pPr>
            <a:lvl5pPr marL="2057400" indent="-228600" eaLnBrk="0" hangingPunct="0">
              <a:defRPr sz="1200" b="1">
                <a:solidFill>
                  <a:schemeClr val="tx1"/>
                </a:solidFill>
                <a:latin typeface="Verdana" pitchFamily="34" charset="0"/>
              </a:defRPr>
            </a:lvl5pPr>
            <a:lvl6pPr marL="2514600" indent="-228600" eaLnBrk="0" fontAlgn="base" hangingPunct="0">
              <a:lnSpc>
                <a:spcPct val="105000"/>
              </a:lnSpc>
              <a:spcBef>
                <a:spcPct val="20000"/>
              </a:spcBef>
              <a:spcAft>
                <a:spcPct val="0"/>
              </a:spcAft>
              <a:defRPr sz="1200" b="1">
                <a:solidFill>
                  <a:schemeClr val="tx1"/>
                </a:solidFill>
                <a:latin typeface="Verdana" pitchFamily="34" charset="0"/>
              </a:defRPr>
            </a:lvl6pPr>
            <a:lvl7pPr marL="2971800" indent="-228600" eaLnBrk="0" fontAlgn="base" hangingPunct="0">
              <a:lnSpc>
                <a:spcPct val="105000"/>
              </a:lnSpc>
              <a:spcBef>
                <a:spcPct val="20000"/>
              </a:spcBef>
              <a:spcAft>
                <a:spcPct val="0"/>
              </a:spcAft>
              <a:defRPr sz="1200" b="1">
                <a:solidFill>
                  <a:schemeClr val="tx1"/>
                </a:solidFill>
                <a:latin typeface="Verdana" pitchFamily="34" charset="0"/>
              </a:defRPr>
            </a:lvl7pPr>
            <a:lvl8pPr marL="3429000" indent="-228600" eaLnBrk="0" fontAlgn="base" hangingPunct="0">
              <a:lnSpc>
                <a:spcPct val="105000"/>
              </a:lnSpc>
              <a:spcBef>
                <a:spcPct val="20000"/>
              </a:spcBef>
              <a:spcAft>
                <a:spcPct val="0"/>
              </a:spcAft>
              <a:defRPr sz="1200" b="1">
                <a:solidFill>
                  <a:schemeClr val="tx1"/>
                </a:solidFill>
                <a:latin typeface="Verdana" pitchFamily="34" charset="0"/>
              </a:defRPr>
            </a:lvl8pPr>
            <a:lvl9pPr marL="3886200" indent="-228600" eaLnBrk="0" fontAlgn="base" hangingPunct="0">
              <a:lnSpc>
                <a:spcPct val="105000"/>
              </a:lnSpc>
              <a:spcBef>
                <a:spcPct val="20000"/>
              </a:spcBef>
              <a:spcAft>
                <a:spcPct val="0"/>
              </a:spcAft>
              <a:defRPr sz="1200" b="1">
                <a:solidFill>
                  <a:schemeClr val="tx1"/>
                </a:solidFill>
                <a:latin typeface="Verdana" pitchFamily="34" charset="0"/>
              </a:defRPr>
            </a:lvl9pPr>
          </a:lstStyle>
          <a:p>
            <a:pPr algn="r" eaLnBrk="1" hangingPunct="1">
              <a:lnSpc>
                <a:spcPct val="100000"/>
              </a:lnSpc>
              <a:spcBef>
                <a:spcPct val="50000"/>
              </a:spcBef>
              <a:defRPr/>
            </a:pPr>
            <a:r>
              <a:rPr lang="cs-CZ" sz="1000" b="0" dirty="0" smtClean="0">
                <a:solidFill>
                  <a:schemeClr val="tx1">
                    <a:lumMod val="75000"/>
                    <a:lumOff val="25000"/>
                  </a:schemeClr>
                </a:solidFill>
              </a:rPr>
              <a:t>strana </a:t>
            </a:r>
            <a:fld id="{A5CC91D6-A752-4FD7-935F-57736B178A73}" type="slidenum">
              <a:rPr lang="cs-CZ" sz="1000" b="0" smtClean="0">
                <a:solidFill>
                  <a:schemeClr val="tx1">
                    <a:lumMod val="75000"/>
                    <a:lumOff val="25000"/>
                  </a:schemeClr>
                </a:solidFill>
              </a:rPr>
              <a:pPr algn="r" eaLnBrk="1" hangingPunct="1">
                <a:lnSpc>
                  <a:spcPct val="100000"/>
                </a:lnSpc>
                <a:spcBef>
                  <a:spcPct val="50000"/>
                </a:spcBef>
                <a:defRPr/>
              </a:pPr>
              <a:t>‹#›</a:t>
            </a:fld>
            <a:endParaRPr lang="cs-CZ" sz="1000" b="0" dirty="0" smtClean="0">
              <a:solidFill>
                <a:schemeClr val="tx1">
                  <a:lumMod val="75000"/>
                  <a:lumOff val="25000"/>
                </a:schemeClr>
              </a:solidFill>
            </a:endParaRPr>
          </a:p>
        </p:txBody>
      </p:sp>
      <p:pic>
        <p:nvPicPr>
          <p:cNvPr id="9" name="Picture 2" descr="X:\Work\Sablony\Logotypy\BezDialog\Barevne\logo_b_col.wmf"/>
          <p:cNvPicPr>
            <a:picLocks noChangeAspect="1" noChangeArrowheads="1"/>
          </p:cNvPicPr>
          <p:nvPr/>
        </p:nvPicPr>
        <p:blipFill rotWithShape="1">
          <a:blip r:embed="rId22" cstate="email">
            <a:extLst>
              <a:ext uri="{28A0092B-C50C-407E-A947-70E740481C1C}">
                <a14:useLocalDpi xmlns:a14="http://schemas.microsoft.com/office/drawing/2010/main"/>
              </a:ext>
            </a:extLst>
          </a:blip>
          <a:stretch/>
        </p:blipFill>
        <p:spPr bwMode="auto">
          <a:xfrm>
            <a:off x="273053" y="6574283"/>
            <a:ext cx="1471625" cy="179227"/>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userDrawn="1"/>
        </p:nvSpPr>
        <p:spPr>
          <a:xfrm>
            <a:off x="0" y="0"/>
            <a:ext cx="9906000" cy="1074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273050" y="3"/>
            <a:ext cx="9359900" cy="1074737"/>
          </a:xfrm>
          <a:prstGeom prst="rect">
            <a:avLst/>
          </a:prstGeom>
        </p:spPr>
        <p:txBody>
          <a:bodyPr vert="horz" lIns="91440" tIns="45720" rIns="91440" bIns="45720" rtlCol="0" anchor="ctr">
            <a:normAutofit/>
          </a:bodyPr>
          <a:lstStyle/>
          <a:p>
            <a:r>
              <a:rPr lang="cs-CZ" dirty="0" smtClean="0"/>
              <a:t>Kliknutím lze upravit styl</a:t>
            </a:r>
            <a:r>
              <a:rPr lang="en-US" dirty="0" smtClean="0"/>
              <a:t> </a:t>
            </a:r>
            <a:r>
              <a:rPr lang="cs-CZ" dirty="0" smtClean="0"/>
              <a:t>nadpisu.</a:t>
            </a:r>
            <a:endParaRPr lang="cs-CZ" dirty="0"/>
          </a:p>
        </p:txBody>
      </p:sp>
    </p:spTree>
  </p:cSld>
  <p:clrMap bg1="lt1" tx1="dk1" bg2="lt2" tx2="dk2" accent1="accent1" accent2="accent2" accent3="accent3" accent4="accent4" accent5="accent5" accent6="accent6" hlink="hlink" folHlink="folHlink"/>
  <p:sldLayoutIdLst>
    <p:sldLayoutId id="2147483785" r:id="rId1"/>
    <p:sldLayoutId id="2147483789" r:id="rId2"/>
    <p:sldLayoutId id="2147483771" r:id="rId3"/>
    <p:sldLayoutId id="2147483791" r:id="rId4"/>
    <p:sldLayoutId id="2147483773" r:id="rId5"/>
    <p:sldLayoutId id="2147483790" r:id="rId6"/>
    <p:sldLayoutId id="2147483788" r:id="rId7"/>
    <p:sldLayoutId id="2147483795" r:id="rId8"/>
    <p:sldLayoutId id="2147483784" r:id="rId9"/>
    <p:sldLayoutId id="2147483796" r:id="rId10"/>
    <p:sldLayoutId id="2147483787" r:id="rId11"/>
    <p:sldLayoutId id="2147483797" r:id="rId12"/>
    <p:sldLayoutId id="2147483786" r:id="rId13"/>
    <p:sldLayoutId id="2147483794" r:id="rId14"/>
    <p:sldLayoutId id="2147483816" r:id="rId15"/>
    <p:sldLayoutId id="2147483817" r:id="rId16"/>
    <p:sldLayoutId id="2147483810" r:id="rId17"/>
    <p:sldLayoutId id="2147483811" r:id="rId18"/>
    <p:sldLayoutId id="2147483812" r:id="rId19"/>
    <p:sldLayoutId id="2147483813" r:id="rId20"/>
  </p:sldLayoutIdLst>
  <p:timing>
    <p:tnLst>
      <p:par>
        <p:cTn id="1" dur="indefinite" restart="never" nodeType="tmRoot"/>
      </p:par>
    </p:tnLst>
  </p:timing>
  <p:hf sldNum="0" hdr="0" dt="0"/>
  <p:txStyles>
    <p:titleStyle>
      <a:lvl1pPr algn="l" rtl="0" eaLnBrk="0" fontAlgn="base" hangingPunct="0">
        <a:spcBef>
          <a:spcPct val="0"/>
        </a:spcBef>
        <a:spcAft>
          <a:spcPct val="0"/>
        </a:spcAft>
        <a:defRPr sz="2000" b="0">
          <a:solidFill>
            <a:schemeClr val="accent1"/>
          </a:solidFill>
          <a:latin typeface="+mj-lt"/>
          <a:ea typeface="+mj-ea"/>
          <a:cs typeface="+mj-cs"/>
        </a:defRPr>
      </a:lvl1pPr>
      <a:lvl2pPr algn="l" rtl="0" eaLnBrk="0" fontAlgn="base" hangingPunct="0">
        <a:spcBef>
          <a:spcPct val="0"/>
        </a:spcBef>
        <a:spcAft>
          <a:spcPct val="0"/>
        </a:spcAft>
        <a:defRPr sz="2200" b="1">
          <a:solidFill>
            <a:schemeClr val="tx1"/>
          </a:solidFill>
          <a:latin typeface="Verdana" pitchFamily="34" charset="0"/>
        </a:defRPr>
      </a:lvl2pPr>
      <a:lvl3pPr algn="l" rtl="0" eaLnBrk="0" fontAlgn="base" hangingPunct="0">
        <a:spcBef>
          <a:spcPct val="0"/>
        </a:spcBef>
        <a:spcAft>
          <a:spcPct val="0"/>
        </a:spcAft>
        <a:defRPr sz="2200" b="1">
          <a:solidFill>
            <a:schemeClr val="tx1"/>
          </a:solidFill>
          <a:latin typeface="Verdana" pitchFamily="34" charset="0"/>
        </a:defRPr>
      </a:lvl3pPr>
      <a:lvl4pPr algn="l" rtl="0" eaLnBrk="0" fontAlgn="base" hangingPunct="0">
        <a:spcBef>
          <a:spcPct val="0"/>
        </a:spcBef>
        <a:spcAft>
          <a:spcPct val="0"/>
        </a:spcAft>
        <a:defRPr sz="2200" b="1">
          <a:solidFill>
            <a:schemeClr val="tx1"/>
          </a:solidFill>
          <a:latin typeface="Verdana" pitchFamily="34" charset="0"/>
        </a:defRPr>
      </a:lvl4pPr>
      <a:lvl5pPr algn="l" rtl="0" eaLnBrk="0" fontAlgn="base" hangingPunct="0">
        <a:spcBef>
          <a:spcPct val="0"/>
        </a:spcBef>
        <a:spcAft>
          <a:spcPct val="0"/>
        </a:spcAft>
        <a:defRPr sz="2200" b="1">
          <a:solidFill>
            <a:schemeClr val="tx1"/>
          </a:solidFill>
          <a:latin typeface="Verdana" pitchFamily="34" charset="0"/>
        </a:defRPr>
      </a:lvl5pPr>
      <a:lvl6pPr marL="457200" algn="l" rtl="0" fontAlgn="base">
        <a:spcBef>
          <a:spcPct val="0"/>
        </a:spcBef>
        <a:spcAft>
          <a:spcPct val="0"/>
        </a:spcAft>
        <a:defRPr sz="2200" b="1">
          <a:solidFill>
            <a:schemeClr val="tx1"/>
          </a:solidFill>
          <a:latin typeface="Verdana" pitchFamily="34" charset="0"/>
        </a:defRPr>
      </a:lvl6pPr>
      <a:lvl7pPr marL="914400" algn="l" rtl="0" fontAlgn="base">
        <a:spcBef>
          <a:spcPct val="0"/>
        </a:spcBef>
        <a:spcAft>
          <a:spcPct val="0"/>
        </a:spcAft>
        <a:defRPr sz="2200" b="1">
          <a:solidFill>
            <a:schemeClr val="tx1"/>
          </a:solidFill>
          <a:latin typeface="Verdana" pitchFamily="34" charset="0"/>
        </a:defRPr>
      </a:lvl7pPr>
      <a:lvl8pPr marL="1371600" algn="l" rtl="0" fontAlgn="base">
        <a:spcBef>
          <a:spcPct val="0"/>
        </a:spcBef>
        <a:spcAft>
          <a:spcPct val="0"/>
        </a:spcAft>
        <a:defRPr sz="2200" b="1">
          <a:solidFill>
            <a:schemeClr val="tx1"/>
          </a:solidFill>
          <a:latin typeface="Verdana" pitchFamily="34" charset="0"/>
        </a:defRPr>
      </a:lvl8pPr>
      <a:lvl9pPr marL="1828800" algn="l" rtl="0" fontAlgn="base">
        <a:spcBef>
          <a:spcPct val="0"/>
        </a:spcBef>
        <a:spcAft>
          <a:spcPct val="0"/>
        </a:spcAft>
        <a:defRPr sz="2200" b="1">
          <a:solidFill>
            <a:schemeClr val="tx1"/>
          </a:solidFill>
          <a:latin typeface="Verdana" pitchFamily="34" charset="0"/>
        </a:defRPr>
      </a:lvl9pPr>
    </p:titleStyle>
    <p:bodyStyle>
      <a:lvl1pPr marL="342900" indent="-342900" algn="l" rtl="0" eaLnBrk="0" fontAlgn="base" hangingPunct="0">
        <a:lnSpc>
          <a:spcPct val="125000"/>
        </a:lnSpc>
        <a:spcBef>
          <a:spcPts val="300"/>
        </a:spcBef>
        <a:spcAft>
          <a:spcPct val="0"/>
        </a:spcAft>
        <a:defRPr sz="1200" b="0">
          <a:solidFill>
            <a:schemeClr val="tx1">
              <a:lumMod val="85000"/>
              <a:lumOff val="15000"/>
            </a:schemeClr>
          </a:solidFill>
          <a:latin typeface="+mn-lt"/>
          <a:ea typeface="+mn-ea"/>
          <a:cs typeface="+mn-cs"/>
        </a:defRPr>
      </a:lvl1pPr>
      <a:lvl2pPr marL="176213" indent="0" algn="l" rtl="0" eaLnBrk="0" fontAlgn="base" hangingPunct="0">
        <a:lnSpc>
          <a:spcPct val="125000"/>
        </a:lnSpc>
        <a:spcBef>
          <a:spcPts val="300"/>
        </a:spcBef>
        <a:spcAft>
          <a:spcPct val="0"/>
        </a:spcAft>
        <a:defRPr sz="1200" b="0">
          <a:solidFill>
            <a:schemeClr val="tx1">
              <a:lumMod val="85000"/>
              <a:lumOff val="15000"/>
            </a:schemeClr>
          </a:solidFill>
          <a:latin typeface="+mn-lt"/>
        </a:defRPr>
      </a:lvl2pPr>
      <a:lvl3pPr marL="360363" indent="-184150" algn="l" rtl="0" eaLnBrk="0" fontAlgn="base" hangingPunct="0">
        <a:lnSpc>
          <a:spcPct val="125000"/>
        </a:lnSpc>
        <a:spcBef>
          <a:spcPts val="300"/>
        </a:spcBef>
        <a:spcAft>
          <a:spcPct val="0"/>
        </a:spcAft>
        <a:buClr>
          <a:srgbClr val="971C54"/>
        </a:buClr>
        <a:buSzPct val="130000"/>
        <a:buFont typeface="Wingdings" pitchFamily="2" charset="2"/>
        <a:buChar char="§"/>
        <a:defRPr sz="1200" b="0">
          <a:solidFill>
            <a:schemeClr val="tx1">
              <a:lumMod val="85000"/>
              <a:lumOff val="15000"/>
            </a:schemeClr>
          </a:solidFill>
          <a:latin typeface="+mn-lt"/>
        </a:defRPr>
      </a:lvl3pPr>
      <a:lvl4pPr marL="536575" indent="-176213" algn="l" rtl="0" eaLnBrk="0" fontAlgn="base" hangingPunct="0">
        <a:lnSpc>
          <a:spcPct val="125000"/>
        </a:lnSpc>
        <a:spcBef>
          <a:spcPts val="300"/>
        </a:spcBef>
        <a:spcAft>
          <a:spcPct val="0"/>
        </a:spcAft>
        <a:buClr>
          <a:srgbClr val="971C54"/>
        </a:buClr>
        <a:buSzPct val="130000"/>
        <a:buFont typeface="Wingdings" pitchFamily="2" charset="2"/>
        <a:buChar char="§"/>
        <a:defRPr sz="1200" b="0">
          <a:solidFill>
            <a:schemeClr val="tx1">
              <a:lumMod val="85000"/>
              <a:lumOff val="15000"/>
            </a:schemeClr>
          </a:solidFill>
          <a:latin typeface="+mn-lt"/>
        </a:defRPr>
      </a:lvl4pPr>
      <a:lvl5pPr marL="360363" indent="0" algn="l" rtl="0" eaLnBrk="0" fontAlgn="base" hangingPunct="0">
        <a:lnSpc>
          <a:spcPct val="125000"/>
        </a:lnSpc>
        <a:spcBef>
          <a:spcPts val="300"/>
        </a:spcBef>
        <a:spcAft>
          <a:spcPct val="0"/>
        </a:spcAft>
        <a:buFontTx/>
        <a:buNone/>
        <a:defRPr sz="1200" b="0">
          <a:solidFill>
            <a:schemeClr val="tx1">
              <a:lumMod val="85000"/>
              <a:lumOff val="15000"/>
            </a:schemeClr>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6.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4.xml"/><Relationship Id="rId4" Type="http://schemas.openxmlformats.org/officeDocument/2006/relationships/chart" Target="../charts/chart47.xml"/></Relationships>
</file>

<file path=ppt/slides/_rels/slide5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5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084262"/>
            <a:ext cx="9906000" cy="421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bdélník 7"/>
          <p:cNvSpPr/>
          <p:nvPr/>
        </p:nvSpPr>
        <p:spPr>
          <a:xfrm>
            <a:off x="279399" y="1270000"/>
            <a:ext cx="9296401" cy="92881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smtClean="0">
                <a:solidFill>
                  <a:schemeClr val="tx1">
                    <a:lumMod val="75000"/>
                    <a:lumOff val="25000"/>
                  </a:schemeClr>
                </a:solidFill>
                <a:latin typeface="+mj-lt"/>
              </a:rPr>
              <a:t>Sociologický průzkum vnímání korupce </a:t>
            </a:r>
          </a:p>
          <a:p>
            <a:pPr algn="ctr"/>
            <a:r>
              <a:rPr lang="cs-CZ" sz="2400" dirty="0" smtClean="0">
                <a:solidFill>
                  <a:schemeClr val="tx1">
                    <a:lumMod val="75000"/>
                    <a:lumOff val="25000"/>
                  </a:schemeClr>
                </a:solidFill>
                <a:latin typeface="+mj-lt"/>
              </a:rPr>
              <a:t>z hlediska genderu </a:t>
            </a:r>
            <a:endParaRPr lang="cs-CZ" sz="2400" dirty="0">
              <a:solidFill>
                <a:schemeClr val="tx1">
                  <a:lumMod val="75000"/>
                  <a:lumOff val="25000"/>
                </a:schemeClr>
              </a:solidFill>
              <a:latin typeface="+mj-lt"/>
            </a:endParaRPr>
          </a:p>
        </p:txBody>
      </p:sp>
      <p:sp>
        <p:nvSpPr>
          <p:cNvPr id="10" name="Obdélník 9"/>
          <p:cNvSpPr/>
          <p:nvPr/>
        </p:nvSpPr>
        <p:spPr>
          <a:xfrm>
            <a:off x="279400" y="2221401"/>
            <a:ext cx="9296400" cy="30687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0" dirty="0" smtClean="0">
                <a:solidFill>
                  <a:schemeClr val="tx1">
                    <a:lumMod val="75000"/>
                    <a:lumOff val="25000"/>
                  </a:schemeClr>
                </a:solidFill>
                <a:latin typeface="+mj-lt"/>
              </a:rPr>
              <a:t>Neúplatné ženy? Genderová dimenze korupce</a:t>
            </a:r>
            <a:endParaRPr lang="cs-CZ" sz="2000" b="0" dirty="0">
              <a:solidFill>
                <a:schemeClr val="tx1">
                  <a:lumMod val="75000"/>
                  <a:lumOff val="25000"/>
                </a:schemeClr>
              </a:solidFill>
              <a:latin typeface="+mj-lt"/>
            </a:endParaRPr>
          </a:p>
        </p:txBody>
      </p:sp>
      <p:sp>
        <p:nvSpPr>
          <p:cNvPr id="3" name="Obdélník 2"/>
          <p:cNvSpPr/>
          <p:nvPr/>
        </p:nvSpPr>
        <p:spPr>
          <a:xfrm>
            <a:off x="8440820" y="4903017"/>
            <a:ext cx="1372492" cy="286232"/>
          </a:xfrm>
          <a:prstGeom prst="rect">
            <a:avLst/>
          </a:prstGeom>
        </p:spPr>
        <p:txBody>
          <a:bodyPr wrap="none">
            <a:spAutoFit/>
          </a:bodyPr>
          <a:lstStyle/>
          <a:p>
            <a:r>
              <a:rPr lang="cs-CZ" dirty="0">
                <a:solidFill>
                  <a:schemeClr val="tx1">
                    <a:lumMod val="65000"/>
                    <a:lumOff val="35000"/>
                  </a:schemeClr>
                </a:solidFill>
              </a:rPr>
              <a:t>unsplash.com</a:t>
            </a:r>
          </a:p>
        </p:txBody>
      </p:sp>
      <p:sp>
        <p:nvSpPr>
          <p:cNvPr id="2" name="TextovéPole 1"/>
          <p:cNvSpPr txBox="1"/>
          <p:nvPr/>
        </p:nvSpPr>
        <p:spPr>
          <a:xfrm>
            <a:off x="2184400" y="3556000"/>
            <a:ext cx="5600700" cy="286232"/>
          </a:xfrm>
          <a:prstGeom prst="rect">
            <a:avLst/>
          </a:prstGeom>
          <a:noFill/>
        </p:spPr>
        <p:txBody>
          <a:bodyPr wrap="square" rtlCol="0">
            <a:spAutoFit/>
          </a:bodyPr>
          <a:lstStyle/>
          <a:p>
            <a:endParaRPr lang="cs-CZ" dirty="0"/>
          </a:p>
        </p:txBody>
      </p:sp>
      <p:sp>
        <p:nvSpPr>
          <p:cNvPr id="4" name="TextovéPole 3"/>
          <p:cNvSpPr txBox="1"/>
          <p:nvPr/>
        </p:nvSpPr>
        <p:spPr>
          <a:xfrm>
            <a:off x="279399" y="5448300"/>
            <a:ext cx="9359901" cy="480131"/>
          </a:xfrm>
          <a:prstGeom prst="rect">
            <a:avLst/>
          </a:prstGeom>
          <a:noFill/>
        </p:spPr>
        <p:txBody>
          <a:bodyPr wrap="square" rtlCol="0">
            <a:spAutoFit/>
          </a:bodyPr>
          <a:lstStyle/>
          <a:p>
            <a:pPr algn="ctr"/>
            <a:r>
              <a:rPr lang="cs-CZ" dirty="0" smtClean="0"/>
              <a:t>Projekt podpořila Nadace Open Society </a:t>
            </a:r>
            <a:r>
              <a:rPr lang="cs-CZ" dirty="0" err="1" smtClean="0"/>
              <a:t>Fund</a:t>
            </a:r>
            <a:r>
              <a:rPr lang="cs-CZ" dirty="0" smtClean="0"/>
              <a:t> Praha z programu Dejme (že)nám šanci, který je financován z Norských fondů.</a:t>
            </a:r>
            <a:endParaRPr lang="cs-CZ" dirty="0"/>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328" y="6173787"/>
            <a:ext cx="2212572" cy="471278"/>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3831" y="6104750"/>
            <a:ext cx="903669" cy="609352"/>
          </a:xfrm>
          <a:prstGeom prst="rect">
            <a:avLst/>
          </a:prstGeom>
        </p:spPr>
      </p:pic>
    </p:spTree>
    <p:extLst>
      <p:ext uri="{BB962C8B-B14F-4D97-AF65-F5344CB8AC3E}">
        <p14:creationId xmlns:p14="http://schemas.microsoft.com/office/powerpoint/2010/main" val="2367086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700091" y="1223381"/>
            <a:ext cx="9133961" cy="5285375"/>
            <a:chOff x="317" y="548"/>
            <a:chExt cx="5143" cy="3224"/>
          </a:xfrm>
        </p:grpSpPr>
        <p:sp>
          <p:nvSpPr>
            <p:cNvPr id="5"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9"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3"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4"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5"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6"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7"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8"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9"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1"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aphicFrame>
        <p:nvGraphicFramePr>
          <p:cNvPr id="7" name="Zástupný symbol pro obsah 5"/>
          <p:cNvGraphicFramePr>
            <a:graphicFrameLocks noGrp="1"/>
          </p:cNvGraphicFramePr>
          <p:nvPr>
            <p:ph idx="1"/>
            <p:extLst>
              <p:ext uri="{D42A27DB-BD31-4B8C-83A1-F6EECF244321}">
                <p14:modId xmlns:p14="http://schemas.microsoft.com/office/powerpoint/2010/main" val="3579321477"/>
              </p:ext>
            </p:extLst>
          </p:nvPr>
        </p:nvGraphicFramePr>
        <p:xfrm>
          <a:off x="277813" y="1099344"/>
          <a:ext cx="9355137" cy="5224462"/>
        </p:xfrm>
        <a:graphic>
          <a:graphicData uri="http://schemas.openxmlformats.org/drawingml/2006/chart">
            <c:chart xmlns:c="http://schemas.openxmlformats.org/drawingml/2006/chart" xmlns:r="http://schemas.openxmlformats.org/officeDocument/2006/relationships" r:id="rId2"/>
          </a:graphicData>
        </a:graphic>
      </p:graphicFrame>
      <p:sp>
        <p:nvSpPr>
          <p:cNvPr id="2" name="Nadpis 1"/>
          <p:cNvSpPr>
            <a:spLocks noGrp="1"/>
          </p:cNvSpPr>
          <p:nvPr>
            <p:ph type="title"/>
          </p:nvPr>
        </p:nvSpPr>
        <p:spPr/>
        <p:txBody>
          <a:bodyPr/>
          <a:lstStyle/>
          <a:p>
            <a:r>
              <a:rPr lang="cs-CZ" dirty="0" smtClean="0"/>
              <a:t>Malá, administrativní korupce je problém – míní téměř 2/3 obyvatel ČR</a:t>
            </a:r>
            <a:endParaRPr lang="cs-CZ" dirty="0"/>
          </a:p>
        </p:txBody>
      </p:sp>
      <p:sp>
        <p:nvSpPr>
          <p:cNvPr id="3" name="Obdélník 2"/>
          <p:cNvSpPr/>
          <p:nvPr/>
        </p:nvSpPr>
        <p:spPr>
          <a:xfrm>
            <a:off x="273050" y="1649150"/>
            <a:ext cx="2790094" cy="738664"/>
          </a:xfrm>
          <a:prstGeom prst="rect">
            <a:avLst/>
          </a:prstGeom>
        </p:spPr>
        <p:txBody>
          <a:bodyPr wrap="square">
            <a:spAutoFit/>
          </a:bodyPr>
          <a:lstStyle/>
          <a:p>
            <a:r>
              <a:rPr lang="cs-CZ" sz="1000" b="0" i="1" dirty="0">
                <a:solidFill>
                  <a:schemeClr val="tx1">
                    <a:lumMod val="65000"/>
                    <a:lumOff val="35000"/>
                  </a:schemeClr>
                </a:solidFill>
              </a:rPr>
              <a:t>Malou korupcí rozumíme například úplatky při stavebním povolení, </a:t>
            </a:r>
            <a:r>
              <a:rPr lang="cs-CZ" sz="1000" b="0" i="1" dirty="0" smtClean="0">
                <a:solidFill>
                  <a:schemeClr val="tx1">
                    <a:lumMod val="65000"/>
                    <a:lumOff val="35000"/>
                  </a:schemeClr>
                </a:solidFill>
              </a:rPr>
              <a:t/>
            </a:r>
            <a:br>
              <a:rPr lang="cs-CZ" sz="1000" b="0" i="1" dirty="0" smtClean="0">
                <a:solidFill>
                  <a:schemeClr val="tx1">
                    <a:lumMod val="65000"/>
                    <a:lumOff val="35000"/>
                  </a:schemeClr>
                </a:solidFill>
              </a:rPr>
            </a:br>
            <a:r>
              <a:rPr lang="cs-CZ" sz="1000" b="0" i="1" dirty="0" smtClean="0">
                <a:solidFill>
                  <a:schemeClr val="tx1">
                    <a:lumMod val="65000"/>
                    <a:lumOff val="35000"/>
                  </a:schemeClr>
                </a:solidFill>
              </a:rPr>
              <a:t>úplatky </a:t>
            </a:r>
            <a:r>
              <a:rPr lang="cs-CZ" sz="1000" b="0" i="1" dirty="0">
                <a:solidFill>
                  <a:schemeClr val="tx1">
                    <a:lumMod val="65000"/>
                    <a:lumOff val="35000"/>
                  </a:schemeClr>
                </a:solidFill>
              </a:rPr>
              <a:t>lékařům, policistům, pedagogům, trenérům atp.</a:t>
            </a:r>
          </a:p>
        </p:txBody>
      </p:sp>
      <p:sp>
        <p:nvSpPr>
          <p:cNvPr id="22" name="TextovéPole 21"/>
          <p:cNvSpPr txBox="1"/>
          <p:nvPr/>
        </p:nvSpPr>
        <p:spPr>
          <a:xfrm>
            <a:off x="4056659" y="3978770"/>
            <a:ext cx="1380090" cy="286232"/>
          </a:xfrm>
          <a:prstGeom prst="rect">
            <a:avLst/>
          </a:prstGeom>
          <a:noFill/>
        </p:spPr>
        <p:txBody>
          <a:bodyPr wrap="square" rtlCol="0">
            <a:spAutoFit/>
          </a:bodyPr>
          <a:lstStyle/>
          <a:p>
            <a:r>
              <a:rPr lang="cs-CZ" dirty="0" smtClean="0">
                <a:solidFill>
                  <a:schemeClr val="tx1">
                    <a:lumMod val="65000"/>
                    <a:lumOff val="35000"/>
                  </a:schemeClr>
                </a:solidFill>
              </a:rPr>
              <a:t>Průměr = 4,0</a:t>
            </a:r>
            <a:endParaRPr lang="cs-CZ" dirty="0">
              <a:solidFill>
                <a:schemeClr val="tx1">
                  <a:lumMod val="65000"/>
                  <a:lumOff val="35000"/>
                </a:schemeClr>
              </a:solidFill>
            </a:endParaRPr>
          </a:p>
        </p:txBody>
      </p:sp>
    </p:spTree>
    <p:extLst>
      <p:ext uri="{BB962C8B-B14F-4D97-AF65-F5344CB8AC3E}">
        <p14:creationId xmlns:p14="http://schemas.microsoft.com/office/powerpoint/2010/main" val="2543608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700091" y="1223381"/>
            <a:ext cx="9133961" cy="5285375"/>
            <a:chOff x="317" y="548"/>
            <a:chExt cx="5143" cy="3224"/>
          </a:xfrm>
        </p:grpSpPr>
        <p:sp>
          <p:nvSpPr>
            <p:cNvPr id="5"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9"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3"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4"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5"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6"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7"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8"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9"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1"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aphicFrame>
        <p:nvGraphicFramePr>
          <p:cNvPr id="7" name="Zástupný symbol pro obsah 5"/>
          <p:cNvGraphicFramePr>
            <a:graphicFrameLocks noGrp="1"/>
          </p:cNvGraphicFramePr>
          <p:nvPr>
            <p:ph idx="1"/>
            <p:extLst>
              <p:ext uri="{D42A27DB-BD31-4B8C-83A1-F6EECF244321}">
                <p14:modId xmlns:p14="http://schemas.microsoft.com/office/powerpoint/2010/main" val="3687591077"/>
              </p:ext>
            </p:extLst>
          </p:nvPr>
        </p:nvGraphicFramePr>
        <p:xfrm>
          <a:off x="287338" y="1101726"/>
          <a:ext cx="9355137" cy="5224462"/>
        </p:xfrm>
        <a:graphic>
          <a:graphicData uri="http://schemas.openxmlformats.org/drawingml/2006/chart">
            <c:chart xmlns:c="http://schemas.openxmlformats.org/drawingml/2006/chart" xmlns:r="http://schemas.openxmlformats.org/officeDocument/2006/relationships" r:id="rId2"/>
          </a:graphicData>
        </a:graphic>
      </p:graphicFrame>
      <p:sp>
        <p:nvSpPr>
          <p:cNvPr id="2" name="Nadpis 1"/>
          <p:cNvSpPr>
            <a:spLocks noGrp="1"/>
          </p:cNvSpPr>
          <p:nvPr>
            <p:ph type="title"/>
          </p:nvPr>
        </p:nvSpPr>
        <p:spPr/>
        <p:txBody>
          <a:bodyPr/>
          <a:lstStyle/>
          <a:p>
            <a:r>
              <a:rPr lang="cs-CZ" dirty="0" smtClean="0"/>
              <a:t>Administrativní korupce je vnímána jako celkem běžný jev, </a:t>
            </a:r>
            <a:br>
              <a:rPr lang="cs-CZ" dirty="0" smtClean="0"/>
            </a:br>
            <a:r>
              <a:rPr lang="cs-CZ" dirty="0" smtClean="0"/>
              <a:t>70 % populace ji považuje za rozšířený fenomén</a:t>
            </a:r>
            <a:endParaRPr lang="cs-CZ" dirty="0"/>
          </a:p>
        </p:txBody>
      </p:sp>
      <p:sp>
        <p:nvSpPr>
          <p:cNvPr id="22" name="TextovéPole 21"/>
          <p:cNvSpPr txBox="1"/>
          <p:nvPr/>
        </p:nvSpPr>
        <p:spPr>
          <a:xfrm>
            <a:off x="4144571" y="3799390"/>
            <a:ext cx="1380090" cy="286232"/>
          </a:xfrm>
          <a:prstGeom prst="rect">
            <a:avLst/>
          </a:prstGeom>
          <a:noFill/>
        </p:spPr>
        <p:txBody>
          <a:bodyPr wrap="square" rtlCol="0">
            <a:spAutoFit/>
          </a:bodyPr>
          <a:lstStyle/>
          <a:p>
            <a:r>
              <a:rPr lang="cs-CZ" dirty="0" smtClean="0">
                <a:solidFill>
                  <a:schemeClr val="tx1">
                    <a:lumMod val="65000"/>
                    <a:lumOff val="35000"/>
                  </a:schemeClr>
                </a:solidFill>
              </a:rPr>
              <a:t>Průměr = 4,0</a:t>
            </a:r>
            <a:endParaRPr lang="cs-CZ" dirty="0">
              <a:solidFill>
                <a:schemeClr val="tx1">
                  <a:lumMod val="65000"/>
                  <a:lumOff val="35000"/>
                </a:schemeClr>
              </a:solidFill>
            </a:endParaRPr>
          </a:p>
        </p:txBody>
      </p:sp>
      <p:sp>
        <p:nvSpPr>
          <p:cNvPr id="23" name="Obdélník 22"/>
          <p:cNvSpPr/>
          <p:nvPr/>
        </p:nvSpPr>
        <p:spPr>
          <a:xfrm>
            <a:off x="273050" y="1649150"/>
            <a:ext cx="2790094" cy="738664"/>
          </a:xfrm>
          <a:prstGeom prst="rect">
            <a:avLst/>
          </a:prstGeom>
        </p:spPr>
        <p:txBody>
          <a:bodyPr wrap="square">
            <a:spAutoFit/>
          </a:bodyPr>
          <a:lstStyle/>
          <a:p>
            <a:r>
              <a:rPr lang="cs-CZ" sz="1000" b="0" i="1" dirty="0">
                <a:solidFill>
                  <a:schemeClr val="tx1">
                    <a:lumMod val="65000"/>
                    <a:lumOff val="35000"/>
                  </a:schemeClr>
                </a:solidFill>
              </a:rPr>
              <a:t>Malou korupcí rozumíme například úplatky při stavebním povolení, </a:t>
            </a:r>
            <a:r>
              <a:rPr lang="cs-CZ" sz="1000" b="0" i="1" dirty="0" smtClean="0">
                <a:solidFill>
                  <a:schemeClr val="tx1">
                    <a:lumMod val="65000"/>
                    <a:lumOff val="35000"/>
                  </a:schemeClr>
                </a:solidFill>
              </a:rPr>
              <a:t/>
            </a:r>
            <a:br>
              <a:rPr lang="cs-CZ" sz="1000" b="0" i="1" dirty="0" smtClean="0">
                <a:solidFill>
                  <a:schemeClr val="tx1">
                    <a:lumMod val="65000"/>
                    <a:lumOff val="35000"/>
                  </a:schemeClr>
                </a:solidFill>
              </a:rPr>
            </a:br>
            <a:r>
              <a:rPr lang="cs-CZ" sz="1000" b="0" i="1" dirty="0" smtClean="0">
                <a:solidFill>
                  <a:schemeClr val="tx1">
                    <a:lumMod val="65000"/>
                    <a:lumOff val="35000"/>
                  </a:schemeClr>
                </a:solidFill>
              </a:rPr>
              <a:t>úplatky </a:t>
            </a:r>
            <a:r>
              <a:rPr lang="cs-CZ" sz="1000" b="0" i="1" dirty="0">
                <a:solidFill>
                  <a:schemeClr val="tx1">
                    <a:lumMod val="65000"/>
                    <a:lumOff val="35000"/>
                  </a:schemeClr>
                </a:solidFill>
              </a:rPr>
              <a:t>lékařům, policistům, pedagogům, trenérům atp.</a:t>
            </a:r>
          </a:p>
        </p:txBody>
      </p:sp>
    </p:spTree>
    <p:extLst>
      <p:ext uri="{BB962C8B-B14F-4D97-AF65-F5344CB8AC3E}">
        <p14:creationId xmlns:p14="http://schemas.microsoft.com/office/powerpoint/2010/main" val="3936807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Zástupný symbol pro obsah 5"/>
          <p:cNvGraphicFramePr>
            <a:graphicFrameLocks noGrp="1"/>
          </p:cNvGraphicFramePr>
          <p:nvPr>
            <p:ph idx="1"/>
            <p:extLst>
              <p:ext uri="{D42A27DB-BD31-4B8C-83A1-F6EECF244321}">
                <p14:modId xmlns:p14="http://schemas.microsoft.com/office/powerpoint/2010/main" val="51987876"/>
              </p:ext>
            </p:extLst>
          </p:nvPr>
        </p:nvGraphicFramePr>
        <p:xfrm>
          <a:off x="277813" y="1084263"/>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p:txBody>
          <a:bodyPr/>
          <a:lstStyle/>
          <a:p>
            <a:r>
              <a:rPr lang="cs-CZ" dirty="0" smtClean="0"/>
              <a:t>Malou korupci vidí jako problém spíše ženy než muži, obyvatelé starší 45 let, vysokoškoláci a obyvatelé větších měst (20 až 100 tis. obyv.)</a:t>
            </a:r>
            <a:endParaRPr lang="en-GB" dirty="0"/>
          </a:p>
        </p:txBody>
      </p:sp>
    </p:spTree>
    <p:extLst>
      <p:ext uri="{BB962C8B-B14F-4D97-AF65-F5344CB8AC3E}">
        <p14:creationId xmlns:p14="http://schemas.microsoft.com/office/powerpoint/2010/main" val="60415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Zástupný symbol pro obsah 5"/>
          <p:cNvGraphicFramePr>
            <a:graphicFrameLocks noGrp="1"/>
          </p:cNvGraphicFramePr>
          <p:nvPr>
            <p:ph idx="1"/>
            <p:extLst>
              <p:ext uri="{D42A27DB-BD31-4B8C-83A1-F6EECF244321}">
                <p14:modId xmlns:p14="http://schemas.microsoft.com/office/powerpoint/2010/main" val="705270527"/>
              </p:ext>
            </p:extLst>
          </p:nvPr>
        </p:nvGraphicFramePr>
        <p:xfrm>
          <a:off x="277813" y="1084263"/>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p:txBody>
          <a:bodyPr/>
          <a:lstStyle/>
          <a:p>
            <a:r>
              <a:rPr lang="cs-CZ" dirty="0" smtClean="0"/>
              <a:t>O rozšíření malé korupce jsou nejvíce přesvědčeni lidé ve věku </a:t>
            </a:r>
            <a:br>
              <a:rPr lang="cs-CZ" dirty="0" smtClean="0"/>
            </a:br>
            <a:r>
              <a:rPr lang="cs-CZ" dirty="0" smtClean="0"/>
              <a:t>45 až 59 let</a:t>
            </a:r>
            <a:endParaRPr lang="en-GB" dirty="0"/>
          </a:p>
        </p:txBody>
      </p:sp>
      <p:sp>
        <p:nvSpPr>
          <p:cNvPr id="4" name="Obdélník 3"/>
          <p:cNvSpPr/>
          <p:nvPr/>
        </p:nvSpPr>
        <p:spPr>
          <a:xfrm>
            <a:off x="1888066" y="4601633"/>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Tree>
    <p:extLst>
      <p:ext uri="{BB962C8B-B14F-4D97-AF65-F5344CB8AC3E}">
        <p14:creationId xmlns:p14="http://schemas.microsoft.com/office/powerpoint/2010/main" val="4011011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73050" y="0"/>
            <a:ext cx="9359900" cy="1084263"/>
          </a:xfrm>
        </p:spPr>
        <p:txBody>
          <a:bodyPr/>
          <a:lstStyle/>
          <a:p>
            <a:r>
              <a:rPr lang="cs-CZ" dirty="0" smtClean="0"/>
              <a:t>Malou korupci jako velký a rozšířený problém v ČR vnímá téměř polovina populace</a:t>
            </a:r>
            <a:endParaRPr lang="cs-CZ" dirty="0"/>
          </a:p>
        </p:txBody>
      </p:sp>
      <p:graphicFrame>
        <p:nvGraphicFramePr>
          <p:cNvPr id="4" name="Zástupný symbol pro obsah 3"/>
          <p:cNvGraphicFramePr>
            <a:graphicFrameLocks noGrp="1"/>
          </p:cNvGraphicFramePr>
          <p:nvPr>
            <p:ph sz="quarter" idx="12"/>
            <p:extLst>
              <p:ext uri="{D42A27DB-BD31-4B8C-83A1-F6EECF244321}">
                <p14:modId xmlns:p14="http://schemas.microsoft.com/office/powerpoint/2010/main" val="129097118"/>
              </p:ext>
            </p:extLst>
          </p:nvPr>
        </p:nvGraphicFramePr>
        <p:xfrm>
          <a:off x="287338" y="1409862"/>
          <a:ext cx="9355137" cy="51897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ovéPole 1"/>
          <p:cNvSpPr txBox="1"/>
          <p:nvPr/>
        </p:nvSpPr>
        <p:spPr>
          <a:xfrm>
            <a:off x="3697560" y="5832475"/>
            <a:ext cx="3095179" cy="286232"/>
          </a:xfrm>
          <a:prstGeom prst="rect">
            <a:avLst/>
          </a:prstGeom>
          <a:noFill/>
        </p:spPr>
        <p:txBody>
          <a:bodyPr vert="horz" wrap="square" rtlCol="0">
            <a:spAutoFit/>
          </a:bodyPr>
          <a:lstStyle/>
          <a:p>
            <a:r>
              <a:rPr lang="cs-CZ" dirty="0" smtClean="0"/>
              <a:t>Rozšíření malé korupce</a:t>
            </a:r>
            <a:endParaRPr lang="cs-CZ" dirty="0"/>
          </a:p>
        </p:txBody>
      </p:sp>
      <p:sp>
        <p:nvSpPr>
          <p:cNvPr id="6" name="TextovéPole 5"/>
          <p:cNvSpPr txBox="1"/>
          <p:nvPr/>
        </p:nvSpPr>
        <p:spPr>
          <a:xfrm>
            <a:off x="301621" y="1528763"/>
            <a:ext cx="378565" cy="3589506"/>
          </a:xfrm>
          <a:prstGeom prst="rect">
            <a:avLst/>
          </a:prstGeom>
          <a:noFill/>
        </p:spPr>
        <p:txBody>
          <a:bodyPr vert="vert270" wrap="square" rtlCol="0">
            <a:spAutoFit/>
          </a:bodyPr>
          <a:lstStyle/>
          <a:p>
            <a:r>
              <a:rPr lang="cs-CZ" dirty="0" smtClean="0"/>
              <a:t>Jak velký problém je malá korupce</a:t>
            </a:r>
            <a:endParaRPr lang="cs-CZ" dirty="0"/>
          </a:p>
        </p:txBody>
      </p:sp>
      <p:sp>
        <p:nvSpPr>
          <p:cNvPr id="8" name="Text Box 1"/>
          <p:cNvSpPr txBox="1">
            <a:spLocks noChangeArrowheads="1"/>
          </p:cNvSpPr>
          <p:nvPr/>
        </p:nvSpPr>
        <p:spPr bwMode="auto">
          <a:xfrm>
            <a:off x="287338" y="1099633"/>
            <a:ext cx="9355137" cy="351052"/>
          </a:xfrm>
          <a:prstGeom prst="rect">
            <a:avLst/>
          </a:prstGeom>
          <a:noFill/>
          <a:ln w="9525">
            <a:noFill/>
            <a:miter lim="800000"/>
            <a:headEnd/>
            <a:tailEnd/>
          </a:ln>
        </p:spPr>
        <p:txBody>
          <a:bodyPr wrap="square" lIns="54864" tIns="32004" rIns="54864"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cs-CZ" sz="1400" b="1" dirty="0" smtClean="0">
                <a:solidFill>
                  <a:schemeClr val="tx1">
                    <a:lumMod val="85000"/>
                    <a:lumOff val="15000"/>
                  </a:schemeClr>
                </a:solidFill>
              </a:rPr>
              <a:t>Vnímání rozšíření a problému malé (administrativní) korupce 	</a:t>
            </a:r>
            <a:endParaRPr lang="cs-CZ" sz="1400" b="1" i="0" baseline="0" dirty="0" smtClean="0">
              <a:solidFill>
                <a:schemeClr val="tx1">
                  <a:lumMod val="85000"/>
                  <a:lumOff val="15000"/>
                </a:schemeClr>
              </a:solidFill>
              <a:effectLst/>
              <a:latin typeface="+mn-lt"/>
              <a:ea typeface="+mn-ea"/>
              <a:cs typeface="+mn-cs"/>
            </a:endParaRPr>
          </a:p>
        </p:txBody>
      </p:sp>
      <p:sp>
        <p:nvSpPr>
          <p:cNvPr id="17" name="Volný tvar 16"/>
          <p:cNvSpPr/>
          <p:nvPr/>
        </p:nvSpPr>
        <p:spPr>
          <a:xfrm>
            <a:off x="8663656" y="1284051"/>
            <a:ext cx="198242" cy="259082"/>
          </a:xfrm>
          <a:custGeom>
            <a:avLst/>
            <a:gdLst>
              <a:gd name="connsiteX0" fmla="*/ 13416 w 198242"/>
              <a:gd name="connsiteY0" fmla="*/ 0 h 259082"/>
              <a:gd name="connsiteX1" fmla="*/ 3689 w 198242"/>
              <a:gd name="connsiteY1" fmla="*/ 48638 h 259082"/>
              <a:gd name="connsiteX2" fmla="*/ 198242 w 198242"/>
              <a:gd name="connsiteY2" fmla="*/ 252919 h 259082"/>
            </a:gdLst>
            <a:ahLst/>
            <a:cxnLst>
              <a:cxn ang="0">
                <a:pos x="connsiteX0" y="connsiteY0"/>
              </a:cxn>
              <a:cxn ang="0">
                <a:pos x="connsiteX1" y="connsiteY1"/>
              </a:cxn>
              <a:cxn ang="0">
                <a:pos x="connsiteX2" y="connsiteY2"/>
              </a:cxn>
            </a:cxnLst>
            <a:rect l="l" t="t" r="r" b="b"/>
            <a:pathLst>
              <a:path w="198242" h="259082">
                <a:moveTo>
                  <a:pt x="13416" y="0"/>
                </a:moveTo>
                <a:cubicBezTo>
                  <a:pt x="10174" y="16213"/>
                  <a:pt x="3689" y="32104"/>
                  <a:pt x="3689" y="48638"/>
                </a:cubicBezTo>
                <a:cubicBezTo>
                  <a:pt x="3689" y="314458"/>
                  <a:pt x="-43316" y="252919"/>
                  <a:pt x="198242" y="252919"/>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Volný tvar 17"/>
          <p:cNvSpPr/>
          <p:nvPr/>
        </p:nvSpPr>
        <p:spPr>
          <a:xfrm>
            <a:off x="8813260" y="1488332"/>
            <a:ext cx="0" cy="243191"/>
          </a:xfrm>
          <a:custGeom>
            <a:avLst/>
            <a:gdLst>
              <a:gd name="connsiteX0" fmla="*/ 0 w 0"/>
              <a:gd name="connsiteY0" fmla="*/ 0 h 243191"/>
              <a:gd name="connsiteX1" fmla="*/ 0 w 0"/>
              <a:gd name="connsiteY1" fmla="*/ 243191 h 243191"/>
            </a:gdLst>
            <a:ahLst/>
            <a:cxnLst>
              <a:cxn ang="0">
                <a:pos x="connsiteX0" y="connsiteY0"/>
              </a:cxn>
              <a:cxn ang="0">
                <a:pos x="connsiteX1" y="connsiteY1"/>
              </a:cxn>
            </a:cxnLst>
            <a:rect l="l" t="t" r="r" b="b"/>
            <a:pathLst>
              <a:path h="243191">
                <a:moveTo>
                  <a:pt x="0" y="0"/>
                </a:moveTo>
                <a:lnTo>
                  <a:pt x="0" y="243191"/>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Volný tvar 18"/>
          <p:cNvSpPr/>
          <p:nvPr/>
        </p:nvSpPr>
        <p:spPr>
          <a:xfrm>
            <a:off x="8929192" y="1264596"/>
            <a:ext cx="205080" cy="457200"/>
          </a:xfrm>
          <a:custGeom>
            <a:avLst/>
            <a:gdLst>
              <a:gd name="connsiteX0" fmla="*/ 107804 w 205080"/>
              <a:gd name="connsiteY0" fmla="*/ 0 h 457200"/>
              <a:gd name="connsiteX1" fmla="*/ 88348 w 205080"/>
              <a:gd name="connsiteY1" fmla="*/ 48638 h 457200"/>
              <a:gd name="connsiteX2" fmla="*/ 49438 w 205080"/>
              <a:gd name="connsiteY2" fmla="*/ 68093 h 457200"/>
              <a:gd name="connsiteX3" fmla="*/ 10527 w 205080"/>
              <a:gd name="connsiteY3" fmla="*/ 116732 h 457200"/>
              <a:gd name="connsiteX4" fmla="*/ 799 w 205080"/>
              <a:gd name="connsiteY4" fmla="*/ 145915 h 457200"/>
              <a:gd name="connsiteX5" fmla="*/ 29982 w 205080"/>
              <a:gd name="connsiteY5" fmla="*/ 233464 h 457200"/>
              <a:gd name="connsiteX6" fmla="*/ 88348 w 205080"/>
              <a:gd name="connsiteY6" fmla="*/ 252919 h 457200"/>
              <a:gd name="connsiteX7" fmla="*/ 146714 w 205080"/>
              <a:gd name="connsiteY7" fmla="*/ 243191 h 457200"/>
              <a:gd name="connsiteX8" fmla="*/ 166170 w 205080"/>
              <a:gd name="connsiteY8" fmla="*/ 184825 h 457200"/>
              <a:gd name="connsiteX9" fmla="*/ 156442 w 205080"/>
              <a:gd name="connsiteY9" fmla="*/ 29183 h 457200"/>
              <a:gd name="connsiteX10" fmla="*/ 127259 w 205080"/>
              <a:gd name="connsiteY10" fmla="*/ 38910 h 457200"/>
              <a:gd name="connsiteX11" fmla="*/ 166170 w 205080"/>
              <a:gd name="connsiteY11" fmla="*/ 77821 h 457200"/>
              <a:gd name="connsiteX12" fmla="*/ 195353 w 205080"/>
              <a:gd name="connsiteY12" fmla="*/ 165370 h 457200"/>
              <a:gd name="connsiteX13" fmla="*/ 205080 w 205080"/>
              <a:gd name="connsiteY13" fmla="*/ 194553 h 457200"/>
              <a:gd name="connsiteX14" fmla="*/ 195353 w 205080"/>
              <a:gd name="connsiteY14" fmla="*/ 369651 h 457200"/>
              <a:gd name="connsiteX15" fmla="*/ 185625 w 205080"/>
              <a:gd name="connsiteY15" fmla="*/ 398834 h 457200"/>
              <a:gd name="connsiteX16" fmla="*/ 98076 w 205080"/>
              <a:gd name="connsiteY16" fmla="*/ 447472 h 457200"/>
              <a:gd name="connsiteX17" fmla="*/ 68893 w 205080"/>
              <a:gd name="connsiteY17" fmla="*/ 457200 h 457200"/>
              <a:gd name="connsiteX18" fmla="*/ 799 w 205080"/>
              <a:gd name="connsiteY18" fmla="*/ 428017 h 457200"/>
              <a:gd name="connsiteX19" fmla="*/ 799 w 205080"/>
              <a:gd name="connsiteY19" fmla="*/ 41828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080" h="457200">
                <a:moveTo>
                  <a:pt x="107804" y="0"/>
                </a:moveTo>
                <a:cubicBezTo>
                  <a:pt x="101319" y="16213"/>
                  <a:pt x="99712" y="35380"/>
                  <a:pt x="88348" y="48638"/>
                </a:cubicBezTo>
                <a:cubicBezTo>
                  <a:pt x="78911" y="59648"/>
                  <a:pt x="61503" y="60049"/>
                  <a:pt x="49438" y="68093"/>
                </a:cubicBezTo>
                <a:cubicBezTo>
                  <a:pt x="35865" y="77141"/>
                  <a:pt x="17032" y="103722"/>
                  <a:pt x="10527" y="116732"/>
                </a:cubicBezTo>
                <a:cubicBezTo>
                  <a:pt x="5941" y="125903"/>
                  <a:pt x="4042" y="136187"/>
                  <a:pt x="799" y="145915"/>
                </a:cubicBezTo>
                <a:cubicBezTo>
                  <a:pt x="4101" y="165724"/>
                  <a:pt x="4535" y="217560"/>
                  <a:pt x="29982" y="233464"/>
                </a:cubicBezTo>
                <a:cubicBezTo>
                  <a:pt x="47372" y="244333"/>
                  <a:pt x="88348" y="252919"/>
                  <a:pt x="88348" y="252919"/>
                </a:cubicBezTo>
                <a:cubicBezTo>
                  <a:pt x="107803" y="249676"/>
                  <a:pt x="131870" y="256179"/>
                  <a:pt x="146714" y="243191"/>
                </a:cubicBezTo>
                <a:cubicBezTo>
                  <a:pt x="162148" y="229687"/>
                  <a:pt x="166170" y="184825"/>
                  <a:pt x="166170" y="184825"/>
                </a:cubicBezTo>
                <a:cubicBezTo>
                  <a:pt x="162927" y="132944"/>
                  <a:pt x="169836" y="79410"/>
                  <a:pt x="156442" y="29183"/>
                </a:cubicBezTo>
                <a:cubicBezTo>
                  <a:pt x="153800" y="19275"/>
                  <a:pt x="125248" y="28855"/>
                  <a:pt x="127259" y="38910"/>
                </a:cubicBezTo>
                <a:cubicBezTo>
                  <a:pt x="130856" y="56897"/>
                  <a:pt x="166170" y="77821"/>
                  <a:pt x="166170" y="77821"/>
                </a:cubicBezTo>
                <a:lnTo>
                  <a:pt x="195353" y="165370"/>
                </a:lnTo>
                <a:lnTo>
                  <a:pt x="205080" y="194553"/>
                </a:lnTo>
                <a:cubicBezTo>
                  <a:pt x="201838" y="252919"/>
                  <a:pt x="200895" y="311458"/>
                  <a:pt x="195353" y="369651"/>
                </a:cubicBezTo>
                <a:cubicBezTo>
                  <a:pt x="194381" y="379859"/>
                  <a:pt x="191313" y="390302"/>
                  <a:pt x="185625" y="398834"/>
                </a:cubicBezTo>
                <a:cubicBezTo>
                  <a:pt x="160662" y="436278"/>
                  <a:pt x="141585" y="432969"/>
                  <a:pt x="98076" y="447472"/>
                </a:cubicBezTo>
                <a:lnTo>
                  <a:pt x="68893" y="457200"/>
                </a:lnTo>
                <a:cubicBezTo>
                  <a:pt x="32859" y="449993"/>
                  <a:pt x="19966" y="456767"/>
                  <a:pt x="799" y="428017"/>
                </a:cubicBezTo>
                <a:cubicBezTo>
                  <a:pt x="-1000" y="425319"/>
                  <a:pt x="799" y="421532"/>
                  <a:pt x="799" y="418289"/>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Volný tvar 19"/>
          <p:cNvSpPr/>
          <p:nvPr/>
        </p:nvSpPr>
        <p:spPr>
          <a:xfrm>
            <a:off x="9249931" y="1260723"/>
            <a:ext cx="88622" cy="111630"/>
          </a:xfrm>
          <a:custGeom>
            <a:avLst/>
            <a:gdLst>
              <a:gd name="connsiteX0" fmla="*/ 1073 w 88622"/>
              <a:gd name="connsiteY0" fmla="*/ 71966 h 111630"/>
              <a:gd name="connsiteX1" fmla="*/ 78895 w 88622"/>
              <a:gd name="connsiteY1" fmla="*/ 101149 h 111630"/>
              <a:gd name="connsiteX2" fmla="*/ 88622 w 88622"/>
              <a:gd name="connsiteY2" fmla="*/ 71966 h 111630"/>
              <a:gd name="connsiteX3" fmla="*/ 78895 w 88622"/>
              <a:gd name="connsiteY3" fmla="*/ 3873 h 111630"/>
              <a:gd name="connsiteX4" fmla="*/ 39984 w 88622"/>
              <a:gd name="connsiteY4" fmla="*/ 13600 h 111630"/>
              <a:gd name="connsiteX5" fmla="*/ 1073 w 88622"/>
              <a:gd name="connsiteY5" fmla="*/ 71966 h 11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22" h="111630">
                <a:moveTo>
                  <a:pt x="1073" y="71966"/>
                </a:moveTo>
                <a:cubicBezTo>
                  <a:pt x="7558" y="86558"/>
                  <a:pt x="48119" y="131926"/>
                  <a:pt x="78895" y="101149"/>
                </a:cubicBezTo>
                <a:cubicBezTo>
                  <a:pt x="86145" y="93898"/>
                  <a:pt x="85380" y="81694"/>
                  <a:pt x="88622" y="71966"/>
                </a:cubicBezTo>
                <a:cubicBezTo>
                  <a:pt x="85380" y="49268"/>
                  <a:pt x="93573" y="21487"/>
                  <a:pt x="78895" y="3873"/>
                </a:cubicBezTo>
                <a:cubicBezTo>
                  <a:pt x="70336" y="-6398"/>
                  <a:pt x="51108" y="6184"/>
                  <a:pt x="39984" y="13600"/>
                </a:cubicBezTo>
                <a:cubicBezTo>
                  <a:pt x="18730" y="27769"/>
                  <a:pt x="-5412" y="57374"/>
                  <a:pt x="1073" y="71966"/>
                </a:cubicBezTo>
                <a:close/>
              </a:path>
            </a:pathLst>
          </a:cu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olný tvar 20"/>
          <p:cNvSpPr/>
          <p:nvPr/>
        </p:nvSpPr>
        <p:spPr>
          <a:xfrm>
            <a:off x="9270460" y="1235413"/>
            <a:ext cx="233463" cy="466927"/>
          </a:xfrm>
          <a:custGeom>
            <a:avLst/>
            <a:gdLst>
              <a:gd name="connsiteX0" fmla="*/ 233463 w 233463"/>
              <a:gd name="connsiteY0" fmla="*/ 0 h 466927"/>
              <a:gd name="connsiteX1" fmla="*/ 223736 w 233463"/>
              <a:gd name="connsiteY1" fmla="*/ 58366 h 466927"/>
              <a:gd name="connsiteX2" fmla="*/ 184825 w 233463"/>
              <a:gd name="connsiteY2" fmla="*/ 116732 h 466927"/>
              <a:gd name="connsiteX3" fmla="*/ 136187 w 233463"/>
              <a:gd name="connsiteY3" fmla="*/ 175098 h 466927"/>
              <a:gd name="connsiteX4" fmla="*/ 126459 w 233463"/>
              <a:gd name="connsiteY4" fmla="*/ 204281 h 466927"/>
              <a:gd name="connsiteX5" fmla="*/ 116731 w 233463"/>
              <a:gd name="connsiteY5" fmla="*/ 243191 h 466927"/>
              <a:gd name="connsiteX6" fmla="*/ 97276 w 233463"/>
              <a:gd name="connsiteY6" fmla="*/ 262647 h 466927"/>
              <a:gd name="connsiteX7" fmla="*/ 68093 w 233463"/>
              <a:gd name="connsiteY7" fmla="*/ 330740 h 466927"/>
              <a:gd name="connsiteX8" fmla="*/ 38910 w 233463"/>
              <a:gd name="connsiteY8" fmla="*/ 379378 h 466927"/>
              <a:gd name="connsiteX9" fmla="*/ 9727 w 233463"/>
              <a:gd name="connsiteY9" fmla="*/ 437744 h 466927"/>
              <a:gd name="connsiteX10" fmla="*/ 0 w 233463"/>
              <a:gd name="connsiteY10" fmla="*/ 466927 h 46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3" h="466927">
                <a:moveTo>
                  <a:pt x="233463" y="0"/>
                </a:moveTo>
                <a:cubicBezTo>
                  <a:pt x="230221" y="19455"/>
                  <a:pt x="231322" y="40160"/>
                  <a:pt x="223736" y="58366"/>
                </a:cubicBezTo>
                <a:cubicBezTo>
                  <a:pt x="214743" y="79950"/>
                  <a:pt x="199180" y="98275"/>
                  <a:pt x="184825" y="116732"/>
                </a:cubicBezTo>
                <a:cubicBezTo>
                  <a:pt x="154705" y="155458"/>
                  <a:pt x="157044" y="133384"/>
                  <a:pt x="136187" y="175098"/>
                </a:cubicBezTo>
                <a:cubicBezTo>
                  <a:pt x="131601" y="184269"/>
                  <a:pt x="129276" y="194422"/>
                  <a:pt x="126459" y="204281"/>
                </a:cubicBezTo>
                <a:cubicBezTo>
                  <a:pt x="122786" y="217136"/>
                  <a:pt x="122710" y="231233"/>
                  <a:pt x="116731" y="243191"/>
                </a:cubicBezTo>
                <a:cubicBezTo>
                  <a:pt x="112629" y="251394"/>
                  <a:pt x="103761" y="256162"/>
                  <a:pt x="97276" y="262647"/>
                </a:cubicBezTo>
                <a:cubicBezTo>
                  <a:pt x="74521" y="376431"/>
                  <a:pt x="105470" y="268446"/>
                  <a:pt x="68093" y="330740"/>
                </a:cubicBezTo>
                <a:cubicBezTo>
                  <a:pt x="30209" y="393879"/>
                  <a:pt x="88207" y="330083"/>
                  <a:pt x="38910" y="379378"/>
                </a:cubicBezTo>
                <a:cubicBezTo>
                  <a:pt x="14461" y="452730"/>
                  <a:pt x="47442" y="362315"/>
                  <a:pt x="9727" y="437744"/>
                </a:cubicBezTo>
                <a:cubicBezTo>
                  <a:pt x="5141" y="446915"/>
                  <a:pt x="0" y="466927"/>
                  <a:pt x="0" y="466927"/>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Volný tvar 21"/>
          <p:cNvSpPr/>
          <p:nvPr/>
        </p:nvSpPr>
        <p:spPr>
          <a:xfrm>
            <a:off x="9464006" y="1624335"/>
            <a:ext cx="98283" cy="97461"/>
          </a:xfrm>
          <a:custGeom>
            <a:avLst/>
            <a:gdLst>
              <a:gd name="connsiteX0" fmla="*/ 69100 w 98283"/>
              <a:gd name="connsiteY0" fmla="*/ 184 h 97461"/>
              <a:gd name="connsiteX1" fmla="*/ 20462 w 98283"/>
              <a:gd name="connsiteY1" fmla="*/ 39095 h 97461"/>
              <a:gd name="connsiteX2" fmla="*/ 1007 w 98283"/>
              <a:gd name="connsiteY2" fmla="*/ 68278 h 97461"/>
              <a:gd name="connsiteX3" fmla="*/ 39917 w 98283"/>
              <a:gd name="connsiteY3" fmla="*/ 78005 h 97461"/>
              <a:gd name="connsiteX4" fmla="*/ 78828 w 98283"/>
              <a:gd name="connsiteY4" fmla="*/ 68278 h 97461"/>
              <a:gd name="connsiteX5" fmla="*/ 30190 w 98283"/>
              <a:gd name="connsiteY5" fmla="*/ 9912 h 97461"/>
              <a:gd name="connsiteX6" fmla="*/ 20462 w 98283"/>
              <a:gd name="connsiteY6" fmla="*/ 78005 h 97461"/>
              <a:gd name="connsiteX7" fmla="*/ 78828 w 98283"/>
              <a:gd name="connsiteY7" fmla="*/ 97461 h 97461"/>
              <a:gd name="connsiteX8" fmla="*/ 98283 w 98283"/>
              <a:gd name="connsiteY8" fmla="*/ 78005 h 97461"/>
              <a:gd name="connsiteX9" fmla="*/ 49645 w 98283"/>
              <a:gd name="connsiteY9" fmla="*/ 39095 h 97461"/>
              <a:gd name="connsiteX10" fmla="*/ 30190 w 98283"/>
              <a:gd name="connsiteY10" fmla="*/ 48822 h 9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283" h="97461">
                <a:moveTo>
                  <a:pt x="69100" y="184"/>
                </a:moveTo>
                <a:cubicBezTo>
                  <a:pt x="52887" y="13154"/>
                  <a:pt x="35143" y="24414"/>
                  <a:pt x="20462" y="39095"/>
                </a:cubicBezTo>
                <a:cubicBezTo>
                  <a:pt x="12195" y="47362"/>
                  <a:pt x="-4221" y="57821"/>
                  <a:pt x="1007" y="68278"/>
                </a:cubicBezTo>
                <a:cubicBezTo>
                  <a:pt x="6986" y="80236"/>
                  <a:pt x="26947" y="74763"/>
                  <a:pt x="39917" y="78005"/>
                </a:cubicBezTo>
                <a:cubicBezTo>
                  <a:pt x="52887" y="74763"/>
                  <a:pt x="74134" y="80796"/>
                  <a:pt x="78828" y="68278"/>
                </a:cubicBezTo>
                <a:cubicBezTo>
                  <a:pt x="113684" y="-24670"/>
                  <a:pt x="64245" y="1398"/>
                  <a:pt x="30190" y="9912"/>
                </a:cubicBezTo>
                <a:cubicBezTo>
                  <a:pt x="17967" y="28247"/>
                  <a:pt x="-8853" y="52878"/>
                  <a:pt x="20462" y="78005"/>
                </a:cubicBezTo>
                <a:cubicBezTo>
                  <a:pt x="36033" y="91351"/>
                  <a:pt x="78828" y="97461"/>
                  <a:pt x="78828" y="97461"/>
                </a:cubicBezTo>
                <a:cubicBezTo>
                  <a:pt x="85313" y="90976"/>
                  <a:pt x="98283" y="87176"/>
                  <a:pt x="98283" y="78005"/>
                </a:cubicBezTo>
                <a:cubicBezTo>
                  <a:pt x="98283" y="55596"/>
                  <a:pt x="67868" y="39095"/>
                  <a:pt x="49645" y="39095"/>
                </a:cubicBezTo>
                <a:cubicBezTo>
                  <a:pt x="42395" y="39095"/>
                  <a:pt x="36675" y="45580"/>
                  <a:pt x="30190" y="48822"/>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Volný tvar 22"/>
          <p:cNvSpPr/>
          <p:nvPr/>
        </p:nvSpPr>
        <p:spPr>
          <a:xfrm>
            <a:off x="8822987" y="1828800"/>
            <a:ext cx="243261" cy="233464"/>
          </a:xfrm>
          <a:custGeom>
            <a:avLst/>
            <a:gdLst>
              <a:gd name="connsiteX0" fmla="*/ 0 w 243261"/>
              <a:gd name="connsiteY0" fmla="*/ 233464 h 233464"/>
              <a:gd name="connsiteX1" fmla="*/ 107004 w 243261"/>
              <a:gd name="connsiteY1" fmla="*/ 165370 h 233464"/>
              <a:gd name="connsiteX2" fmla="*/ 184826 w 243261"/>
              <a:gd name="connsiteY2" fmla="*/ 87549 h 233464"/>
              <a:gd name="connsiteX3" fmla="*/ 223736 w 243261"/>
              <a:gd name="connsiteY3" fmla="*/ 29183 h 233464"/>
              <a:gd name="connsiteX4" fmla="*/ 243192 w 243261"/>
              <a:gd name="connsiteY4" fmla="*/ 0 h 23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1" h="233464">
                <a:moveTo>
                  <a:pt x="0" y="233464"/>
                </a:moveTo>
                <a:cubicBezTo>
                  <a:pt x="68689" y="192251"/>
                  <a:pt x="32907" y="214769"/>
                  <a:pt x="107004" y="165370"/>
                </a:cubicBezTo>
                <a:cubicBezTo>
                  <a:pt x="107008" y="165368"/>
                  <a:pt x="174448" y="97927"/>
                  <a:pt x="184826" y="87549"/>
                </a:cubicBezTo>
                <a:cubicBezTo>
                  <a:pt x="201360" y="71015"/>
                  <a:pt x="207202" y="45716"/>
                  <a:pt x="223736" y="29183"/>
                </a:cubicBezTo>
                <a:cubicBezTo>
                  <a:pt x="245485" y="7435"/>
                  <a:pt x="243192" y="18899"/>
                  <a:pt x="243192" y="0"/>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90072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Zástupný symbol pro obsah 5"/>
          <p:cNvGraphicFramePr>
            <a:graphicFrameLocks noGrp="1"/>
          </p:cNvGraphicFramePr>
          <p:nvPr>
            <p:ph idx="1"/>
            <p:extLst>
              <p:ext uri="{D42A27DB-BD31-4B8C-83A1-F6EECF244321}">
                <p14:modId xmlns:p14="http://schemas.microsoft.com/office/powerpoint/2010/main" val="1646376680"/>
              </p:ext>
            </p:extLst>
          </p:nvPr>
        </p:nvGraphicFramePr>
        <p:xfrm>
          <a:off x="272256" y="1101726"/>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4" name="Nadpis 3"/>
          <p:cNvSpPr>
            <a:spLocks noGrp="1"/>
          </p:cNvSpPr>
          <p:nvPr>
            <p:ph type="title"/>
          </p:nvPr>
        </p:nvSpPr>
        <p:spPr/>
        <p:txBody>
          <a:bodyPr/>
          <a:lstStyle/>
          <a:p>
            <a:r>
              <a:rPr lang="cs-CZ" dirty="0" smtClean="0"/>
              <a:t>Nejčastější motivy malé korupce: rychlejší vyřízení služby/žádosti, ovlivňování výběrového řízení, vyhýbání se odpovědnosti a ovlivňování výsledků</a:t>
            </a:r>
            <a:endParaRPr lang="cs-CZ" dirty="0"/>
          </a:p>
        </p:txBody>
      </p:sp>
      <p:sp>
        <p:nvSpPr>
          <p:cNvPr id="2" name="Šipka doleva 1"/>
          <p:cNvSpPr/>
          <p:nvPr/>
        </p:nvSpPr>
        <p:spPr>
          <a:xfrm>
            <a:off x="7746995" y="3572935"/>
            <a:ext cx="431801" cy="215900"/>
          </a:xfrm>
          <a:prstGeom prst="lef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lumMod val="65000"/>
                  <a:lumOff val="35000"/>
                </a:schemeClr>
              </a:solidFill>
            </a:endParaRPr>
          </a:p>
        </p:txBody>
      </p:sp>
      <p:sp>
        <p:nvSpPr>
          <p:cNvPr id="3" name="Obdélník 2"/>
          <p:cNvSpPr/>
          <p:nvPr/>
        </p:nvSpPr>
        <p:spPr>
          <a:xfrm>
            <a:off x="8266970" y="3572935"/>
            <a:ext cx="1212191" cy="269689"/>
          </a:xfrm>
          <a:prstGeom prst="rect">
            <a:avLst/>
          </a:prstGeom>
        </p:spPr>
        <p:txBody>
          <a:bodyPr wrap="none">
            <a:spAutoFit/>
          </a:bodyPr>
          <a:lstStyle/>
          <a:p>
            <a:pPr algn="ctr"/>
            <a:r>
              <a:rPr lang="cs-CZ" dirty="0" smtClean="0">
                <a:solidFill>
                  <a:srgbClr val="CC0000"/>
                </a:solidFill>
              </a:rPr>
              <a:t>častěji </a:t>
            </a:r>
            <a:r>
              <a:rPr lang="cs-CZ" dirty="0">
                <a:solidFill>
                  <a:srgbClr val="CC0000"/>
                </a:solidFill>
              </a:rPr>
              <a:t>ženy</a:t>
            </a:r>
          </a:p>
        </p:txBody>
      </p:sp>
    </p:spTree>
    <p:extLst>
      <p:ext uri="{BB962C8B-B14F-4D97-AF65-F5344CB8AC3E}">
        <p14:creationId xmlns:p14="http://schemas.microsoft.com/office/powerpoint/2010/main" val="395324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Zástupný symbol pro obsah 5"/>
          <p:cNvGraphicFramePr>
            <a:graphicFrameLocks noGrp="1"/>
          </p:cNvGraphicFramePr>
          <p:nvPr>
            <p:ph idx="1"/>
            <p:extLst>
              <p:ext uri="{D42A27DB-BD31-4B8C-83A1-F6EECF244321}">
                <p14:modId xmlns:p14="http://schemas.microsoft.com/office/powerpoint/2010/main" val="3424222971"/>
              </p:ext>
            </p:extLst>
          </p:nvPr>
        </p:nvGraphicFramePr>
        <p:xfrm>
          <a:off x="272256" y="1101726"/>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4" name="Nadpis 3"/>
          <p:cNvSpPr>
            <a:spLocks noGrp="1"/>
          </p:cNvSpPr>
          <p:nvPr>
            <p:ph type="title"/>
          </p:nvPr>
        </p:nvSpPr>
        <p:spPr/>
        <p:txBody>
          <a:bodyPr/>
          <a:lstStyle/>
          <a:p>
            <a:r>
              <a:rPr lang="cs-CZ" dirty="0" smtClean="0"/>
              <a:t>Za nejčastější formu úplatku v tzv. malé korupci považují lidé finanční dary do 10 tisíc Kč. </a:t>
            </a:r>
            <a:r>
              <a:rPr lang="cs-CZ" dirty="0"/>
              <a:t>Ž</a:t>
            </a:r>
            <a:r>
              <a:rPr lang="cs-CZ" dirty="0" smtClean="0"/>
              <a:t>eny častěji než muži zmiňují „malou pozornost“</a:t>
            </a:r>
            <a:endParaRPr lang="cs-CZ" dirty="0"/>
          </a:p>
        </p:txBody>
      </p:sp>
      <p:sp>
        <p:nvSpPr>
          <p:cNvPr id="2" name="Šipka doleva 1"/>
          <p:cNvSpPr/>
          <p:nvPr/>
        </p:nvSpPr>
        <p:spPr>
          <a:xfrm>
            <a:off x="7308848" y="3594101"/>
            <a:ext cx="431801" cy="215900"/>
          </a:xfrm>
          <a:prstGeom prst="lef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lumMod val="65000"/>
                  <a:lumOff val="35000"/>
                </a:schemeClr>
              </a:solidFill>
            </a:endParaRPr>
          </a:p>
        </p:txBody>
      </p:sp>
      <p:sp>
        <p:nvSpPr>
          <p:cNvPr id="3" name="Obdélník 2"/>
          <p:cNvSpPr/>
          <p:nvPr/>
        </p:nvSpPr>
        <p:spPr>
          <a:xfrm>
            <a:off x="7801303" y="3553690"/>
            <a:ext cx="1212191" cy="269689"/>
          </a:xfrm>
          <a:prstGeom prst="rect">
            <a:avLst/>
          </a:prstGeom>
        </p:spPr>
        <p:txBody>
          <a:bodyPr wrap="none">
            <a:spAutoFit/>
          </a:bodyPr>
          <a:lstStyle/>
          <a:p>
            <a:pPr algn="ctr"/>
            <a:r>
              <a:rPr lang="cs-CZ" dirty="0" smtClean="0">
                <a:solidFill>
                  <a:srgbClr val="CC0000"/>
                </a:solidFill>
              </a:rPr>
              <a:t>častěji </a:t>
            </a:r>
            <a:r>
              <a:rPr lang="cs-CZ" dirty="0">
                <a:solidFill>
                  <a:srgbClr val="CC0000"/>
                </a:solidFill>
              </a:rPr>
              <a:t>ženy</a:t>
            </a:r>
          </a:p>
        </p:txBody>
      </p:sp>
    </p:spTree>
    <p:extLst>
      <p:ext uri="{BB962C8B-B14F-4D97-AF65-F5344CB8AC3E}">
        <p14:creationId xmlns:p14="http://schemas.microsoft.com/office/powerpoint/2010/main" val="1168246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700091" y="1223381"/>
            <a:ext cx="9133961" cy="5285375"/>
            <a:chOff x="317" y="548"/>
            <a:chExt cx="5143" cy="3224"/>
          </a:xfrm>
        </p:grpSpPr>
        <p:sp>
          <p:nvSpPr>
            <p:cNvPr id="5"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9"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3"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4"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5"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6"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7"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8"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9"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1"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aphicFrame>
        <p:nvGraphicFramePr>
          <p:cNvPr id="7" name="Zástupný symbol pro obsah 5"/>
          <p:cNvGraphicFramePr>
            <a:graphicFrameLocks noGrp="1"/>
          </p:cNvGraphicFramePr>
          <p:nvPr>
            <p:ph idx="1"/>
            <p:extLst>
              <p:ext uri="{D42A27DB-BD31-4B8C-83A1-F6EECF244321}">
                <p14:modId xmlns:p14="http://schemas.microsoft.com/office/powerpoint/2010/main" val="3985264529"/>
              </p:ext>
            </p:extLst>
          </p:nvPr>
        </p:nvGraphicFramePr>
        <p:xfrm>
          <a:off x="277813" y="1099344"/>
          <a:ext cx="9355137" cy="5224462"/>
        </p:xfrm>
        <a:graphic>
          <a:graphicData uri="http://schemas.openxmlformats.org/drawingml/2006/chart">
            <c:chart xmlns:c="http://schemas.openxmlformats.org/drawingml/2006/chart" xmlns:r="http://schemas.openxmlformats.org/officeDocument/2006/relationships" r:id="rId2"/>
          </a:graphicData>
        </a:graphic>
      </p:graphicFrame>
      <p:sp>
        <p:nvSpPr>
          <p:cNvPr id="2" name="Nadpis 1"/>
          <p:cNvSpPr>
            <a:spLocks noGrp="1"/>
          </p:cNvSpPr>
          <p:nvPr>
            <p:ph type="title"/>
          </p:nvPr>
        </p:nvSpPr>
        <p:spPr/>
        <p:txBody>
          <a:bodyPr/>
          <a:lstStyle/>
          <a:p>
            <a:r>
              <a:rPr lang="cs-CZ" dirty="0" smtClean="0"/>
              <a:t>Velká korupce je velmi závažný problém, míní téměř 3/4 obyvatel ČR</a:t>
            </a:r>
            <a:endParaRPr lang="cs-CZ" dirty="0"/>
          </a:p>
        </p:txBody>
      </p:sp>
      <p:sp>
        <p:nvSpPr>
          <p:cNvPr id="3" name="Obdélník 2"/>
          <p:cNvSpPr/>
          <p:nvPr/>
        </p:nvSpPr>
        <p:spPr>
          <a:xfrm>
            <a:off x="273050" y="1649150"/>
            <a:ext cx="2790094" cy="1061829"/>
          </a:xfrm>
          <a:prstGeom prst="rect">
            <a:avLst/>
          </a:prstGeom>
        </p:spPr>
        <p:txBody>
          <a:bodyPr wrap="square">
            <a:spAutoFit/>
          </a:bodyPr>
          <a:lstStyle/>
          <a:p>
            <a:r>
              <a:rPr lang="cs-CZ" sz="1000" b="0" i="1" dirty="0">
                <a:solidFill>
                  <a:schemeClr val="tx1">
                    <a:lumMod val="65000"/>
                    <a:lumOff val="35000"/>
                  </a:schemeClr>
                </a:solidFill>
              </a:rPr>
              <a:t>Velkou korupcí rozumíme například propojení soukromého businessu, politiky a státní správy, zneužívání evropských dotací, zpronevěru veřejných zdrojů, ovlivňování justice atp.</a:t>
            </a:r>
          </a:p>
        </p:txBody>
      </p:sp>
      <p:sp>
        <p:nvSpPr>
          <p:cNvPr id="22" name="TextovéPole 21"/>
          <p:cNvSpPr txBox="1"/>
          <p:nvPr/>
        </p:nvSpPr>
        <p:spPr>
          <a:xfrm>
            <a:off x="4056659" y="3978770"/>
            <a:ext cx="1380090" cy="286232"/>
          </a:xfrm>
          <a:prstGeom prst="rect">
            <a:avLst/>
          </a:prstGeom>
          <a:noFill/>
        </p:spPr>
        <p:txBody>
          <a:bodyPr wrap="square" rtlCol="0">
            <a:spAutoFit/>
          </a:bodyPr>
          <a:lstStyle/>
          <a:p>
            <a:r>
              <a:rPr lang="cs-CZ" dirty="0" smtClean="0">
                <a:solidFill>
                  <a:schemeClr val="tx1">
                    <a:lumMod val="65000"/>
                    <a:lumOff val="35000"/>
                  </a:schemeClr>
                </a:solidFill>
              </a:rPr>
              <a:t>Průměr = 4,6</a:t>
            </a:r>
            <a:endParaRPr lang="cs-CZ" dirty="0">
              <a:solidFill>
                <a:schemeClr val="tx1">
                  <a:lumMod val="65000"/>
                  <a:lumOff val="35000"/>
                </a:schemeClr>
              </a:solidFill>
            </a:endParaRPr>
          </a:p>
        </p:txBody>
      </p:sp>
    </p:spTree>
    <p:extLst>
      <p:ext uri="{BB962C8B-B14F-4D97-AF65-F5344CB8AC3E}">
        <p14:creationId xmlns:p14="http://schemas.microsoft.com/office/powerpoint/2010/main" val="171029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700091" y="1223381"/>
            <a:ext cx="9133961" cy="5285375"/>
            <a:chOff x="317" y="548"/>
            <a:chExt cx="5143" cy="3224"/>
          </a:xfrm>
        </p:grpSpPr>
        <p:sp>
          <p:nvSpPr>
            <p:cNvPr id="5"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9"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3"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4"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5"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6"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7"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8"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9"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1"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alpha val="46000"/>
              </a:schemeClr>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aphicFrame>
        <p:nvGraphicFramePr>
          <p:cNvPr id="7" name="Zástupný symbol pro obsah 5"/>
          <p:cNvGraphicFramePr>
            <a:graphicFrameLocks noGrp="1"/>
          </p:cNvGraphicFramePr>
          <p:nvPr>
            <p:ph idx="1"/>
            <p:extLst>
              <p:ext uri="{D42A27DB-BD31-4B8C-83A1-F6EECF244321}">
                <p14:modId xmlns:p14="http://schemas.microsoft.com/office/powerpoint/2010/main" val="3152158638"/>
              </p:ext>
            </p:extLst>
          </p:nvPr>
        </p:nvGraphicFramePr>
        <p:xfrm>
          <a:off x="287338" y="1101726"/>
          <a:ext cx="9355137" cy="5224462"/>
        </p:xfrm>
        <a:graphic>
          <a:graphicData uri="http://schemas.openxmlformats.org/drawingml/2006/chart">
            <c:chart xmlns:c="http://schemas.openxmlformats.org/drawingml/2006/chart" xmlns:r="http://schemas.openxmlformats.org/officeDocument/2006/relationships" r:id="rId2"/>
          </a:graphicData>
        </a:graphic>
      </p:graphicFrame>
      <p:sp>
        <p:nvSpPr>
          <p:cNvPr id="2" name="Nadpis 1"/>
          <p:cNvSpPr>
            <a:spLocks noGrp="1"/>
          </p:cNvSpPr>
          <p:nvPr>
            <p:ph type="title"/>
          </p:nvPr>
        </p:nvSpPr>
        <p:spPr/>
        <p:txBody>
          <a:bodyPr/>
          <a:lstStyle/>
          <a:p>
            <a:r>
              <a:rPr lang="cs-CZ" dirty="0" smtClean="0"/>
              <a:t>Velká korupce je také vnímána jako velmi běžný jev. </a:t>
            </a:r>
            <a:br>
              <a:rPr lang="cs-CZ" dirty="0" smtClean="0"/>
            </a:br>
            <a:r>
              <a:rPr lang="cs-CZ" dirty="0" smtClean="0"/>
              <a:t>80 % obyvatel se domnívá, že jde o rozšířený fenomén</a:t>
            </a:r>
            <a:endParaRPr lang="cs-CZ" dirty="0"/>
          </a:p>
        </p:txBody>
      </p:sp>
      <p:sp>
        <p:nvSpPr>
          <p:cNvPr id="22" name="TextovéPole 21"/>
          <p:cNvSpPr txBox="1"/>
          <p:nvPr/>
        </p:nvSpPr>
        <p:spPr>
          <a:xfrm>
            <a:off x="4144571" y="3799390"/>
            <a:ext cx="1380090" cy="286232"/>
          </a:xfrm>
          <a:prstGeom prst="rect">
            <a:avLst/>
          </a:prstGeom>
          <a:noFill/>
        </p:spPr>
        <p:txBody>
          <a:bodyPr wrap="square" rtlCol="0">
            <a:spAutoFit/>
          </a:bodyPr>
          <a:lstStyle/>
          <a:p>
            <a:r>
              <a:rPr lang="cs-CZ" dirty="0" smtClean="0">
                <a:solidFill>
                  <a:schemeClr val="tx1">
                    <a:lumMod val="65000"/>
                    <a:lumOff val="35000"/>
                  </a:schemeClr>
                </a:solidFill>
              </a:rPr>
              <a:t>Průměr = 4,4</a:t>
            </a:r>
            <a:endParaRPr lang="cs-CZ" dirty="0">
              <a:solidFill>
                <a:schemeClr val="tx1">
                  <a:lumMod val="65000"/>
                  <a:lumOff val="35000"/>
                </a:schemeClr>
              </a:solidFill>
            </a:endParaRPr>
          </a:p>
        </p:txBody>
      </p:sp>
      <p:sp>
        <p:nvSpPr>
          <p:cNvPr id="23" name="Obdélník 22"/>
          <p:cNvSpPr/>
          <p:nvPr/>
        </p:nvSpPr>
        <p:spPr>
          <a:xfrm>
            <a:off x="273050" y="1649150"/>
            <a:ext cx="2790094" cy="1061829"/>
          </a:xfrm>
          <a:prstGeom prst="rect">
            <a:avLst/>
          </a:prstGeom>
        </p:spPr>
        <p:txBody>
          <a:bodyPr wrap="square">
            <a:spAutoFit/>
          </a:bodyPr>
          <a:lstStyle/>
          <a:p>
            <a:r>
              <a:rPr lang="cs-CZ" sz="1000" b="0" i="1" dirty="0">
                <a:solidFill>
                  <a:schemeClr val="tx1">
                    <a:lumMod val="65000"/>
                    <a:lumOff val="35000"/>
                  </a:schemeClr>
                </a:solidFill>
              </a:rPr>
              <a:t>Velkou korupcí rozumíme například propojení soukromého businessu, politiky a státní správy, zneužívání evropských dotací, zpronevěru veřejných zdrojů, ovlivňování justice atp.</a:t>
            </a:r>
          </a:p>
        </p:txBody>
      </p:sp>
    </p:spTree>
    <p:extLst>
      <p:ext uri="{BB962C8B-B14F-4D97-AF65-F5344CB8AC3E}">
        <p14:creationId xmlns:p14="http://schemas.microsoft.com/office/powerpoint/2010/main" val="1265612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Zástupný symbol pro obsah 5"/>
          <p:cNvGraphicFramePr>
            <a:graphicFrameLocks noGrp="1"/>
          </p:cNvGraphicFramePr>
          <p:nvPr>
            <p:ph idx="1"/>
            <p:extLst>
              <p:ext uri="{D42A27DB-BD31-4B8C-83A1-F6EECF244321}">
                <p14:modId xmlns:p14="http://schemas.microsoft.com/office/powerpoint/2010/main" val="319168771"/>
              </p:ext>
            </p:extLst>
          </p:nvPr>
        </p:nvGraphicFramePr>
        <p:xfrm>
          <a:off x="277813" y="1084263"/>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p:txBody>
          <a:bodyPr/>
          <a:lstStyle/>
          <a:p>
            <a:r>
              <a:rPr lang="cs-CZ" dirty="0" smtClean="0"/>
              <a:t>Velká korupce je problém pro ženy stejně jako pro muže, větší problém představuje pro obyvatele starší 45 let, vysokoškoláky a obyvatele </a:t>
            </a:r>
            <a:br>
              <a:rPr lang="cs-CZ" dirty="0" smtClean="0"/>
            </a:br>
            <a:r>
              <a:rPr lang="cs-CZ" dirty="0" smtClean="0"/>
              <a:t>z měst nad 5 tis. obyv.</a:t>
            </a:r>
            <a:endParaRPr lang="en-GB" dirty="0"/>
          </a:p>
        </p:txBody>
      </p:sp>
    </p:spTree>
    <p:extLst>
      <p:ext uri="{BB962C8B-B14F-4D97-AF65-F5344CB8AC3E}">
        <p14:creationId xmlns:p14="http://schemas.microsoft.com/office/powerpoint/2010/main" val="4440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Volný tvar 34"/>
          <p:cNvSpPr/>
          <p:nvPr/>
        </p:nvSpPr>
        <p:spPr>
          <a:xfrm>
            <a:off x="1519711" y="2275482"/>
            <a:ext cx="6555347" cy="2409886"/>
          </a:xfrm>
          <a:custGeom>
            <a:avLst/>
            <a:gdLst>
              <a:gd name="connsiteX0" fmla="*/ 9038785 w 10003215"/>
              <a:gd name="connsiteY0" fmla="*/ 0 h 2137893"/>
              <a:gd name="connsiteX1" fmla="*/ 9244847 w 10003215"/>
              <a:gd name="connsiteY1" fmla="*/ 772732 h 2137893"/>
              <a:gd name="connsiteX2" fmla="*/ 693275 w 10003215"/>
              <a:gd name="connsiteY2" fmla="*/ 1210614 h 2137893"/>
              <a:gd name="connsiteX3" fmla="*/ 500092 w 10003215"/>
              <a:gd name="connsiteY3" fmla="*/ 2137893 h 2137893"/>
            </a:gdLst>
            <a:ahLst/>
            <a:cxnLst>
              <a:cxn ang="0">
                <a:pos x="connsiteX0" y="connsiteY0"/>
              </a:cxn>
              <a:cxn ang="0">
                <a:pos x="connsiteX1" y="connsiteY1"/>
              </a:cxn>
              <a:cxn ang="0">
                <a:pos x="connsiteX2" y="connsiteY2"/>
              </a:cxn>
              <a:cxn ang="0">
                <a:pos x="connsiteX3" y="connsiteY3"/>
              </a:cxn>
            </a:cxnLst>
            <a:rect l="l" t="t" r="r" b="b"/>
            <a:pathLst>
              <a:path w="10003215" h="2137893">
                <a:moveTo>
                  <a:pt x="9038785" y="0"/>
                </a:moveTo>
                <a:cubicBezTo>
                  <a:pt x="9837275" y="285481"/>
                  <a:pt x="10635765" y="570963"/>
                  <a:pt x="9244847" y="772732"/>
                </a:cubicBezTo>
                <a:cubicBezTo>
                  <a:pt x="7853929" y="974501"/>
                  <a:pt x="2150734" y="983087"/>
                  <a:pt x="693275" y="1210614"/>
                </a:cubicBezTo>
                <a:cubicBezTo>
                  <a:pt x="-764184" y="1438141"/>
                  <a:pt x="534436" y="1985493"/>
                  <a:pt x="500092" y="213789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 name="Skupina 3"/>
          <p:cNvGrpSpPr/>
          <p:nvPr/>
        </p:nvGrpSpPr>
        <p:grpSpPr>
          <a:xfrm>
            <a:off x="1790921" y="1887702"/>
            <a:ext cx="5690736" cy="576000"/>
            <a:chOff x="763244" y="2696344"/>
            <a:chExt cx="5226183" cy="576000"/>
          </a:xfrm>
          <a:solidFill>
            <a:schemeClr val="accent1"/>
          </a:solidFill>
        </p:grpSpPr>
        <p:sp>
          <p:nvSpPr>
            <p:cNvPr id="5" name="Zaoblený obdélník 4"/>
            <p:cNvSpPr/>
            <p:nvPr/>
          </p:nvSpPr>
          <p:spPr>
            <a:xfrm>
              <a:off x="1051245" y="2961130"/>
              <a:ext cx="4938182" cy="45719"/>
            </a:xfrm>
            <a:prstGeom prst="roundRect">
              <a:avLst/>
            </a:prstGeom>
            <a:gr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Skupina 6"/>
            <p:cNvGrpSpPr/>
            <p:nvPr/>
          </p:nvGrpSpPr>
          <p:grpSpPr>
            <a:xfrm>
              <a:off x="763244" y="2696344"/>
              <a:ext cx="5226183" cy="576000"/>
              <a:chOff x="951293" y="2538794"/>
              <a:chExt cx="5226183" cy="576000"/>
            </a:xfrm>
            <a:grpFill/>
          </p:grpSpPr>
          <p:sp>
            <p:nvSpPr>
              <p:cNvPr id="8" name="Ovál 7"/>
              <p:cNvSpPr>
                <a:spLocks noChangeAspect="1"/>
              </p:cNvSpPr>
              <p:nvPr/>
            </p:nvSpPr>
            <p:spPr>
              <a:xfrm>
                <a:off x="951293" y="2538794"/>
                <a:ext cx="576000" cy="576000"/>
              </a:xfrm>
              <a:prstGeom prst="ellipse">
                <a:avLst/>
              </a:prstGeom>
              <a:grpFill/>
              <a:ln w="28575">
                <a:solidFill>
                  <a:schemeClr val="bg1"/>
                </a:solidFill>
              </a:ln>
              <a:effectLst>
                <a:outerShdw blurRad="50800" dist="38100" dir="18900000" sx="98000" sy="98000" algn="bl"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t>3</a:t>
                </a:r>
                <a:endParaRPr lang="en-US" b="0" dirty="0"/>
              </a:p>
            </p:txBody>
          </p:sp>
          <p:sp>
            <p:nvSpPr>
              <p:cNvPr id="9" name="Ovál 8"/>
              <p:cNvSpPr>
                <a:spLocks noChangeAspect="1"/>
              </p:cNvSpPr>
              <p:nvPr/>
            </p:nvSpPr>
            <p:spPr>
              <a:xfrm>
                <a:off x="2501598" y="2538800"/>
                <a:ext cx="575280" cy="575280"/>
              </a:xfrm>
              <a:prstGeom prst="ellipse">
                <a:avLst/>
              </a:prstGeom>
              <a:grpFill/>
              <a:ln w="28575">
                <a:solidFill>
                  <a:schemeClr val="bg1"/>
                </a:solidFill>
              </a:ln>
              <a:effectLst>
                <a:outerShdw blurRad="50800" dist="38100" dir="18900000" sx="98000" sy="98000" algn="bl"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0" dirty="0" smtClean="0"/>
                  <a:t>5</a:t>
                </a:r>
                <a:endParaRPr lang="en-US" b="0" dirty="0"/>
              </a:p>
            </p:txBody>
          </p:sp>
          <p:sp>
            <p:nvSpPr>
              <p:cNvPr id="10" name="Ovál 9"/>
              <p:cNvSpPr>
                <a:spLocks noChangeAspect="1"/>
              </p:cNvSpPr>
              <p:nvPr/>
            </p:nvSpPr>
            <p:spPr>
              <a:xfrm>
                <a:off x="4051897" y="2538800"/>
                <a:ext cx="575280" cy="575280"/>
              </a:xfrm>
              <a:prstGeom prst="ellipse">
                <a:avLst/>
              </a:prstGeom>
              <a:grpFill/>
              <a:ln w="28575">
                <a:solidFill>
                  <a:schemeClr val="bg1"/>
                </a:solidFill>
              </a:ln>
              <a:effectLst>
                <a:outerShdw blurRad="50800" dist="38100" dir="18900000" sx="98000" sy="98000" algn="bl"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0" dirty="0" smtClean="0"/>
                  <a:t>9</a:t>
                </a:r>
                <a:endParaRPr lang="en-US" b="0" dirty="0"/>
              </a:p>
            </p:txBody>
          </p:sp>
          <p:sp>
            <p:nvSpPr>
              <p:cNvPr id="11" name="Ovál 10"/>
              <p:cNvSpPr>
                <a:spLocks noChangeAspect="1"/>
              </p:cNvSpPr>
              <p:nvPr/>
            </p:nvSpPr>
            <p:spPr>
              <a:xfrm>
                <a:off x="5602196" y="2538800"/>
                <a:ext cx="575280" cy="575280"/>
              </a:xfrm>
              <a:prstGeom prst="ellipse">
                <a:avLst/>
              </a:prstGeom>
              <a:grpFill/>
              <a:ln w="28575">
                <a:solidFill>
                  <a:schemeClr val="bg1"/>
                </a:solidFill>
              </a:ln>
              <a:effectLst>
                <a:outerShdw blurRad="50800" dist="38100" dir="18900000" sx="98000" sy="98000" algn="bl"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0" dirty="0" smtClean="0"/>
                  <a:t>23</a:t>
                </a:r>
                <a:endParaRPr lang="en-US" b="0" dirty="0"/>
              </a:p>
            </p:txBody>
          </p:sp>
        </p:grpSp>
      </p:grpSp>
      <p:graphicFrame>
        <p:nvGraphicFramePr>
          <p:cNvPr id="14" name="Tabulka 13"/>
          <p:cNvGraphicFramePr>
            <a:graphicFrameLocks noGrp="1"/>
          </p:cNvGraphicFramePr>
          <p:nvPr>
            <p:extLst>
              <p:ext uri="{D42A27DB-BD31-4B8C-83A1-F6EECF244321}">
                <p14:modId xmlns:p14="http://schemas.microsoft.com/office/powerpoint/2010/main" val="3225871087"/>
              </p:ext>
            </p:extLst>
          </p:nvPr>
        </p:nvGraphicFramePr>
        <p:xfrm>
          <a:off x="1567869" y="2476580"/>
          <a:ext cx="7584904" cy="807537"/>
        </p:xfrm>
        <a:graphic>
          <a:graphicData uri="http://schemas.openxmlformats.org/drawingml/2006/table">
            <a:tbl>
              <a:tblPr firstRow="1" bandRow="1">
                <a:tableStyleId>{5C22544A-7EE6-4342-B048-85BDC9FD1C3A}</a:tableStyleId>
              </a:tblPr>
              <a:tblGrid>
                <a:gridCol w="1220671"/>
                <a:gridCol w="2028164"/>
                <a:gridCol w="1236372"/>
                <a:gridCol w="1850446"/>
                <a:gridCol w="1249251"/>
              </a:tblGrid>
              <a:tr h="807537">
                <a:tc>
                  <a:txBody>
                    <a:bodyPr/>
                    <a:lstStyle/>
                    <a:p>
                      <a:pPr algn="ctr"/>
                      <a:r>
                        <a:rPr lang="cs-CZ" sz="1400" b="0" noProof="0" dirty="0" smtClean="0">
                          <a:solidFill>
                            <a:schemeClr val="bg1">
                              <a:lumMod val="50000"/>
                            </a:schemeClr>
                          </a:solidFill>
                        </a:rPr>
                        <a:t> Parametry projektu </a:t>
                      </a:r>
                      <a:endParaRPr lang="en-US" sz="1400" b="0" noProof="0" dirty="0">
                        <a:solidFill>
                          <a:schemeClr val="bg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0" noProof="0" dirty="0" smtClean="0">
                          <a:solidFill>
                            <a:schemeClr val="bg1">
                              <a:lumMod val="50000"/>
                            </a:schemeClr>
                          </a:solidFill>
                        </a:rPr>
                        <a:t>Hlavní</a:t>
                      </a:r>
                    </a:p>
                    <a:p>
                      <a:pPr algn="ctr"/>
                      <a:r>
                        <a:rPr lang="cs-CZ" sz="1400" b="0" noProof="0" dirty="0" smtClean="0">
                          <a:solidFill>
                            <a:schemeClr val="bg1">
                              <a:lumMod val="50000"/>
                            </a:schemeClr>
                          </a:solidFill>
                        </a:rPr>
                        <a:t> zjištění</a:t>
                      </a:r>
                      <a:endParaRPr lang="en-US" sz="1400" b="0" noProof="0" dirty="0">
                        <a:solidFill>
                          <a:schemeClr val="bg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0" dirty="0" smtClean="0">
                          <a:solidFill>
                            <a:schemeClr val="bg1">
                              <a:lumMod val="50000"/>
                            </a:schemeClr>
                          </a:solidFill>
                        </a:rPr>
                        <a:t>Vnímání  korupce </a:t>
                      </a:r>
                      <a:br>
                        <a:rPr lang="cs-CZ" sz="1400" b="0" dirty="0" smtClean="0">
                          <a:solidFill>
                            <a:schemeClr val="bg1">
                              <a:lumMod val="50000"/>
                            </a:schemeClr>
                          </a:solidFill>
                        </a:rPr>
                      </a:br>
                      <a:r>
                        <a:rPr lang="cs-CZ" sz="1400" b="0" dirty="0" smtClean="0">
                          <a:solidFill>
                            <a:schemeClr val="bg1">
                              <a:lumMod val="50000"/>
                            </a:schemeClr>
                          </a:solidFill>
                        </a:rPr>
                        <a:t>v ČR</a:t>
                      </a:r>
                      <a:endParaRPr lang="en-US" sz="1400" b="0" noProof="0" dirty="0">
                        <a:solidFill>
                          <a:schemeClr val="bg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b="0" noProof="0" dirty="0" smtClean="0">
                          <a:solidFill>
                            <a:schemeClr val="bg1">
                              <a:lumMod val="50000"/>
                            </a:schemeClr>
                          </a:solidFill>
                        </a:rPr>
                        <a:t>Percepce genderu</a:t>
                      </a:r>
                      <a:br>
                        <a:rPr lang="cs-CZ" sz="1400" b="0" noProof="0" dirty="0" smtClean="0">
                          <a:solidFill>
                            <a:schemeClr val="bg1">
                              <a:lumMod val="50000"/>
                            </a:schemeClr>
                          </a:solidFill>
                        </a:rPr>
                      </a:br>
                      <a:r>
                        <a:rPr lang="cs-CZ" sz="1400" b="0" noProof="0" dirty="0" smtClean="0">
                          <a:solidFill>
                            <a:schemeClr val="bg1">
                              <a:lumMod val="50000"/>
                            </a:schemeClr>
                          </a:solidFill>
                        </a:rPr>
                        <a:t> v korupci</a:t>
                      </a:r>
                      <a:endParaRPr lang="en-US" sz="1400" b="0" noProof="0" dirty="0" smtClean="0">
                        <a:solidFill>
                          <a:schemeClr val="bg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noProof="0" dirty="0" smtClean="0">
                        <a:solidFill>
                          <a:schemeClr val="bg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3" name="Nadpis 1"/>
          <p:cNvSpPr>
            <a:spLocks noGrp="1"/>
          </p:cNvSpPr>
          <p:nvPr>
            <p:ph type="title"/>
          </p:nvPr>
        </p:nvSpPr>
        <p:spPr>
          <a:xfrm>
            <a:off x="273050" y="3"/>
            <a:ext cx="9359900" cy="1074737"/>
          </a:xfrm>
        </p:spPr>
        <p:txBody>
          <a:bodyPr/>
          <a:lstStyle/>
          <a:p>
            <a:r>
              <a:rPr lang="cs-CZ" dirty="0" smtClean="0"/>
              <a:t>Obsah</a:t>
            </a:r>
            <a:endParaRPr lang="cs-CZ" dirty="0"/>
          </a:p>
        </p:txBody>
      </p:sp>
      <p:grpSp>
        <p:nvGrpSpPr>
          <p:cNvPr id="23" name="Skupina 22"/>
          <p:cNvGrpSpPr/>
          <p:nvPr/>
        </p:nvGrpSpPr>
        <p:grpSpPr>
          <a:xfrm>
            <a:off x="1790921" y="4374862"/>
            <a:ext cx="5690736" cy="576000"/>
            <a:chOff x="763244" y="2696344"/>
            <a:chExt cx="5226183" cy="576000"/>
          </a:xfrm>
          <a:solidFill>
            <a:schemeClr val="accent1"/>
          </a:solidFill>
        </p:grpSpPr>
        <p:sp>
          <p:nvSpPr>
            <p:cNvPr id="24" name="Zaoblený obdélník 23"/>
            <p:cNvSpPr/>
            <p:nvPr/>
          </p:nvSpPr>
          <p:spPr>
            <a:xfrm>
              <a:off x="1051245" y="2961130"/>
              <a:ext cx="4938182" cy="45719"/>
            </a:xfrm>
            <a:prstGeom prst="roundRect">
              <a:avLst/>
            </a:prstGeom>
            <a:gr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Skupina 24"/>
            <p:cNvGrpSpPr/>
            <p:nvPr/>
          </p:nvGrpSpPr>
          <p:grpSpPr>
            <a:xfrm>
              <a:off x="763244" y="2696344"/>
              <a:ext cx="5226183" cy="576000"/>
              <a:chOff x="951293" y="2538794"/>
              <a:chExt cx="5226183" cy="576000"/>
            </a:xfrm>
            <a:grpFill/>
          </p:grpSpPr>
          <p:sp>
            <p:nvSpPr>
              <p:cNvPr id="26" name="Ovál 25"/>
              <p:cNvSpPr>
                <a:spLocks noChangeAspect="1"/>
              </p:cNvSpPr>
              <p:nvPr/>
            </p:nvSpPr>
            <p:spPr>
              <a:xfrm>
                <a:off x="951293" y="2538794"/>
                <a:ext cx="576000" cy="576000"/>
              </a:xfrm>
              <a:prstGeom prst="ellipse">
                <a:avLst/>
              </a:prstGeom>
              <a:grpFill/>
              <a:ln w="28575">
                <a:solidFill>
                  <a:schemeClr val="bg1"/>
                </a:solidFill>
              </a:ln>
              <a:effectLst>
                <a:outerShdw blurRad="50800" dist="38100" dir="18900000" sx="98000" sy="98000" algn="bl"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smtClean="0"/>
                  <a:t>3</a:t>
                </a:r>
                <a:r>
                  <a:rPr lang="cs-CZ" b="0" dirty="0" smtClean="0"/>
                  <a:t>0</a:t>
                </a:r>
                <a:endParaRPr lang="en-US" b="0" dirty="0"/>
              </a:p>
            </p:txBody>
          </p:sp>
          <p:sp>
            <p:nvSpPr>
              <p:cNvPr id="27" name="Ovál 26"/>
              <p:cNvSpPr>
                <a:spLocks noChangeAspect="1"/>
              </p:cNvSpPr>
              <p:nvPr/>
            </p:nvSpPr>
            <p:spPr>
              <a:xfrm>
                <a:off x="2501598" y="2538800"/>
                <a:ext cx="575280" cy="575280"/>
              </a:xfrm>
              <a:prstGeom prst="ellipse">
                <a:avLst/>
              </a:prstGeom>
              <a:grpFill/>
              <a:ln w="28575">
                <a:solidFill>
                  <a:schemeClr val="bg1"/>
                </a:solidFill>
              </a:ln>
              <a:effectLst>
                <a:outerShdw blurRad="50800" dist="38100" dir="18900000" sx="98000" sy="98000" algn="bl"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0" dirty="0" smtClean="0"/>
                  <a:t>38</a:t>
                </a:r>
                <a:endParaRPr lang="en-US" b="0" dirty="0"/>
              </a:p>
            </p:txBody>
          </p:sp>
          <p:sp>
            <p:nvSpPr>
              <p:cNvPr id="28" name="Ovál 27"/>
              <p:cNvSpPr>
                <a:spLocks noChangeAspect="1"/>
              </p:cNvSpPr>
              <p:nvPr/>
            </p:nvSpPr>
            <p:spPr>
              <a:xfrm>
                <a:off x="4051897" y="2538800"/>
                <a:ext cx="575280" cy="575280"/>
              </a:xfrm>
              <a:prstGeom prst="ellipse">
                <a:avLst/>
              </a:prstGeom>
              <a:grpFill/>
              <a:ln w="28575">
                <a:solidFill>
                  <a:schemeClr val="bg1"/>
                </a:solidFill>
              </a:ln>
              <a:effectLst>
                <a:outerShdw blurRad="50800" dist="38100" dir="18900000" sx="98000" sy="98000" algn="bl"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0" dirty="0" smtClean="0"/>
                  <a:t>51</a:t>
                </a:r>
                <a:endParaRPr lang="en-US" b="0" dirty="0"/>
              </a:p>
            </p:txBody>
          </p:sp>
          <p:sp>
            <p:nvSpPr>
              <p:cNvPr id="29" name="Ovál 28"/>
              <p:cNvSpPr>
                <a:spLocks noChangeAspect="1"/>
              </p:cNvSpPr>
              <p:nvPr/>
            </p:nvSpPr>
            <p:spPr>
              <a:xfrm>
                <a:off x="5602196" y="2538800"/>
                <a:ext cx="575280" cy="575280"/>
              </a:xfrm>
              <a:prstGeom prst="ellipse">
                <a:avLst/>
              </a:prstGeom>
              <a:grpFill/>
              <a:ln w="28575">
                <a:solidFill>
                  <a:schemeClr val="bg1"/>
                </a:solidFill>
              </a:ln>
              <a:effectLst>
                <a:outerShdw blurRad="50800" dist="38100" dir="18900000" sx="98000" sy="98000" algn="bl"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0" dirty="0" smtClean="0"/>
                  <a:t>60</a:t>
                </a:r>
                <a:endParaRPr lang="en-US" b="0" dirty="0"/>
              </a:p>
            </p:txBody>
          </p:sp>
        </p:grpSp>
      </p:grpSp>
      <p:graphicFrame>
        <p:nvGraphicFramePr>
          <p:cNvPr id="31" name="Tabulka 30"/>
          <p:cNvGraphicFramePr>
            <a:graphicFrameLocks noGrp="1"/>
          </p:cNvGraphicFramePr>
          <p:nvPr>
            <p:extLst>
              <p:ext uri="{D42A27DB-BD31-4B8C-83A1-F6EECF244321}">
                <p14:modId xmlns:p14="http://schemas.microsoft.com/office/powerpoint/2010/main" val="1446141658"/>
              </p:ext>
            </p:extLst>
          </p:nvPr>
        </p:nvGraphicFramePr>
        <p:xfrm>
          <a:off x="1567869" y="5087160"/>
          <a:ext cx="6378402" cy="742238"/>
        </p:xfrm>
        <a:graphic>
          <a:graphicData uri="http://schemas.openxmlformats.org/drawingml/2006/table">
            <a:tbl>
              <a:tblPr firstRow="1" bandRow="1">
                <a:tableStyleId>{5C22544A-7EE6-4342-B048-85BDC9FD1C3A}</a:tableStyleId>
              </a:tblPr>
              <a:tblGrid>
                <a:gridCol w="1228908"/>
                <a:gridCol w="2026280"/>
                <a:gridCol w="1707090"/>
                <a:gridCol w="1416124"/>
              </a:tblGrid>
              <a:tr h="7422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b="0" noProof="0" dirty="0" smtClean="0">
                          <a:solidFill>
                            <a:schemeClr val="bg1">
                              <a:lumMod val="50000"/>
                            </a:schemeClr>
                          </a:solidFill>
                        </a:rPr>
                        <a:t>Zkušenost</a:t>
                      </a:r>
                      <a:r>
                        <a:rPr lang="cs-CZ" sz="1400" b="0" baseline="0" noProof="0" dirty="0" smtClean="0">
                          <a:solidFill>
                            <a:schemeClr val="bg1">
                              <a:lumMod val="50000"/>
                            </a:schemeClr>
                          </a:solidFill>
                        </a:rPr>
                        <a:t> s korupcí</a:t>
                      </a:r>
                      <a:endParaRPr lang="en-US" sz="1400" b="0" noProof="0" dirty="0" smtClean="0">
                        <a:solidFill>
                          <a:schemeClr val="bg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0" noProof="0" dirty="0" smtClean="0">
                          <a:solidFill>
                            <a:schemeClr val="bg1">
                              <a:lumMod val="50000"/>
                            </a:schemeClr>
                          </a:solidFill>
                        </a:rPr>
                        <a:t>Kazuistiky</a:t>
                      </a:r>
                      <a:endParaRPr lang="en-US" sz="1400" b="0" noProof="0" dirty="0">
                        <a:solidFill>
                          <a:schemeClr val="bg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400" b="0" dirty="0" err="1" smtClean="0">
                          <a:solidFill>
                            <a:schemeClr val="bg1">
                              <a:lumMod val="50000"/>
                            </a:schemeClr>
                          </a:solidFill>
                        </a:rPr>
                        <a:t>Whistleblowing</a:t>
                      </a:r>
                      <a:endParaRPr lang="en-US" sz="1400" b="0" noProof="0" dirty="0">
                        <a:solidFill>
                          <a:schemeClr val="bg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b="0" noProof="0" dirty="0" smtClean="0">
                          <a:solidFill>
                            <a:schemeClr val="bg1">
                              <a:lumMod val="50000"/>
                            </a:schemeClr>
                          </a:solidFill>
                        </a:rPr>
                        <a:t>Realizátor</a:t>
                      </a:r>
                      <a:endParaRPr lang="en-US" sz="1400" b="0" noProof="0" dirty="0" smtClean="0">
                        <a:solidFill>
                          <a:schemeClr val="bg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64916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Zástupný symbol pro obsah 5"/>
          <p:cNvGraphicFramePr>
            <a:graphicFrameLocks noGrp="1"/>
          </p:cNvGraphicFramePr>
          <p:nvPr>
            <p:ph idx="1"/>
            <p:extLst>
              <p:ext uri="{D42A27DB-BD31-4B8C-83A1-F6EECF244321}">
                <p14:modId xmlns:p14="http://schemas.microsoft.com/office/powerpoint/2010/main" val="957772222"/>
              </p:ext>
            </p:extLst>
          </p:nvPr>
        </p:nvGraphicFramePr>
        <p:xfrm>
          <a:off x="277813" y="1084263"/>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p:txBody>
          <a:bodyPr/>
          <a:lstStyle/>
          <a:p>
            <a:r>
              <a:rPr lang="cs-CZ" dirty="0" smtClean="0"/>
              <a:t>O značném rozšíření velké korupce jsou nejvíce přesvědčeni lidé </a:t>
            </a:r>
            <a:br>
              <a:rPr lang="cs-CZ" dirty="0" smtClean="0"/>
            </a:br>
            <a:r>
              <a:rPr lang="cs-CZ" dirty="0" smtClean="0"/>
              <a:t>ve věku 45 až 59 let, a lidé s vysokoškolským vzděláním </a:t>
            </a:r>
            <a:endParaRPr lang="en-GB" dirty="0"/>
          </a:p>
        </p:txBody>
      </p:sp>
      <p:sp>
        <p:nvSpPr>
          <p:cNvPr id="4" name="Obdélník 3"/>
          <p:cNvSpPr/>
          <p:nvPr/>
        </p:nvSpPr>
        <p:spPr>
          <a:xfrm>
            <a:off x="1888066" y="4601633"/>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7" name="Obdélník 6"/>
          <p:cNvSpPr/>
          <p:nvPr/>
        </p:nvSpPr>
        <p:spPr>
          <a:xfrm>
            <a:off x="1900677" y="5591814"/>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Tree>
    <p:extLst>
      <p:ext uri="{BB962C8B-B14F-4D97-AF65-F5344CB8AC3E}">
        <p14:creationId xmlns:p14="http://schemas.microsoft.com/office/powerpoint/2010/main" val="2948698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73050" y="0"/>
            <a:ext cx="9359900" cy="1084263"/>
          </a:xfrm>
        </p:spPr>
        <p:txBody>
          <a:bodyPr/>
          <a:lstStyle/>
          <a:p>
            <a:r>
              <a:rPr lang="cs-CZ" dirty="0" smtClean="0"/>
              <a:t>Velkou korupci jako velký a rozšířený problém v ČR vnímá naprostá většina populace (79 %)</a:t>
            </a:r>
            <a:endParaRPr lang="cs-CZ" dirty="0"/>
          </a:p>
        </p:txBody>
      </p:sp>
      <p:graphicFrame>
        <p:nvGraphicFramePr>
          <p:cNvPr id="4" name="Zástupný symbol pro obsah 3"/>
          <p:cNvGraphicFramePr>
            <a:graphicFrameLocks noGrp="1"/>
          </p:cNvGraphicFramePr>
          <p:nvPr>
            <p:ph sz="quarter" idx="12"/>
            <p:extLst>
              <p:ext uri="{D42A27DB-BD31-4B8C-83A1-F6EECF244321}">
                <p14:modId xmlns:p14="http://schemas.microsoft.com/office/powerpoint/2010/main" val="2071284569"/>
              </p:ext>
            </p:extLst>
          </p:nvPr>
        </p:nvGraphicFramePr>
        <p:xfrm>
          <a:off x="287338" y="1409862"/>
          <a:ext cx="9355137" cy="51897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ovéPole 1"/>
          <p:cNvSpPr txBox="1"/>
          <p:nvPr/>
        </p:nvSpPr>
        <p:spPr>
          <a:xfrm>
            <a:off x="3697560" y="5832475"/>
            <a:ext cx="3095179" cy="269689"/>
          </a:xfrm>
          <a:prstGeom prst="rect">
            <a:avLst/>
          </a:prstGeom>
          <a:noFill/>
        </p:spPr>
        <p:txBody>
          <a:bodyPr vert="horz" wrap="square" rtlCol="0">
            <a:spAutoFit/>
          </a:bodyPr>
          <a:lstStyle/>
          <a:p>
            <a:r>
              <a:rPr lang="cs-CZ" dirty="0" smtClean="0"/>
              <a:t>Rozšíření velké korupce</a:t>
            </a:r>
            <a:endParaRPr lang="cs-CZ" dirty="0"/>
          </a:p>
        </p:txBody>
      </p:sp>
      <p:sp>
        <p:nvSpPr>
          <p:cNvPr id="6" name="TextovéPole 5"/>
          <p:cNvSpPr txBox="1"/>
          <p:nvPr/>
        </p:nvSpPr>
        <p:spPr>
          <a:xfrm>
            <a:off x="301621" y="1528763"/>
            <a:ext cx="378565" cy="3589506"/>
          </a:xfrm>
          <a:prstGeom prst="rect">
            <a:avLst/>
          </a:prstGeom>
          <a:noFill/>
        </p:spPr>
        <p:txBody>
          <a:bodyPr vert="vert270" wrap="square" rtlCol="0">
            <a:spAutoFit/>
          </a:bodyPr>
          <a:lstStyle/>
          <a:p>
            <a:r>
              <a:rPr lang="cs-CZ" dirty="0" smtClean="0"/>
              <a:t>Jak velký problém je velká korupce</a:t>
            </a:r>
            <a:endParaRPr lang="cs-CZ" dirty="0"/>
          </a:p>
        </p:txBody>
      </p:sp>
      <p:sp>
        <p:nvSpPr>
          <p:cNvPr id="8" name="Text Box 1"/>
          <p:cNvSpPr txBox="1">
            <a:spLocks noChangeArrowheads="1"/>
          </p:cNvSpPr>
          <p:nvPr/>
        </p:nvSpPr>
        <p:spPr bwMode="auto">
          <a:xfrm>
            <a:off x="287338" y="1099633"/>
            <a:ext cx="9355137" cy="351052"/>
          </a:xfrm>
          <a:prstGeom prst="rect">
            <a:avLst/>
          </a:prstGeom>
          <a:noFill/>
          <a:ln w="9525">
            <a:noFill/>
            <a:miter lim="800000"/>
            <a:headEnd/>
            <a:tailEnd/>
          </a:ln>
        </p:spPr>
        <p:txBody>
          <a:bodyPr wrap="square" lIns="54864" tIns="32004" rIns="54864"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cs-CZ" sz="1400" b="1" dirty="0" smtClean="0">
                <a:solidFill>
                  <a:schemeClr val="tx1">
                    <a:lumMod val="85000"/>
                    <a:lumOff val="15000"/>
                  </a:schemeClr>
                </a:solidFill>
              </a:rPr>
              <a:t>Vnímání rozšíření a problému malé (administrativní) korupce 	</a:t>
            </a:r>
            <a:endParaRPr lang="cs-CZ" sz="1400" b="1" i="0" baseline="0" dirty="0" smtClean="0">
              <a:solidFill>
                <a:schemeClr val="tx1">
                  <a:lumMod val="85000"/>
                  <a:lumOff val="15000"/>
                </a:schemeClr>
              </a:solidFill>
              <a:effectLst/>
              <a:latin typeface="+mn-lt"/>
              <a:ea typeface="+mn-ea"/>
              <a:cs typeface="+mn-cs"/>
            </a:endParaRPr>
          </a:p>
        </p:txBody>
      </p:sp>
      <p:sp>
        <p:nvSpPr>
          <p:cNvPr id="19" name="Volný tvar 18"/>
          <p:cNvSpPr/>
          <p:nvPr/>
        </p:nvSpPr>
        <p:spPr>
          <a:xfrm>
            <a:off x="8929192" y="1264596"/>
            <a:ext cx="205080" cy="457200"/>
          </a:xfrm>
          <a:custGeom>
            <a:avLst/>
            <a:gdLst>
              <a:gd name="connsiteX0" fmla="*/ 107804 w 205080"/>
              <a:gd name="connsiteY0" fmla="*/ 0 h 457200"/>
              <a:gd name="connsiteX1" fmla="*/ 88348 w 205080"/>
              <a:gd name="connsiteY1" fmla="*/ 48638 h 457200"/>
              <a:gd name="connsiteX2" fmla="*/ 49438 w 205080"/>
              <a:gd name="connsiteY2" fmla="*/ 68093 h 457200"/>
              <a:gd name="connsiteX3" fmla="*/ 10527 w 205080"/>
              <a:gd name="connsiteY3" fmla="*/ 116732 h 457200"/>
              <a:gd name="connsiteX4" fmla="*/ 799 w 205080"/>
              <a:gd name="connsiteY4" fmla="*/ 145915 h 457200"/>
              <a:gd name="connsiteX5" fmla="*/ 29982 w 205080"/>
              <a:gd name="connsiteY5" fmla="*/ 233464 h 457200"/>
              <a:gd name="connsiteX6" fmla="*/ 88348 w 205080"/>
              <a:gd name="connsiteY6" fmla="*/ 252919 h 457200"/>
              <a:gd name="connsiteX7" fmla="*/ 146714 w 205080"/>
              <a:gd name="connsiteY7" fmla="*/ 243191 h 457200"/>
              <a:gd name="connsiteX8" fmla="*/ 166170 w 205080"/>
              <a:gd name="connsiteY8" fmla="*/ 184825 h 457200"/>
              <a:gd name="connsiteX9" fmla="*/ 156442 w 205080"/>
              <a:gd name="connsiteY9" fmla="*/ 29183 h 457200"/>
              <a:gd name="connsiteX10" fmla="*/ 127259 w 205080"/>
              <a:gd name="connsiteY10" fmla="*/ 38910 h 457200"/>
              <a:gd name="connsiteX11" fmla="*/ 166170 w 205080"/>
              <a:gd name="connsiteY11" fmla="*/ 77821 h 457200"/>
              <a:gd name="connsiteX12" fmla="*/ 195353 w 205080"/>
              <a:gd name="connsiteY12" fmla="*/ 165370 h 457200"/>
              <a:gd name="connsiteX13" fmla="*/ 205080 w 205080"/>
              <a:gd name="connsiteY13" fmla="*/ 194553 h 457200"/>
              <a:gd name="connsiteX14" fmla="*/ 195353 w 205080"/>
              <a:gd name="connsiteY14" fmla="*/ 369651 h 457200"/>
              <a:gd name="connsiteX15" fmla="*/ 185625 w 205080"/>
              <a:gd name="connsiteY15" fmla="*/ 398834 h 457200"/>
              <a:gd name="connsiteX16" fmla="*/ 98076 w 205080"/>
              <a:gd name="connsiteY16" fmla="*/ 447472 h 457200"/>
              <a:gd name="connsiteX17" fmla="*/ 68893 w 205080"/>
              <a:gd name="connsiteY17" fmla="*/ 457200 h 457200"/>
              <a:gd name="connsiteX18" fmla="*/ 799 w 205080"/>
              <a:gd name="connsiteY18" fmla="*/ 428017 h 457200"/>
              <a:gd name="connsiteX19" fmla="*/ 799 w 205080"/>
              <a:gd name="connsiteY19" fmla="*/ 41828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080" h="457200">
                <a:moveTo>
                  <a:pt x="107804" y="0"/>
                </a:moveTo>
                <a:cubicBezTo>
                  <a:pt x="101319" y="16213"/>
                  <a:pt x="99712" y="35380"/>
                  <a:pt x="88348" y="48638"/>
                </a:cubicBezTo>
                <a:cubicBezTo>
                  <a:pt x="78911" y="59648"/>
                  <a:pt x="61503" y="60049"/>
                  <a:pt x="49438" y="68093"/>
                </a:cubicBezTo>
                <a:cubicBezTo>
                  <a:pt x="35865" y="77141"/>
                  <a:pt x="17032" y="103722"/>
                  <a:pt x="10527" y="116732"/>
                </a:cubicBezTo>
                <a:cubicBezTo>
                  <a:pt x="5941" y="125903"/>
                  <a:pt x="4042" y="136187"/>
                  <a:pt x="799" y="145915"/>
                </a:cubicBezTo>
                <a:cubicBezTo>
                  <a:pt x="4101" y="165724"/>
                  <a:pt x="4535" y="217560"/>
                  <a:pt x="29982" y="233464"/>
                </a:cubicBezTo>
                <a:cubicBezTo>
                  <a:pt x="47372" y="244333"/>
                  <a:pt x="88348" y="252919"/>
                  <a:pt x="88348" y="252919"/>
                </a:cubicBezTo>
                <a:cubicBezTo>
                  <a:pt x="107803" y="249676"/>
                  <a:pt x="131870" y="256179"/>
                  <a:pt x="146714" y="243191"/>
                </a:cubicBezTo>
                <a:cubicBezTo>
                  <a:pt x="162148" y="229687"/>
                  <a:pt x="166170" y="184825"/>
                  <a:pt x="166170" y="184825"/>
                </a:cubicBezTo>
                <a:cubicBezTo>
                  <a:pt x="162927" y="132944"/>
                  <a:pt x="169836" y="79410"/>
                  <a:pt x="156442" y="29183"/>
                </a:cubicBezTo>
                <a:cubicBezTo>
                  <a:pt x="153800" y="19275"/>
                  <a:pt x="125248" y="28855"/>
                  <a:pt x="127259" y="38910"/>
                </a:cubicBezTo>
                <a:cubicBezTo>
                  <a:pt x="130856" y="56897"/>
                  <a:pt x="166170" y="77821"/>
                  <a:pt x="166170" y="77821"/>
                </a:cubicBezTo>
                <a:lnTo>
                  <a:pt x="195353" y="165370"/>
                </a:lnTo>
                <a:lnTo>
                  <a:pt x="205080" y="194553"/>
                </a:lnTo>
                <a:cubicBezTo>
                  <a:pt x="201838" y="252919"/>
                  <a:pt x="200895" y="311458"/>
                  <a:pt x="195353" y="369651"/>
                </a:cubicBezTo>
                <a:cubicBezTo>
                  <a:pt x="194381" y="379859"/>
                  <a:pt x="191313" y="390302"/>
                  <a:pt x="185625" y="398834"/>
                </a:cubicBezTo>
                <a:cubicBezTo>
                  <a:pt x="160662" y="436278"/>
                  <a:pt x="141585" y="432969"/>
                  <a:pt x="98076" y="447472"/>
                </a:cubicBezTo>
                <a:lnTo>
                  <a:pt x="68893" y="457200"/>
                </a:lnTo>
                <a:cubicBezTo>
                  <a:pt x="32859" y="449993"/>
                  <a:pt x="19966" y="456767"/>
                  <a:pt x="799" y="428017"/>
                </a:cubicBezTo>
                <a:cubicBezTo>
                  <a:pt x="-1000" y="425319"/>
                  <a:pt x="799" y="421532"/>
                  <a:pt x="799" y="418289"/>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Volný tvar 19"/>
          <p:cNvSpPr/>
          <p:nvPr/>
        </p:nvSpPr>
        <p:spPr>
          <a:xfrm>
            <a:off x="9249931" y="1260723"/>
            <a:ext cx="88622" cy="111630"/>
          </a:xfrm>
          <a:custGeom>
            <a:avLst/>
            <a:gdLst>
              <a:gd name="connsiteX0" fmla="*/ 1073 w 88622"/>
              <a:gd name="connsiteY0" fmla="*/ 71966 h 111630"/>
              <a:gd name="connsiteX1" fmla="*/ 78895 w 88622"/>
              <a:gd name="connsiteY1" fmla="*/ 101149 h 111630"/>
              <a:gd name="connsiteX2" fmla="*/ 88622 w 88622"/>
              <a:gd name="connsiteY2" fmla="*/ 71966 h 111630"/>
              <a:gd name="connsiteX3" fmla="*/ 78895 w 88622"/>
              <a:gd name="connsiteY3" fmla="*/ 3873 h 111630"/>
              <a:gd name="connsiteX4" fmla="*/ 39984 w 88622"/>
              <a:gd name="connsiteY4" fmla="*/ 13600 h 111630"/>
              <a:gd name="connsiteX5" fmla="*/ 1073 w 88622"/>
              <a:gd name="connsiteY5" fmla="*/ 71966 h 11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22" h="111630">
                <a:moveTo>
                  <a:pt x="1073" y="71966"/>
                </a:moveTo>
                <a:cubicBezTo>
                  <a:pt x="7558" y="86558"/>
                  <a:pt x="48119" y="131926"/>
                  <a:pt x="78895" y="101149"/>
                </a:cubicBezTo>
                <a:cubicBezTo>
                  <a:pt x="86145" y="93898"/>
                  <a:pt x="85380" y="81694"/>
                  <a:pt x="88622" y="71966"/>
                </a:cubicBezTo>
                <a:cubicBezTo>
                  <a:pt x="85380" y="49268"/>
                  <a:pt x="93573" y="21487"/>
                  <a:pt x="78895" y="3873"/>
                </a:cubicBezTo>
                <a:cubicBezTo>
                  <a:pt x="70336" y="-6398"/>
                  <a:pt x="51108" y="6184"/>
                  <a:pt x="39984" y="13600"/>
                </a:cubicBezTo>
                <a:cubicBezTo>
                  <a:pt x="18730" y="27769"/>
                  <a:pt x="-5412" y="57374"/>
                  <a:pt x="1073" y="71966"/>
                </a:cubicBezTo>
                <a:close/>
              </a:path>
            </a:pathLst>
          </a:cu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olný tvar 20"/>
          <p:cNvSpPr/>
          <p:nvPr/>
        </p:nvSpPr>
        <p:spPr>
          <a:xfrm>
            <a:off x="9270460" y="1235413"/>
            <a:ext cx="233463" cy="466927"/>
          </a:xfrm>
          <a:custGeom>
            <a:avLst/>
            <a:gdLst>
              <a:gd name="connsiteX0" fmla="*/ 233463 w 233463"/>
              <a:gd name="connsiteY0" fmla="*/ 0 h 466927"/>
              <a:gd name="connsiteX1" fmla="*/ 223736 w 233463"/>
              <a:gd name="connsiteY1" fmla="*/ 58366 h 466927"/>
              <a:gd name="connsiteX2" fmla="*/ 184825 w 233463"/>
              <a:gd name="connsiteY2" fmla="*/ 116732 h 466927"/>
              <a:gd name="connsiteX3" fmla="*/ 136187 w 233463"/>
              <a:gd name="connsiteY3" fmla="*/ 175098 h 466927"/>
              <a:gd name="connsiteX4" fmla="*/ 126459 w 233463"/>
              <a:gd name="connsiteY4" fmla="*/ 204281 h 466927"/>
              <a:gd name="connsiteX5" fmla="*/ 116731 w 233463"/>
              <a:gd name="connsiteY5" fmla="*/ 243191 h 466927"/>
              <a:gd name="connsiteX6" fmla="*/ 97276 w 233463"/>
              <a:gd name="connsiteY6" fmla="*/ 262647 h 466927"/>
              <a:gd name="connsiteX7" fmla="*/ 68093 w 233463"/>
              <a:gd name="connsiteY7" fmla="*/ 330740 h 466927"/>
              <a:gd name="connsiteX8" fmla="*/ 38910 w 233463"/>
              <a:gd name="connsiteY8" fmla="*/ 379378 h 466927"/>
              <a:gd name="connsiteX9" fmla="*/ 9727 w 233463"/>
              <a:gd name="connsiteY9" fmla="*/ 437744 h 466927"/>
              <a:gd name="connsiteX10" fmla="*/ 0 w 233463"/>
              <a:gd name="connsiteY10" fmla="*/ 466927 h 46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3" h="466927">
                <a:moveTo>
                  <a:pt x="233463" y="0"/>
                </a:moveTo>
                <a:cubicBezTo>
                  <a:pt x="230221" y="19455"/>
                  <a:pt x="231322" y="40160"/>
                  <a:pt x="223736" y="58366"/>
                </a:cubicBezTo>
                <a:cubicBezTo>
                  <a:pt x="214743" y="79950"/>
                  <a:pt x="199180" y="98275"/>
                  <a:pt x="184825" y="116732"/>
                </a:cubicBezTo>
                <a:cubicBezTo>
                  <a:pt x="154705" y="155458"/>
                  <a:pt x="157044" y="133384"/>
                  <a:pt x="136187" y="175098"/>
                </a:cubicBezTo>
                <a:cubicBezTo>
                  <a:pt x="131601" y="184269"/>
                  <a:pt x="129276" y="194422"/>
                  <a:pt x="126459" y="204281"/>
                </a:cubicBezTo>
                <a:cubicBezTo>
                  <a:pt x="122786" y="217136"/>
                  <a:pt x="122710" y="231233"/>
                  <a:pt x="116731" y="243191"/>
                </a:cubicBezTo>
                <a:cubicBezTo>
                  <a:pt x="112629" y="251394"/>
                  <a:pt x="103761" y="256162"/>
                  <a:pt x="97276" y="262647"/>
                </a:cubicBezTo>
                <a:cubicBezTo>
                  <a:pt x="74521" y="376431"/>
                  <a:pt x="105470" y="268446"/>
                  <a:pt x="68093" y="330740"/>
                </a:cubicBezTo>
                <a:cubicBezTo>
                  <a:pt x="30209" y="393879"/>
                  <a:pt x="88207" y="330083"/>
                  <a:pt x="38910" y="379378"/>
                </a:cubicBezTo>
                <a:cubicBezTo>
                  <a:pt x="14461" y="452730"/>
                  <a:pt x="47442" y="362315"/>
                  <a:pt x="9727" y="437744"/>
                </a:cubicBezTo>
                <a:cubicBezTo>
                  <a:pt x="5141" y="446915"/>
                  <a:pt x="0" y="466927"/>
                  <a:pt x="0" y="466927"/>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Volný tvar 21"/>
          <p:cNvSpPr/>
          <p:nvPr/>
        </p:nvSpPr>
        <p:spPr>
          <a:xfrm>
            <a:off x="9464006" y="1624335"/>
            <a:ext cx="98283" cy="97461"/>
          </a:xfrm>
          <a:custGeom>
            <a:avLst/>
            <a:gdLst>
              <a:gd name="connsiteX0" fmla="*/ 69100 w 98283"/>
              <a:gd name="connsiteY0" fmla="*/ 184 h 97461"/>
              <a:gd name="connsiteX1" fmla="*/ 20462 w 98283"/>
              <a:gd name="connsiteY1" fmla="*/ 39095 h 97461"/>
              <a:gd name="connsiteX2" fmla="*/ 1007 w 98283"/>
              <a:gd name="connsiteY2" fmla="*/ 68278 h 97461"/>
              <a:gd name="connsiteX3" fmla="*/ 39917 w 98283"/>
              <a:gd name="connsiteY3" fmla="*/ 78005 h 97461"/>
              <a:gd name="connsiteX4" fmla="*/ 78828 w 98283"/>
              <a:gd name="connsiteY4" fmla="*/ 68278 h 97461"/>
              <a:gd name="connsiteX5" fmla="*/ 30190 w 98283"/>
              <a:gd name="connsiteY5" fmla="*/ 9912 h 97461"/>
              <a:gd name="connsiteX6" fmla="*/ 20462 w 98283"/>
              <a:gd name="connsiteY6" fmla="*/ 78005 h 97461"/>
              <a:gd name="connsiteX7" fmla="*/ 78828 w 98283"/>
              <a:gd name="connsiteY7" fmla="*/ 97461 h 97461"/>
              <a:gd name="connsiteX8" fmla="*/ 98283 w 98283"/>
              <a:gd name="connsiteY8" fmla="*/ 78005 h 97461"/>
              <a:gd name="connsiteX9" fmla="*/ 49645 w 98283"/>
              <a:gd name="connsiteY9" fmla="*/ 39095 h 97461"/>
              <a:gd name="connsiteX10" fmla="*/ 30190 w 98283"/>
              <a:gd name="connsiteY10" fmla="*/ 48822 h 9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283" h="97461">
                <a:moveTo>
                  <a:pt x="69100" y="184"/>
                </a:moveTo>
                <a:cubicBezTo>
                  <a:pt x="52887" y="13154"/>
                  <a:pt x="35143" y="24414"/>
                  <a:pt x="20462" y="39095"/>
                </a:cubicBezTo>
                <a:cubicBezTo>
                  <a:pt x="12195" y="47362"/>
                  <a:pt x="-4221" y="57821"/>
                  <a:pt x="1007" y="68278"/>
                </a:cubicBezTo>
                <a:cubicBezTo>
                  <a:pt x="6986" y="80236"/>
                  <a:pt x="26947" y="74763"/>
                  <a:pt x="39917" y="78005"/>
                </a:cubicBezTo>
                <a:cubicBezTo>
                  <a:pt x="52887" y="74763"/>
                  <a:pt x="74134" y="80796"/>
                  <a:pt x="78828" y="68278"/>
                </a:cubicBezTo>
                <a:cubicBezTo>
                  <a:pt x="113684" y="-24670"/>
                  <a:pt x="64245" y="1398"/>
                  <a:pt x="30190" y="9912"/>
                </a:cubicBezTo>
                <a:cubicBezTo>
                  <a:pt x="17967" y="28247"/>
                  <a:pt x="-8853" y="52878"/>
                  <a:pt x="20462" y="78005"/>
                </a:cubicBezTo>
                <a:cubicBezTo>
                  <a:pt x="36033" y="91351"/>
                  <a:pt x="78828" y="97461"/>
                  <a:pt x="78828" y="97461"/>
                </a:cubicBezTo>
                <a:cubicBezTo>
                  <a:pt x="85313" y="90976"/>
                  <a:pt x="98283" y="87176"/>
                  <a:pt x="98283" y="78005"/>
                </a:cubicBezTo>
                <a:cubicBezTo>
                  <a:pt x="98283" y="55596"/>
                  <a:pt x="67868" y="39095"/>
                  <a:pt x="49645" y="39095"/>
                </a:cubicBezTo>
                <a:cubicBezTo>
                  <a:pt x="42395" y="39095"/>
                  <a:pt x="36675" y="45580"/>
                  <a:pt x="30190" y="48822"/>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Volný tvar 22"/>
          <p:cNvSpPr/>
          <p:nvPr/>
        </p:nvSpPr>
        <p:spPr>
          <a:xfrm>
            <a:off x="8822987" y="1828800"/>
            <a:ext cx="243261" cy="233464"/>
          </a:xfrm>
          <a:custGeom>
            <a:avLst/>
            <a:gdLst>
              <a:gd name="connsiteX0" fmla="*/ 0 w 243261"/>
              <a:gd name="connsiteY0" fmla="*/ 233464 h 233464"/>
              <a:gd name="connsiteX1" fmla="*/ 107004 w 243261"/>
              <a:gd name="connsiteY1" fmla="*/ 165370 h 233464"/>
              <a:gd name="connsiteX2" fmla="*/ 184826 w 243261"/>
              <a:gd name="connsiteY2" fmla="*/ 87549 h 233464"/>
              <a:gd name="connsiteX3" fmla="*/ 223736 w 243261"/>
              <a:gd name="connsiteY3" fmla="*/ 29183 h 233464"/>
              <a:gd name="connsiteX4" fmla="*/ 243192 w 243261"/>
              <a:gd name="connsiteY4" fmla="*/ 0 h 23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1" h="233464">
                <a:moveTo>
                  <a:pt x="0" y="233464"/>
                </a:moveTo>
                <a:cubicBezTo>
                  <a:pt x="68689" y="192251"/>
                  <a:pt x="32907" y="214769"/>
                  <a:pt x="107004" y="165370"/>
                </a:cubicBezTo>
                <a:cubicBezTo>
                  <a:pt x="107008" y="165368"/>
                  <a:pt x="174448" y="97927"/>
                  <a:pt x="184826" y="87549"/>
                </a:cubicBezTo>
                <a:cubicBezTo>
                  <a:pt x="201360" y="71015"/>
                  <a:pt x="207202" y="45716"/>
                  <a:pt x="223736" y="29183"/>
                </a:cubicBezTo>
                <a:cubicBezTo>
                  <a:pt x="245485" y="7435"/>
                  <a:pt x="243192" y="18899"/>
                  <a:pt x="243192" y="0"/>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olný tvar 8"/>
          <p:cNvSpPr/>
          <p:nvPr/>
        </p:nvSpPr>
        <p:spPr>
          <a:xfrm>
            <a:off x="8579794" y="1313233"/>
            <a:ext cx="271557" cy="408562"/>
          </a:xfrm>
          <a:custGeom>
            <a:avLst/>
            <a:gdLst>
              <a:gd name="connsiteX0" fmla="*/ 0 w 271557"/>
              <a:gd name="connsiteY0" fmla="*/ 0 h 408562"/>
              <a:gd name="connsiteX1" fmla="*/ 145915 w 271557"/>
              <a:gd name="connsiteY1" fmla="*/ 9728 h 408562"/>
              <a:gd name="connsiteX2" fmla="*/ 233464 w 271557"/>
              <a:gd name="connsiteY2" fmla="*/ 408562 h 408562"/>
            </a:gdLst>
            <a:ahLst/>
            <a:cxnLst>
              <a:cxn ang="0">
                <a:pos x="connsiteX0" y="connsiteY0"/>
              </a:cxn>
              <a:cxn ang="0">
                <a:pos x="connsiteX1" y="connsiteY1"/>
              </a:cxn>
              <a:cxn ang="0">
                <a:pos x="connsiteX2" y="connsiteY2"/>
              </a:cxn>
            </a:cxnLst>
            <a:rect l="l" t="t" r="r" b="b"/>
            <a:pathLst>
              <a:path w="271557" h="408562">
                <a:moveTo>
                  <a:pt x="0" y="0"/>
                </a:moveTo>
                <a:lnTo>
                  <a:pt x="145915" y="9728"/>
                </a:lnTo>
                <a:cubicBezTo>
                  <a:pt x="362373" y="27766"/>
                  <a:pt x="233464" y="16646"/>
                  <a:pt x="233464" y="408562"/>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5"/>
              </a:solidFill>
            </a:endParaRPr>
          </a:p>
        </p:txBody>
      </p:sp>
      <p:sp>
        <p:nvSpPr>
          <p:cNvPr id="10" name="Volný tvar 9"/>
          <p:cNvSpPr/>
          <p:nvPr/>
        </p:nvSpPr>
        <p:spPr>
          <a:xfrm>
            <a:off x="8745165" y="1546697"/>
            <a:ext cx="107004" cy="0"/>
          </a:xfrm>
          <a:custGeom>
            <a:avLst/>
            <a:gdLst>
              <a:gd name="connsiteX0" fmla="*/ 0 w 107004"/>
              <a:gd name="connsiteY0" fmla="*/ 0 h 0"/>
              <a:gd name="connsiteX1" fmla="*/ 107004 w 107004"/>
              <a:gd name="connsiteY1" fmla="*/ 0 h 0"/>
            </a:gdLst>
            <a:ahLst/>
            <a:cxnLst>
              <a:cxn ang="0">
                <a:pos x="connsiteX0" y="connsiteY0"/>
              </a:cxn>
              <a:cxn ang="0">
                <a:pos x="connsiteX1" y="connsiteY1"/>
              </a:cxn>
            </a:cxnLst>
            <a:rect l="l" t="t" r="r" b="b"/>
            <a:pathLst>
              <a:path w="107004">
                <a:moveTo>
                  <a:pt x="0" y="0"/>
                </a:moveTo>
                <a:lnTo>
                  <a:pt x="107004"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5"/>
              </a:solidFill>
            </a:endParaRPr>
          </a:p>
        </p:txBody>
      </p:sp>
    </p:spTree>
    <p:extLst>
      <p:ext uri="{BB962C8B-B14F-4D97-AF65-F5344CB8AC3E}">
        <p14:creationId xmlns:p14="http://schemas.microsoft.com/office/powerpoint/2010/main" val="1435715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87868" y="0"/>
            <a:ext cx="9364661" cy="1074737"/>
          </a:xfrm>
        </p:spPr>
        <p:txBody>
          <a:bodyPr>
            <a:normAutofit/>
          </a:bodyPr>
          <a:lstStyle/>
          <a:p>
            <a:r>
              <a:rPr lang="cs-CZ" dirty="0" smtClean="0"/>
              <a:t>Pro omezování korupce je třeba vysokých sankcí a funkčních systémových opatření</a:t>
            </a:r>
            <a:r>
              <a:rPr lang="cs-CZ" dirty="0"/>
              <a:t>.</a:t>
            </a:r>
            <a:r>
              <a:rPr lang="cs-CZ" dirty="0" smtClean="0"/>
              <a:t> Avšak i </a:t>
            </a:r>
            <a:r>
              <a:rPr lang="cs-CZ" dirty="0"/>
              <a:t>dobrá systémová </a:t>
            </a:r>
            <a:r>
              <a:rPr lang="cs-CZ" dirty="0" smtClean="0"/>
              <a:t>opatření </a:t>
            </a:r>
            <a:br>
              <a:rPr lang="cs-CZ" dirty="0" smtClean="0"/>
            </a:br>
            <a:r>
              <a:rPr lang="cs-CZ" dirty="0" smtClean="0"/>
              <a:t>je </a:t>
            </a:r>
            <a:r>
              <a:rPr lang="cs-CZ" dirty="0"/>
              <a:t>možné </a:t>
            </a:r>
            <a:r>
              <a:rPr lang="cs-CZ" dirty="0" smtClean="0"/>
              <a:t>obejít, což závisí na charakteru každého jednotlivce. </a:t>
            </a:r>
            <a:endParaRPr lang="cs-CZ" b="0" dirty="0"/>
          </a:p>
        </p:txBody>
      </p:sp>
      <p:sp>
        <p:nvSpPr>
          <p:cNvPr id="3" name="Zástupný symbol pro obsah 1"/>
          <p:cNvSpPr>
            <a:spLocks noGrp="1"/>
          </p:cNvSpPr>
          <p:nvPr>
            <p:ph sz="quarter" idx="10"/>
          </p:nvPr>
        </p:nvSpPr>
        <p:spPr>
          <a:xfrm>
            <a:off x="277815" y="1084263"/>
            <a:ext cx="9355137" cy="5224462"/>
          </a:xfrm>
          <a:prstGeom prst="rect">
            <a:avLst/>
          </a:prstGeom>
        </p:spPr>
        <p:txBody>
          <a:bodyPr/>
          <a:lstStyle/>
          <a:p>
            <a:pPr algn="just"/>
            <a:r>
              <a:rPr lang="cs-CZ" b="1" dirty="0" smtClean="0"/>
              <a:t>První asociace </a:t>
            </a:r>
            <a:r>
              <a:rPr lang="cs-CZ" dirty="0" smtClean="0"/>
              <a:t>s pojmem </a:t>
            </a:r>
            <a:r>
              <a:rPr lang="cs-CZ" b="1" dirty="0" smtClean="0"/>
              <a:t>korupce </a:t>
            </a:r>
            <a:r>
              <a:rPr lang="cs-CZ" dirty="0" smtClean="0"/>
              <a:t>se v cílové skupině </a:t>
            </a:r>
            <a:r>
              <a:rPr lang="cs-CZ" b="1" dirty="0" smtClean="0"/>
              <a:t>„veřejnost</a:t>
            </a:r>
            <a:r>
              <a:rPr lang="cs-CZ" dirty="0" smtClean="0"/>
              <a:t>“ týkaly jak </a:t>
            </a:r>
            <a:r>
              <a:rPr lang="cs-CZ" b="1" dirty="0" smtClean="0"/>
              <a:t>mediálně známých témat</a:t>
            </a:r>
            <a:r>
              <a:rPr lang="cs-CZ" dirty="0" smtClean="0"/>
              <a:t>, tak </a:t>
            </a:r>
            <a:r>
              <a:rPr lang="cs-CZ" b="1" dirty="0" smtClean="0"/>
              <a:t>osobní zkušenosti </a:t>
            </a:r>
            <a:r>
              <a:rPr lang="cs-CZ" dirty="0"/>
              <a:t>(</a:t>
            </a:r>
            <a:r>
              <a:rPr lang="cs-CZ" dirty="0" smtClean="0"/>
              <a:t>politika, zpronevěření veřejných prostředků, sport, ale</a:t>
            </a:r>
            <a:r>
              <a:rPr lang="cs-CZ" i="1" dirty="0" smtClean="0"/>
              <a:t> </a:t>
            </a:r>
            <a:r>
              <a:rPr lang="cs-CZ" dirty="0" smtClean="0"/>
              <a:t>také</a:t>
            </a:r>
            <a:r>
              <a:rPr lang="cs-CZ" i="1" dirty="0" smtClean="0"/>
              <a:t> „ze zkušenosti se jedná </a:t>
            </a:r>
            <a:br>
              <a:rPr lang="cs-CZ" i="1" dirty="0" smtClean="0"/>
            </a:br>
            <a:r>
              <a:rPr lang="cs-CZ" i="1" dirty="0" smtClean="0"/>
              <a:t>o muže</a:t>
            </a:r>
            <a:r>
              <a:rPr lang="cs-CZ" dirty="0" smtClean="0"/>
              <a:t>“). Korupce je vnímána jako značně rozšířený fenomén tzv. „</a:t>
            </a:r>
            <a:r>
              <a:rPr lang="cs-CZ" i="1" dirty="0" smtClean="0"/>
              <a:t>až do morku kosti</a:t>
            </a:r>
            <a:r>
              <a:rPr lang="cs-CZ" dirty="0" smtClean="0"/>
              <a:t>“ a to zejména v oblasti politiky a udělování veřejných zakázek. Cílová skupina</a:t>
            </a:r>
            <a:r>
              <a:rPr lang="cs-CZ" b="1" dirty="0" smtClean="0"/>
              <a:t> „státní správa</a:t>
            </a:r>
            <a:r>
              <a:rPr lang="cs-CZ" dirty="0" smtClean="0"/>
              <a:t>“ si s korupcí asociovala spíše její </a:t>
            </a:r>
            <a:r>
              <a:rPr lang="cs-CZ" b="1" dirty="0" smtClean="0"/>
              <a:t>společenskou nebezpečnost a utajení</a:t>
            </a:r>
            <a:r>
              <a:rPr lang="cs-CZ" dirty="0"/>
              <a:t> </a:t>
            </a:r>
            <a:r>
              <a:rPr lang="cs-CZ" dirty="0" smtClean="0"/>
              <a:t>(a</a:t>
            </a:r>
            <a:r>
              <a:rPr lang="cs-CZ" i="1" dirty="0" smtClean="0"/>
              <a:t>bsence </a:t>
            </a:r>
            <a:r>
              <a:rPr lang="cs-CZ" i="1" dirty="0"/>
              <a:t>transparentnosti, skrytost a </a:t>
            </a:r>
            <a:r>
              <a:rPr lang="cs-CZ" i="1" dirty="0" smtClean="0"/>
              <a:t>osobní zájem, </a:t>
            </a:r>
            <a:r>
              <a:rPr lang="cs-CZ" i="1" dirty="0"/>
              <a:t>nekalé </a:t>
            </a:r>
            <a:r>
              <a:rPr lang="cs-CZ" i="1" dirty="0" smtClean="0"/>
              <a:t>praktiky</a:t>
            </a:r>
            <a:r>
              <a:rPr lang="cs-CZ" dirty="0" smtClean="0"/>
              <a:t>, </a:t>
            </a:r>
            <a:r>
              <a:rPr lang="cs-CZ" i="1" dirty="0" smtClean="0"/>
              <a:t>bezmocnost slušných</a:t>
            </a:r>
            <a:r>
              <a:rPr lang="cs-CZ" dirty="0" smtClean="0"/>
              <a:t>, </a:t>
            </a:r>
            <a:r>
              <a:rPr lang="cs-CZ" i="1" dirty="0" smtClean="0"/>
              <a:t>průšvih</a:t>
            </a:r>
            <a:r>
              <a:rPr lang="cs-CZ" dirty="0" smtClean="0"/>
              <a:t> a </a:t>
            </a:r>
            <a:r>
              <a:rPr lang="cs-CZ" i="1" dirty="0" smtClean="0"/>
              <a:t>veřejné zakázky)</a:t>
            </a:r>
            <a:r>
              <a:rPr lang="cs-CZ" dirty="0" smtClean="0"/>
              <a:t>. Rozšířenost korupce směřovala tato skupina do oblastí, kde je nižší stupeň systémové kontroly, například na úroveň regionální samosprávy, nebo do oblasti veřejných zakázek, kde se střetávají veřejné a soukromé zájmy. Byl zmíněn i problém a nebezpečí tzv. </a:t>
            </a:r>
            <a:r>
              <a:rPr lang="cs-CZ" b="1" dirty="0" smtClean="0"/>
              <a:t>systémové korupce</a:t>
            </a:r>
            <a:r>
              <a:rPr lang="cs-CZ" dirty="0" smtClean="0"/>
              <a:t>, </a:t>
            </a:r>
            <a:br>
              <a:rPr lang="cs-CZ" dirty="0" smtClean="0"/>
            </a:br>
            <a:r>
              <a:rPr lang="cs-CZ" dirty="0" smtClean="0"/>
              <a:t>v jejímž rámci se vytváří provázané sítě a hierarchie.</a:t>
            </a:r>
          </a:p>
          <a:p>
            <a:pPr algn="just"/>
            <a:r>
              <a:rPr lang="cs-CZ" dirty="0" smtClean="0"/>
              <a:t>Na to, jak se </a:t>
            </a:r>
            <a:r>
              <a:rPr lang="cs-CZ" b="1" dirty="0" smtClean="0"/>
              <a:t>korupci bránit </a:t>
            </a:r>
            <a:r>
              <a:rPr lang="cs-CZ" dirty="0" smtClean="0"/>
              <a:t>a případně </a:t>
            </a:r>
            <a:r>
              <a:rPr lang="cs-CZ" b="1" dirty="0" smtClean="0"/>
              <a:t>dosáhnout jejího snížení</a:t>
            </a:r>
            <a:r>
              <a:rPr lang="cs-CZ" dirty="0" smtClean="0"/>
              <a:t>, neměli účastníci diskusí shodný názor. V cílové skupině</a:t>
            </a:r>
            <a:r>
              <a:rPr lang="cs-CZ" b="1" dirty="0" smtClean="0"/>
              <a:t> „veřejnost“</a:t>
            </a:r>
            <a:r>
              <a:rPr lang="cs-CZ" dirty="0" smtClean="0"/>
              <a:t> převažoval důraz na</a:t>
            </a:r>
            <a:r>
              <a:rPr lang="cs-CZ" b="1" dirty="0" smtClean="0"/>
              <a:t> vysoké tresty </a:t>
            </a:r>
            <a:r>
              <a:rPr lang="cs-CZ" dirty="0" smtClean="0"/>
              <a:t>a </a:t>
            </a:r>
            <a:r>
              <a:rPr lang="cs-CZ" b="1" dirty="0" smtClean="0"/>
              <a:t>kontrolu (pomocí médií a zveřejňování </a:t>
            </a:r>
            <a:r>
              <a:rPr lang="cs-CZ" dirty="0" smtClean="0"/>
              <a:t>např. uzavřených smluv). Na druhou stranu se vyskytly i názory, že „</a:t>
            </a:r>
            <a:r>
              <a:rPr lang="cs-CZ" i="1" dirty="0" smtClean="0"/>
              <a:t>moc ovlivnit </a:t>
            </a:r>
            <a:r>
              <a:rPr lang="cs-CZ" i="1" dirty="0"/>
              <a:t>to </a:t>
            </a:r>
            <a:r>
              <a:rPr lang="cs-CZ" i="1" dirty="0" smtClean="0"/>
              <a:t>nepůjde“</a:t>
            </a:r>
            <a:r>
              <a:rPr lang="cs-CZ" dirty="0" smtClean="0"/>
              <a:t> a že se jedná „</a:t>
            </a:r>
            <a:r>
              <a:rPr lang="cs-CZ" i="1" dirty="0" smtClean="0"/>
              <a:t>o </a:t>
            </a:r>
            <a:r>
              <a:rPr lang="cs-CZ" i="1" dirty="0"/>
              <a:t>chybu lidského </a:t>
            </a:r>
            <a:r>
              <a:rPr lang="cs-CZ" i="1" dirty="0" smtClean="0"/>
              <a:t>faktoru“</a:t>
            </a:r>
            <a:r>
              <a:rPr lang="cs-CZ" dirty="0" smtClean="0"/>
              <a:t>, kterou nelze nijak redukovat, tj. „</a:t>
            </a:r>
            <a:r>
              <a:rPr lang="cs-CZ" i="1" dirty="0" smtClean="0"/>
              <a:t>dokud </a:t>
            </a:r>
            <a:r>
              <a:rPr lang="cs-CZ" i="1" dirty="0"/>
              <a:t>bude člověk </a:t>
            </a:r>
            <a:r>
              <a:rPr lang="cs-CZ" i="1" dirty="0" smtClean="0"/>
              <a:t>chamtivý, </a:t>
            </a:r>
            <a:r>
              <a:rPr lang="cs-CZ" i="1" dirty="0"/>
              <a:t>tak korupce </a:t>
            </a:r>
            <a:r>
              <a:rPr lang="cs-CZ" i="1" dirty="0" smtClean="0"/>
              <a:t>pokvete</a:t>
            </a:r>
            <a:r>
              <a:rPr lang="cs-CZ" dirty="0" smtClean="0"/>
              <a:t>“. V cílové skupině </a:t>
            </a:r>
            <a:r>
              <a:rPr lang="cs-CZ" b="1" dirty="0" smtClean="0"/>
              <a:t>„státní správa“</a:t>
            </a:r>
            <a:r>
              <a:rPr lang="cs-CZ" dirty="0" smtClean="0"/>
              <a:t> převládal názor, že </a:t>
            </a:r>
            <a:r>
              <a:rPr lang="cs-CZ" b="1" dirty="0" smtClean="0"/>
              <a:t>jen sankce nestačí</a:t>
            </a:r>
            <a:r>
              <a:rPr lang="cs-CZ" dirty="0" smtClean="0"/>
              <a:t>. </a:t>
            </a:r>
            <a:r>
              <a:rPr lang="cs-CZ" b="1" dirty="0" smtClean="0"/>
              <a:t>Aby snižování korupce bylo účinné, je třeba komplexní přístup.</a:t>
            </a:r>
            <a:r>
              <a:rPr lang="cs-CZ" dirty="0" smtClean="0"/>
              <a:t> Především by se mělo jednat o systémová opatření a </a:t>
            </a:r>
            <a:r>
              <a:rPr lang="cs-CZ" dirty="0"/>
              <a:t>nastavení </a:t>
            </a:r>
            <a:r>
              <a:rPr lang="cs-CZ" dirty="0" smtClean="0"/>
              <a:t>kontrolních mechanismů („</a:t>
            </a:r>
            <a:r>
              <a:rPr lang="cs-CZ" i="1" dirty="0" smtClean="0"/>
              <a:t>nemít </a:t>
            </a:r>
            <a:r>
              <a:rPr lang="cs-CZ" i="1" dirty="0"/>
              <a:t>možnost rozhodovat o věcech, které se mě osobně </a:t>
            </a:r>
            <a:r>
              <a:rPr lang="cs-CZ" i="1" dirty="0" smtClean="0"/>
              <a:t>týkají“</a:t>
            </a:r>
            <a:r>
              <a:rPr lang="cs-CZ" dirty="0" smtClean="0"/>
              <a:t>), důležitá je transparentnost systému, jasně vymezená zodpovědnost („</a:t>
            </a:r>
            <a:r>
              <a:rPr lang="cs-CZ" i="1" dirty="0" smtClean="0"/>
              <a:t>kdo </a:t>
            </a:r>
            <a:r>
              <a:rPr lang="cs-CZ" i="1" dirty="0"/>
              <a:t>je za jaký krok </a:t>
            </a:r>
            <a:r>
              <a:rPr lang="cs-CZ" i="1" dirty="0" smtClean="0"/>
              <a:t>zodpovědný“</a:t>
            </a:r>
            <a:r>
              <a:rPr lang="cs-CZ" dirty="0" smtClean="0"/>
              <a:t>) a její vymáhání, ale i podpoření osobní </a:t>
            </a:r>
            <a:r>
              <a:rPr lang="cs-CZ" dirty="0"/>
              <a:t>zodpovědnosti (etický kodex, </a:t>
            </a:r>
            <a:r>
              <a:rPr lang="cs-CZ" i="1" dirty="0" smtClean="0"/>
              <a:t>„manažeři </a:t>
            </a:r>
            <a:r>
              <a:rPr lang="cs-CZ" i="1" dirty="0"/>
              <a:t>musí jít </a:t>
            </a:r>
            <a:r>
              <a:rPr lang="cs-CZ" i="1" dirty="0" smtClean="0"/>
              <a:t>příkladem</a:t>
            </a:r>
            <a:r>
              <a:rPr lang="cs-CZ" dirty="0" smtClean="0"/>
              <a:t>“) a vzdělávání k tomu, </a:t>
            </a:r>
            <a:r>
              <a:rPr lang="cs-CZ" dirty="0"/>
              <a:t>aby se ctila a dodržovala </a:t>
            </a:r>
            <a:r>
              <a:rPr lang="cs-CZ" dirty="0" smtClean="0"/>
              <a:t>pravidla. </a:t>
            </a:r>
            <a:r>
              <a:rPr lang="cs-CZ" b="1" dirty="0"/>
              <a:t>Sankce </a:t>
            </a:r>
            <a:r>
              <a:rPr lang="cs-CZ" b="1" dirty="0" smtClean="0"/>
              <a:t>nelze opomenout, ale musí být transparentní a účinné </a:t>
            </a:r>
            <a:r>
              <a:rPr lang="cs-CZ" i="1" dirty="0" smtClean="0"/>
              <a:t>(„…když </a:t>
            </a:r>
            <a:r>
              <a:rPr lang="cs-CZ" i="1" dirty="0"/>
              <a:t>někdo vezme 20 miliónů a sedne si </a:t>
            </a:r>
            <a:r>
              <a:rPr lang="cs-CZ" i="1" dirty="0" smtClean="0"/>
              <a:t>jen na </a:t>
            </a:r>
            <a:r>
              <a:rPr lang="cs-CZ" i="1" dirty="0"/>
              <a:t>rok a půl, tak </a:t>
            </a:r>
            <a:r>
              <a:rPr lang="cs-CZ" i="1" dirty="0" smtClean="0"/>
              <a:t>to půjde udělat </a:t>
            </a:r>
            <a:r>
              <a:rPr lang="cs-CZ" i="1" dirty="0"/>
              <a:t>půlka lidí z </a:t>
            </a:r>
            <a:r>
              <a:rPr lang="cs-CZ" i="1" dirty="0" smtClean="0"/>
              <a:t>ČR.</a:t>
            </a:r>
            <a:r>
              <a:rPr lang="cs-CZ" dirty="0" smtClean="0"/>
              <a:t>“). Rovněž </a:t>
            </a:r>
            <a:r>
              <a:rPr lang="cs-CZ" b="1" dirty="0" smtClean="0"/>
              <a:t>medializace</a:t>
            </a:r>
            <a:r>
              <a:rPr lang="cs-CZ" b="1" dirty="0"/>
              <a:t> </a:t>
            </a:r>
            <a:r>
              <a:rPr lang="cs-CZ" b="1" dirty="0" smtClean="0"/>
              <a:t>sankcí </a:t>
            </a:r>
            <a:r>
              <a:rPr lang="cs-CZ" dirty="0"/>
              <a:t>může odradit ostatní od </a:t>
            </a:r>
            <a:r>
              <a:rPr lang="cs-CZ" dirty="0" smtClean="0"/>
              <a:t>korupce. Avšak i v cílové </a:t>
            </a:r>
            <a:r>
              <a:rPr lang="cs-CZ" dirty="0"/>
              <a:t>skupině „státní </a:t>
            </a:r>
            <a:r>
              <a:rPr lang="cs-CZ" dirty="0" smtClean="0"/>
              <a:t>správa“ byl zmiňován </a:t>
            </a:r>
            <a:r>
              <a:rPr lang="cs-CZ" b="1" dirty="0" smtClean="0"/>
              <a:t>vliv osobnosti daného člověka na ochotu </a:t>
            </a:r>
            <a:br>
              <a:rPr lang="cs-CZ" b="1" dirty="0" smtClean="0"/>
            </a:br>
            <a:r>
              <a:rPr lang="cs-CZ" b="1" dirty="0" smtClean="0"/>
              <a:t>k úplatkářství</a:t>
            </a:r>
            <a:r>
              <a:rPr lang="cs-CZ" dirty="0" smtClean="0"/>
              <a:t> (</a:t>
            </a:r>
            <a:r>
              <a:rPr lang="cs-CZ" i="1" dirty="0" smtClean="0"/>
              <a:t>„stejně </a:t>
            </a:r>
            <a:r>
              <a:rPr lang="cs-CZ" i="1" dirty="0"/>
              <a:t>sebelepší nastavení nic nezmůže, nakonec je to o lidech, o těch </a:t>
            </a:r>
            <a:r>
              <a:rPr lang="cs-CZ" i="1" dirty="0" smtClean="0"/>
              <a:t>jednotlivcích</a:t>
            </a:r>
            <a:r>
              <a:rPr lang="cs-CZ" dirty="0" smtClean="0"/>
              <a:t>“).</a:t>
            </a:r>
            <a:endParaRPr lang="cs-CZ" dirty="0"/>
          </a:p>
        </p:txBody>
      </p:sp>
      <p:pic>
        <p:nvPicPr>
          <p:cNvPr id="1026"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400000"/>
                    </a14:imgEffect>
                    <a14:imgEffect>
                      <a14:brightnessContrast bright="-5000" contrast="5000"/>
                    </a14:imgEffect>
                  </a14:imgLayer>
                </a14:imgProps>
              </a:ext>
              <a:ext uri="{28A0092B-C50C-407E-A947-70E740481C1C}">
                <a14:useLocalDpi xmlns:a14="http://schemas.microsoft.com/office/drawing/2010/main"/>
              </a:ext>
            </a:extLst>
          </a:blip>
          <a:srcRect/>
          <a:stretch/>
        </p:blipFill>
        <p:spPr bwMode="auto">
          <a:xfrm>
            <a:off x="8646716" y="162865"/>
            <a:ext cx="1005813" cy="85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325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79400" y="33341"/>
            <a:ext cx="9364661" cy="1074737"/>
          </a:xfrm>
        </p:spPr>
        <p:txBody>
          <a:bodyPr/>
          <a:lstStyle/>
          <a:p>
            <a:pPr algn="ctr"/>
            <a:r>
              <a:rPr lang="cs-CZ" b="0" dirty="0" smtClean="0"/>
              <a:t>Percepce genderu v korupci</a:t>
            </a:r>
            <a:endParaRPr lang="cs-CZ" b="0" dirty="0"/>
          </a:p>
        </p:txBody>
      </p:sp>
      <p:sp>
        <p:nvSpPr>
          <p:cNvPr id="2" name="Podnadpis 1"/>
          <p:cNvSpPr>
            <a:spLocks noGrp="1"/>
          </p:cNvSpPr>
          <p:nvPr>
            <p:ph sz="quarter" idx="10"/>
          </p:nvPr>
        </p:nvSpPr>
        <p:spPr/>
        <p:txBody>
          <a:bodyPr/>
          <a:lstStyle/>
          <a:p>
            <a:endParaRPr lang="cs-CZ" dirty="0"/>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75" y="1071384"/>
            <a:ext cx="9903600" cy="540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8440820" y="6022492"/>
            <a:ext cx="1372492" cy="269689"/>
          </a:xfrm>
          <a:prstGeom prst="rect">
            <a:avLst/>
          </a:prstGeom>
        </p:spPr>
        <p:txBody>
          <a:bodyPr wrap="none">
            <a:spAutoFit/>
          </a:bodyPr>
          <a:lstStyle/>
          <a:p>
            <a:r>
              <a:rPr lang="cs-CZ" dirty="0">
                <a:solidFill>
                  <a:schemeClr val="bg1">
                    <a:lumMod val="50000"/>
                  </a:schemeClr>
                </a:solidFill>
              </a:rPr>
              <a:t>unsplash.com</a:t>
            </a:r>
          </a:p>
        </p:txBody>
      </p:sp>
    </p:spTree>
    <p:extLst>
      <p:ext uri="{BB962C8B-B14F-4D97-AF65-F5344CB8AC3E}">
        <p14:creationId xmlns:p14="http://schemas.microsoft.com/office/powerpoint/2010/main" val="655084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3050" y="3"/>
            <a:ext cx="9632950" cy="1074737"/>
          </a:xfrm>
        </p:spPr>
        <p:txBody>
          <a:bodyPr>
            <a:normAutofit/>
          </a:bodyPr>
          <a:lstStyle/>
          <a:p>
            <a:r>
              <a:rPr lang="cs-CZ" dirty="0" smtClean="0"/>
              <a:t>Působení mužů a žen v korupci je podle poloviny lidí vyrovnané. </a:t>
            </a:r>
            <a:br>
              <a:rPr lang="cs-CZ" dirty="0" smtClean="0"/>
            </a:br>
            <a:r>
              <a:rPr lang="cs-CZ" dirty="0" smtClean="0"/>
              <a:t>Pro cca 30 % dotázaných je malá korupce spíše věc mužů. </a:t>
            </a:r>
            <a:br>
              <a:rPr lang="cs-CZ" dirty="0" smtClean="0"/>
            </a:br>
            <a:r>
              <a:rPr lang="cs-CZ" dirty="0" smtClean="0"/>
              <a:t>Velká korupce je spíše mužská záležitost </a:t>
            </a:r>
            <a:r>
              <a:rPr lang="cs-CZ" dirty="0"/>
              <a:t>dokonce </a:t>
            </a:r>
            <a:r>
              <a:rPr lang="cs-CZ" dirty="0" smtClean="0"/>
              <a:t>pro 40 % respondentů.</a:t>
            </a:r>
            <a:endParaRPr lang="cs-CZ" dirty="0"/>
          </a:p>
        </p:txBody>
      </p:sp>
      <p:graphicFrame>
        <p:nvGraphicFramePr>
          <p:cNvPr id="7" name="Zástupný symbol pro obsah 5"/>
          <p:cNvGraphicFramePr>
            <a:graphicFrameLocks noGrp="1"/>
          </p:cNvGraphicFramePr>
          <p:nvPr>
            <p:ph sz="quarter" idx="13"/>
            <p:extLst>
              <p:ext uri="{D42A27DB-BD31-4B8C-83A1-F6EECF244321}">
                <p14:modId xmlns:p14="http://schemas.microsoft.com/office/powerpoint/2010/main" val="3001710883"/>
              </p:ext>
            </p:extLst>
          </p:nvPr>
        </p:nvGraphicFramePr>
        <p:xfrm>
          <a:off x="277813" y="1084263"/>
          <a:ext cx="4595812" cy="5214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4" name="Zástupný symbol pro obsah 5"/>
          <p:cNvGraphicFramePr>
            <a:graphicFrameLocks noGrp="1"/>
          </p:cNvGraphicFramePr>
          <p:nvPr>
            <p:ph sz="quarter" idx="14"/>
            <p:extLst>
              <p:ext uri="{D42A27DB-BD31-4B8C-83A1-F6EECF244321}">
                <p14:modId xmlns:p14="http://schemas.microsoft.com/office/powerpoint/2010/main" val="2562068864"/>
              </p:ext>
            </p:extLst>
          </p:nvPr>
        </p:nvGraphicFramePr>
        <p:xfrm>
          <a:off x="5033963" y="1084263"/>
          <a:ext cx="4608512" cy="5214937"/>
        </p:xfrm>
        <a:graphic>
          <a:graphicData uri="http://schemas.openxmlformats.org/drawingml/2006/chart">
            <c:chart xmlns:c="http://schemas.openxmlformats.org/drawingml/2006/chart" xmlns:r="http://schemas.openxmlformats.org/officeDocument/2006/relationships" r:id="rId3"/>
          </a:graphicData>
        </a:graphic>
      </p:graphicFrame>
      <p:sp>
        <p:nvSpPr>
          <p:cNvPr id="22" name="Obdélník 21"/>
          <p:cNvSpPr/>
          <p:nvPr/>
        </p:nvSpPr>
        <p:spPr>
          <a:xfrm>
            <a:off x="812799" y="1098197"/>
            <a:ext cx="8475133" cy="568554"/>
          </a:xfrm>
          <a:prstGeom prst="rect">
            <a:avLst/>
          </a:prstGeom>
        </p:spPr>
        <p:txBody>
          <a:bodyPr wrap="square">
            <a:spAutoFit/>
          </a:bodyPr>
          <a:lstStyle/>
          <a:p>
            <a:pPr algn="ctr"/>
            <a:r>
              <a:rPr lang="cs-CZ" sz="1400" dirty="0" smtClean="0"/>
              <a:t>Na základě vaší zkušenosti s korupcí, ať už osobní nebo zprostředkované, </a:t>
            </a:r>
          </a:p>
          <a:p>
            <a:pPr algn="ctr"/>
            <a:r>
              <a:rPr lang="cs-CZ" sz="1400" dirty="0" smtClean="0"/>
              <a:t>řekl/a byste, </a:t>
            </a:r>
            <a:endParaRPr lang="cs-CZ" sz="1400" dirty="0"/>
          </a:p>
        </p:txBody>
      </p:sp>
      <p:sp>
        <p:nvSpPr>
          <p:cNvPr id="24" name="Obdélník 23"/>
          <p:cNvSpPr/>
          <p:nvPr/>
        </p:nvSpPr>
        <p:spPr>
          <a:xfrm>
            <a:off x="221188" y="1594444"/>
            <a:ext cx="3752950" cy="269689"/>
          </a:xfrm>
          <a:prstGeom prst="rect">
            <a:avLst/>
          </a:prstGeom>
        </p:spPr>
        <p:txBody>
          <a:bodyPr wrap="none">
            <a:spAutoFit/>
          </a:bodyPr>
          <a:lstStyle/>
          <a:p>
            <a:pPr algn="ctr"/>
            <a:r>
              <a:rPr lang="cs-CZ" dirty="0"/>
              <a:t>že malá korupce je v ČR záležitostí spíše:</a:t>
            </a:r>
          </a:p>
        </p:txBody>
      </p:sp>
      <p:sp>
        <p:nvSpPr>
          <p:cNvPr id="82" name="Obdélník 81"/>
          <p:cNvSpPr/>
          <p:nvPr/>
        </p:nvSpPr>
        <p:spPr>
          <a:xfrm>
            <a:off x="5880000" y="1610987"/>
            <a:ext cx="3791423" cy="269689"/>
          </a:xfrm>
          <a:prstGeom prst="rect">
            <a:avLst/>
          </a:prstGeom>
        </p:spPr>
        <p:txBody>
          <a:bodyPr wrap="none">
            <a:spAutoFit/>
          </a:bodyPr>
          <a:lstStyle/>
          <a:p>
            <a:r>
              <a:rPr lang="cs-CZ" dirty="0"/>
              <a:t>že </a:t>
            </a:r>
            <a:r>
              <a:rPr lang="cs-CZ" dirty="0" smtClean="0"/>
              <a:t>velká korupce </a:t>
            </a:r>
            <a:r>
              <a:rPr lang="cs-CZ" dirty="0"/>
              <a:t>je v ČR záležitostí spíše:</a:t>
            </a:r>
          </a:p>
        </p:txBody>
      </p:sp>
      <p:grpSp>
        <p:nvGrpSpPr>
          <p:cNvPr id="100" name="Group 4"/>
          <p:cNvGrpSpPr>
            <a:grpSpLocks noChangeAspect="1"/>
          </p:cNvGrpSpPr>
          <p:nvPr/>
        </p:nvGrpSpPr>
        <p:grpSpPr bwMode="auto">
          <a:xfrm>
            <a:off x="2010004" y="3634158"/>
            <a:ext cx="1532831" cy="886974"/>
            <a:chOff x="317" y="548"/>
            <a:chExt cx="5143" cy="3224"/>
          </a:xfrm>
        </p:grpSpPr>
        <p:sp>
          <p:nvSpPr>
            <p:cNvPr id="101"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3"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6"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7"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9"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0"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1"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2"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3"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4"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5"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6"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17" name="Group 4"/>
          <p:cNvGrpSpPr>
            <a:grpSpLocks noChangeAspect="1"/>
          </p:cNvGrpSpPr>
          <p:nvPr/>
        </p:nvGrpSpPr>
        <p:grpSpPr bwMode="auto">
          <a:xfrm>
            <a:off x="6768271" y="3664377"/>
            <a:ext cx="1560103" cy="902755"/>
            <a:chOff x="317" y="548"/>
            <a:chExt cx="5143" cy="3224"/>
          </a:xfrm>
        </p:grpSpPr>
        <p:sp>
          <p:nvSpPr>
            <p:cNvPr id="118"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9"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0"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1"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2"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3"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4"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5"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6"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7"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8"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29"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30"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31"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32"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33"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1780882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Ženy se přiklánějí k tomu, že velká korupce je doménou mužů, </a:t>
            </a:r>
            <a:br>
              <a:rPr lang="cs-CZ" dirty="0" smtClean="0"/>
            </a:br>
            <a:r>
              <a:rPr lang="cs-CZ" dirty="0" smtClean="0"/>
              <a:t>muži naopak k tomu, že s genderem nesouvisí. Převaha podílu žen </a:t>
            </a:r>
            <a:br>
              <a:rPr lang="cs-CZ" dirty="0" smtClean="0"/>
            </a:br>
            <a:r>
              <a:rPr lang="cs-CZ" dirty="0" smtClean="0"/>
              <a:t>v malé/velké korupci je vnímána jako zcela marginální. </a:t>
            </a:r>
            <a:endParaRPr lang="en-GB" dirty="0"/>
          </a:p>
        </p:txBody>
      </p:sp>
      <p:graphicFrame>
        <p:nvGraphicFramePr>
          <p:cNvPr id="13" name="Zástupný symbol pro obsah 5"/>
          <p:cNvGraphicFramePr>
            <a:graphicFrameLocks noGrp="1"/>
          </p:cNvGraphicFramePr>
          <p:nvPr>
            <p:ph sz="quarter" idx="13"/>
            <p:extLst>
              <p:ext uri="{D42A27DB-BD31-4B8C-83A1-F6EECF244321}">
                <p14:modId xmlns:p14="http://schemas.microsoft.com/office/powerpoint/2010/main" val="2638432696"/>
              </p:ext>
            </p:extLst>
          </p:nvPr>
        </p:nvGraphicFramePr>
        <p:xfrm>
          <a:off x="5116513" y="1074740"/>
          <a:ext cx="4595812" cy="52149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Zástupný symbol pro obsah 5"/>
          <p:cNvGraphicFramePr>
            <a:graphicFrameLocks noGrp="1"/>
          </p:cNvGraphicFramePr>
          <p:nvPr>
            <p:ph sz="quarter" idx="14"/>
            <p:extLst>
              <p:ext uri="{D42A27DB-BD31-4B8C-83A1-F6EECF244321}">
                <p14:modId xmlns:p14="http://schemas.microsoft.com/office/powerpoint/2010/main" val="2882478688"/>
              </p:ext>
            </p:extLst>
          </p:nvPr>
        </p:nvGraphicFramePr>
        <p:xfrm>
          <a:off x="5033963" y="1084263"/>
          <a:ext cx="4608512" cy="521493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1"/>
          <p:cNvSpPr txBox="1">
            <a:spLocks noChangeArrowheads="1"/>
          </p:cNvSpPr>
          <p:nvPr/>
        </p:nvSpPr>
        <p:spPr bwMode="auto">
          <a:xfrm>
            <a:off x="277813" y="1084264"/>
            <a:ext cx="9364662" cy="535647"/>
          </a:xfrm>
          <a:prstGeom prst="rect">
            <a:avLst/>
          </a:prstGeom>
          <a:noFill/>
          <a:ln w="9525">
            <a:noFill/>
            <a:miter lim="800000"/>
            <a:headEnd/>
            <a:tailEnd/>
          </a:ln>
        </p:spPr>
        <p:txBody>
          <a:bodyPr wrap="square" lIns="54864" tIns="32004" rIns="54864"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cs-CZ" sz="1400" dirty="0"/>
              <a:t>Na základě vaší zkušenosti s </a:t>
            </a:r>
            <a:r>
              <a:rPr lang="cs-CZ" sz="1400" dirty="0" smtClean="0"/>
              <a:t>korupcí</a:t>
            </a:r>
            <a:r>
              <a:rPr lang="cs-CZ" sz="1400" dirty="0"/>
              <a:t>, ať už osobní nebo zprostředkované</a:t>
            </a:r>
            <a:r>
              <a:rPr lang="cs-CZ" sz="1400" dirty="0" smtClean="0"/>
              <a:t>,</a:t>
            </a:r>
            <a:br>
              <a:rPr lang="cs-CZ" sz="1400" dirty="0" smtClean="0"/>
            </a:br>
            <a:r>
              <a:rPr lang="cs-CZ" sz="1400" dirty="0" smtClean="0"/>
              <a:t> </a:t>
            </a:r>
            <a:r>
              <a:rPr lang="cs-CZ" sz="1400" dirty="0"/>
              <a:t>řekl/a byste, </a:t>
            </a:r>
          </a:p>
        </p:txBody>
      </p:sp>
      <p:sp>
        <p:nvSpPr>
          <p:cNvPr id="11" name="TextovéPole 10"/>
          <p:cNvSpPr txBox="1"/>
          <p:nvPr/>
        </p:nvSpPr>
        <p:spPr>
          <a:xfrm>
            <a:off x="211667" y="1396388"/>
            <a:ext cx="2635250" cy="463588"/>
          </a:xfrm>
          <a:prstGeom prst="rect">
            <a:avLst/>
          </a:prstGeom>
          <a:noFill/>
        </p:spPr>
        <p:txBody>
          <a:bodyPr wrap="square" rtlCol="0">
            <a:spAutoFit/>
          </a:bodyPr>
          <a:lstStyle/>
          <a:p>
            <a:r>
              <a:rPr lang="cs-CZ" dirty="0"/>
              <a:t>že malá korupce je v ČR záležitostí spíše:</a:t>
            </a:r>
          </a:p>
        </p:txBody>
      </p:sp>
      <p:sp>
        <p:nvSpPr>
          <p:cNvPr id="12" name="TextovéPole 11"/>
          <p:cNvSpPr txBox="1"/>
          <p:nvPr/>
        </p:nvSpPr>
        <p:spPr>
          <a:xfrm>
            <a:off x="7254081" y="1398970"/>
            <a:ext cx="2378869" cy="480131"/>
          </a:xfrm>
          <a:prstGeom prst="rect">
            <a:avLst/>
          </a:prstGeom>
          <a:noFill/>
        </p:spPr>
        <p:txBody>
          <a:bodyPr wrap="square" rtlCol="0">
            <a:spAutoFit/>
          </a:bodyPr>
          <a:lstStyle/>
          <a:p>
            <a:pPr algn="r"/>
            <a:r>
              <a:rPr lang="cs-CZ" dirty="0"/>
              <a:t>že velká korupce je v ČR záležitostí spíše:</a:t>
            </a:r>
          </a:p>
        </p:txBody>
      </p:sp>
      <p:cxnSp>
        <p:nvCxnSpPr>
          <p:cNvPr id="4" name="Přímá spojnice se šipkou 3"/>
          <p:cNvCxnSpPr/>
          <p:nvPr/>
        </p:nvCxnSpPr>
        <p:spPr>
          <a:xfrm flipH="1">
            <a:off x="2617788" y="4724400"/>
            <a:ext cx="417512" cy="800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127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Podle většiny dotázaných korupci tolerujeme stejně u obou pohlaví. </a:t>
            </a:r>
            <a:br>
              <a:rPr lang="cs-CZ" dirty="0" smtClean="0"/>
            </a:br>
            <a:r>
              <a:rPr lang="cs-CZ" dirty="0" smtClean="0"/>
              <a:t>Pokud dochází k toleranci podle genderu, </a:t>
            </a:r>
            <a:r>
              <a:rPr lang="cs-CZ" dirty="0" smtClean="0">
                <a:effectLst>
                  <a:outerShdw blurRad="38100" dist="38100" dir="2700000" algn="tl">
                    <a:srgbClr val="000000">
                      <a:alpha val="43137"/>
                    </a:srgbClr>
                  </a:outerShdw>
                </a:effectLst>
              </a:rPr>
              <a:t>pak je mírně větší tolerance korupčního jednání žen</a:t>
            </a:r>
            <a:endParaRPr lang="cs-CZ" dirty="0">
              <a:effectLst>
                <a:outerShdw blurRad="38100" dist="38100" dir="2700000" algn="tl">
                  <a:srgbClr val="000000">
                    <a:alpha val="43137"/>
                  </a:srgbClr>
                </a:outerShdw>
              </a:effectLst>
            </a:endParaRPr>
          </a:p>
        </p:txBody>
      </p:sp>
      <p:graphicFrame>
        <p:nvGraphicFramePr>
          <p:cNvPr id="7" name="Zástupný symbol pro obsah 5"/>
          <p:cNvGraphicFramePr>
            <a:graphicFrameLocks noGrp="1"/>
          </p:cNvGraphicFramePr>
          <p:nvPr>
            <p:ph sz="quarter" idx="13"/>
            <p:extLst>
              <p:ext uri="{D42A27DB-BD31-4B8C-83A1-F6EECF244321}">
                <p14:modId xmlns:p14="http://schemas.microsoft.com/office/powerpoint/2010/main" val="282143720"/>
              </p:ext>
            </p:extLst>
          </p:nvPr>
        </p:nvGraphicFramePr>
        <p:xfrm>
          <a:off x="277813" y="1084263"/>
          <a:ext cx="4595812" cy="5214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Zástupný symbol pro obsah 5"/>
          <p:cNvGraphicFramePr>
            <a:graphicFrameLocks noGrp="1"/>
          </p:cNvGraphicFramePr>
          <p:nvPr>
            <p:ph sz="quarter" idx="14"/>
            <p:extLst>
              <p:ext uri="{D42A27DB-BD31-4B8C-83A1-F6EECF244321}">
                <p14:modId xmlns:p14="http://schemas.microsoft.com/office/powerpoint/2010/main" val="1938120769"/>
              </p:ext>
            </p:extLst>
          </p:nvPr>
        </p:nvGraphicFramePr>
        <p:xfrm>
          <a:off x="5033963" y="1084263"/>
          <a:ext cx="4608512" cy="5214937"/>
        </p:xfrm>
        <a:graphic>
          <a:graphicData uri="http://schemas.openxmlformats.org/drawingml/2006/chart">
            <c:chart xmlns:c="http://schemas.openxmlformats.org/drawingml/2006/chart" xmlns:r="http://schemas.openxmlformats.org/officeDocument/2006/relationships" r:id="rId3"/>
          </a:graphicData>
        </a:graphic>
      </p:graphicFrame>
      <p:grpSp>
        <p:nvGrpSpPr>
          <p:cNvPr id="100" name="Group 4"/>
          <p:cNvGrpSpPr>
            <a:grpSpLocks noChangeAspect="1"/>
          </p:cNvGrpSpPr>
          <p:nvPr/>
        </p:nvGrpSpPr>
        <p:grpSpPr bwMode="auto">
          <a:xfrm>
            <a:off x="2170597" y="3721094"/>
            <a:ext cx="1532831" cy="886974"/>
            <a:chOff x="317" y="548"/>
            <a:chExt cx="5143" cy="3224"/>
          </a:xfrm>
        </p:grpSpPr>
        <p:sp>
          <p:nvSpPr>
            <p:cNvPr id="101"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3"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6"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7"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9"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0"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1"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2"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3"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4"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5"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6"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22" name="Obdélník 21"/>
          <p:cNvSpPr/>
          <p:nvPr/>
        </p:nvSpPr>
        <p:spPr>
          <a:xfrm>
            <a:off x="5647266" y="3878884"/>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Tree>
    <p:extLst>
      <p:ext uri="{BB962C8B-B14F-4D97-AF65-F5344CB8AC3E}">
        <p14:creationId xmlns:p14="http://schemas.microsoft.com/office/powerpoint/2010/main" val="942603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Více žen na vyšších pozicích by současnou (vysokou) míru korupce nezměnilo, a pokud ano, tak by to přispělo k jejímu poklesu. </a:t>
            </a:r>
            <a:br>
              <a:rPr lang="cs-CZ" dirty="0" smtClean="0"/>
            </a:br>
            <a:r>
              <a:rPr lang="cs-CZ" dirty="0" smtClean="0"/>
              <a:t>Tento názor zastává více než 1/3 žen.</a:t>
            </a:r>
            <a:endParaRPr lang="cs-CZ" dirty="0"/>
          </a:p>
        </p:txBody>
      </p:sp>
      <p:graphicFrame>
        <p:nvGraphicFramePr>
          <p:cNvPr id="7" name="Zástupný symbol pro obsah 5"/>
          <p:cNvGraphicFramePr>
            <a:graphicFrameLocks noGrp="1"/>
          </p:cNvGraphicFramePr>
          <p:nvPr>
            <p:ph sz="quarter" idx="13"/>
            <p:extLst>
              <p:ext uri="{D42A27DB-BD31-4B8C-83A1-F6EECF244321}">
                <p14:modId xmlns:p14="http://schemas.microsoft.com/office/powerpoint/2010/main" val="4015240558"/>
              </p:ext>
            </p:extLst>
          </p:nvPr>
        </p:nvGraphicFramePr>
        <p:xfrm>
          <a:off x="277813" y="1084263"/>
          <a:ext cx="4595812" cy="5214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Zástupný symbol pro obsah 5"/>
          <p:cNvGraphicFramePr>
            <a:graphicFrameLocks noGrp="1"/>
          </p:cNvGraphicFramePr>
          <p:nvPr>
            <p:ph sz="quarter" idx="14"/>
            <p:extLst>
              <p:ext uri="{D42A27DB-BD31-4B8C-83A1-F6EECF244321}">
                <p14:modId xmlns:p14="http://schemas.microsoft.com/office/powerpoint/2010/main" val="1745186601"/>
              </p:ext>
            </p:extLst>
          </p:nvPr>
        </p:nvGraphicFramePr>
        <p:xfrm>
          <a:off x="5033963" y="1084263"/>
          <a:ext cx="4608512" cy="5214937"/>
        </p:xfrm>
        <a:graphic>
          <a:graphicData uri="http://schemas.openxmlformats.org/drawingml/2006/chart">
            <c:chart xmlns:c="http://schemas.openxmlformats.org/drawingml/2006/chart" xmlns:r="http://schemas.openxmlformats.org/officeDocument/2006/relationships" r:id="rId3"/>
          </a:graphicData>
        </a:graphic>
      </p:graphicFrame>
      <p:grpSp>
        <p:nvGrpSpPr>
          <p:cNvPr id="100" name="Group 4"/>
          <p:cNvGrpSpPr>
            <a:grpSpLocks noChangeAspect="1"/>
          </p:cNvGrpSpPr>
          <p:nvPr/>
        </p:nvGrpSpPr>
        <p:grpSpPr bwMode="auto">
          <a:xfrm>
            <a:off x="2170597" y="3721094"/>
            <a:ext cx="1532831" cy="886974"/>
            <a:chOff x="317" y="548"/>
            <a:chExt cx="5143" cy="3224"/>
          </a:xfrm>
        </p:grpSpPr>
        <p:sp>
          <p:nvSpPr>
            <p:cNvPr id="101"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3"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6"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7"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9"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0"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1"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2"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3"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4"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5"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6"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22" name="Obdélník 21"/>
          <p:cNvSpPr/>
          <p:nvPr/>
        </p:nvSpPr>
        <p:spPr>
          <a:xfrm>
            <a:off x="5688962" y="3306233"/>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23" name="Obdélník 22"/>
          <p:cNvSpPr/>
          <p:nvPr/>
        </p:nvSpPr>
        <p:spPr>
          <a:xfrm>
            <a:off x="5688961" y="3863151"/>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Tree>
    <p:extLst>
      <p:ext uri="{BB962C8B-B14F-4D97-AF65-F5344CB8AC3E}">
        <p14:creationId xmlns:p14="http://schemas.microsoft.com/office/powerpoint/2010/main" val="1946662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effectLst>
                  <a:outerShdw blurRad="38100" dist="38100" dir="2700000" algn="tl">
                    <a:srgbClr val="000000">
                      <a:alpha val="43137"/>
                    </a:srgbClr>
                  </a:outerShdw>
                </a:effectLst>
              </a:rPr>
              <a:t>Jednoznačně převládá názor, že muži mají více zkušeností s korupcí než ženy, u žen je toto přesvědčení silnější než u mužů</a:t>
            </a:r>
            <a:endParaRPr lang="cs-CZ" dirty="0">
              <a:effectLst>
                <a:outerShdw blurRad="38100" dist="38100" dir="2700000" algn="tl">
                  <a:srgbClr val="000000">
                    <a:alpha val="43137"/>
                  </a:srgbClr>
                </a:outerShdw>
              </a:effectLst>
            </a:endParaRPr>
          </a:p>
        </p:txBody>
      </p:sp>
      <p:graphicFrame>
        <p:nvGraphicFramePr>
          <p:cNvPr id="7" name="Zástupný symbol pro obsah 5"/>
          <p:cNvGraphicFramePr>
            <a:graphicFrameLocks noGrp="1"/>
          </p:cNvGraphicFramePr>
          <p:nvPr>
            <p:ph sz="quarter" idx="13"/>
            <p:extLst>
              <p:ext uri="{D42A27DB-BD31-4B8C-83A1-F6EECF244321}">
                <p14:modId xmlns:p14="http://schemas.microsoft.com/office/powerpoint/2010/main" val="2253980870"/>
              </p:ext>
            </p:extLst>
          </p:nvPr>
        </p:nvGraphicFramePr>
        <p:xfrm>
          <a:off x="277813" y="1084263"/>
          <a:ext cx="4595812" cy="5214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Zástupný symbol pro obsah 5"/>
          <p:cNvGraphicFramePr>
            <a:graphicFrameLocks noGrp="1"/>
          </p:cNvGraphicFramePr>
          <p:nvPr>
            <p:ph sz="quarter" idx="14"/>
            <p:extLst>
              <p:ext uri="{D42A27DB-BD31-4B8C-83A1-F6EECF244321}">
                <p14:modId xmlns:p14="http://schemas.microsoft.com/office/powerpoint/2010/main" val="3880034643"/>
              </p:ext>
            </p:extLst>
          </p:nvPr>
        </p:nvGraphicFramePr>
        <p:xfrm>
          <a:off x="5033963" y="1084263"/>
          <a:ext cx="4608512" cy="5214937"/>
        </p:xfrm>
        <a:graphic>
          <a:graphicData uri="http://schemas.openxmlformats.org/drawingml/2006/chart">
            <c:chart xmlns:c="http://schemas.openxmlformats.org/drawingml/2006/chart" xmlns:r="http://schemas.openxmlformats.org/officeDocument/2006/relationships" r:id="rId3"/>
          </a:graphicData>
        </a:graphic>
      </p:graphicFrame>
      <p:grpSp>
        <p:nvGrpSpPr>
          <p:cNvPr id="100" name="Group 4"/>
          <p:cNvGrpSpPr>
            <a:grpSpLocks noChangeAspect="1"/>
          </p:cNvGrpSpPr>
          <p:nvPr/>
        </p:nvGrpSpPr>
        <p:grpSpPr bwMode="auto">
          <a:xfrm>
            <a:off x="1974693" y="3436349"/>
            <a:ext cx="1532831" cy="886974"/>
            <a:chOff x="317" y="548"/>
            <a:chExt cx="5143" cy="3224"/>
          </a:xfrm>
        </p:grpSpPr>
        <p:sp>
          <p:nvSpPr>
            <p:cNvPr id="101"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3"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6"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7"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9"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0"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1"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2"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3"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4"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5"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6"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22" name="Obdélník 21"/>
          <p:cNvSpPr/>
          <p:nvPr/>
        </p:nvSpPr>
        <p:spPr>
          <a:xfrm>
            <a:off x="5710288" y="3299541"/>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Tree>
    <p:extLst>
      <p:ext uri="{BB962C8B-B14F-4D97-AF65-F5344CB8AC3E}">
        <p14:creationId xmlns:p14="http://schemas.microsoft.com/office/powerpoint/2010/main" val="2453036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87868" y="0"/>
            <a:ext cx="9364661" cy="1074737"/>
          </a:xfrm>
        </p:spPr>
        <p:txBody>
          <a:bodyPr>
            <a:normAutofit/>
          </a:bodyPr>
          <a:lstStyle/>
          <a:p>
            <a:r>
              <a:rPr lang="cs-CZ" dirty="0"/>
              <a:t>Z hlediska </a:t>
            </a:r>
            <a:r>
              <a:rPr lang="cs-CZ" dirty="0" smtClean="0"/>
              <a:t>korupčního </a:t>
            </a:r>
            <a:r>
              <a:rPr lang="cs-CZ" dirty="0"/>
              <a:t>jednání není </a:t>
            </a:r>
            <a:r>
              <a:rPr lang="cs-CZ" dirty="0" smtClean="0"/>
              <a:t>zdaleka </a:t>
            </a:r>
            <a:r>
              <a:rPr lang="cs-CZ" dirty="0"/>
              <a:t>tak </a:t>
            </a:r>
            <a:r>
              <a:rPr lang="cs-CZ" dirty="0" smtClean="0"/>
              <a:t>rozhodující</a:t>
            </a:r>
            <a:br>
              <a:rPr lang="cs-CZ" dirty="0" smtClean="0"/>
            </a:br>
            <a:r>
              <a:rPr lang="cs-CZ" dirty="0" smtClean="0"/>
              <a:t>pohlaví jako pozice </a:t>
            </a:r>
            <a:r>
              <a:rPr lang="cs-CZ" dirty="0"/>
              <a:t>(a s ní spojený vliv a moc) </a:t>
            </a:r>
            <a:r>
              <a:rPr lang="cs-CZ" dirty="0" smtClean="0"/>
              <a:t>a individuální </a:t>
            </a:r>
            <a:br>
              <a:rPr lang="cs-CZ" dirty="0" smtClean="0"/>
            </a:br>
            <a:r>
              <a:rPr lang="cs-CZ" dirty="0" smtClean="0"/>
              <a:t>dispozice</a:t>
            </a:r>
            <a:endParaRPr lang="cs-CZ" dirty="0"/>
          </a:p>
        </p:txBody>
      </p:sp>
      <p:sp>
        <p:nvSpPr>
          <p:cNvPr id="3" name="Zástupný symbol pro obsah 1"/>
          <p:cNvSpPr>
            <a:spLocks noGrp="1"/>
          </p:cNvSpPr>
          <p:nvPr>
            <p:ph sz="quarter" idx="10"/>
          </p:nvPr>
        </p:nvSpPr>
        <p:spPr>
          <a:xfrm>
            <a:off x="277815" y="1084263"/>
            <a:ext cx="9355137" cy="5224462"/>
          </a:xfrm>
          <a:prstGeom prst="rect">
            <a:avLst/>
          </a:prstGeom>
        </p:spPr>
        <p:txBody>
          <a:bodyPr/>
          <a:lstStyle/>
          <a:p>
            <a:pPr algn="just"/>
            <a:r>
              <a:rPr lang="cs-CZ" dirty="0" smtClean="0"/>
              <a:t>Výsledky skupinových diskusí v zásadě </a:t>
            </a:r>
            <a:r>
              <a:rPr lang="cs-CZ" dirty="0"/>
              <a:t>potvrzují předcházející </a:t>
            </a:r>
            <a:r>
              <a:rPr lang="cs-CZ" dirty="0" smtClean="0"/>
              <a:t>zjištění. </a:t>
            </a:r>
            <a:r>
              <a:rPr lang="cs-CZ" b="1" dirty="0" smtClean="0"/>
              <a:t>Česká </a:t>
            </a:r>
            <a:r>
              <a:rPr lang="cs-CZ" b="1" dirty="0"/>
              <a:t>veřejnost se vesměs přiklání </a:t>
            </a:r>
            <a:r>
              <a:rPr lang="cs-CZ" b="1" dirty="0" smtClean="0"/>
              <a:t/>
            </a:r>
            <a:br>
              <a:rPr lang="cs-CZ" b="1" dirty="0" smtClean="0"/>
            </a:br>
            <a:r>
              <a:rPr lang="cs-CZ" b="1" dirty="0" smtClean="0"/>
              <a:t>k názoru, </a:t>
            </a:r>
            <a:r>
              <a:rPr lang="cs-CZ" b="1" dirty="0"/>
              <a:t>že zkušenost s korupcí </a:t>
            </a:r>
            <a:r>
              <a:rPr lang="cs-CZ" b="1" dirty="0" smtClean="0"/>
              <a:t>nemá vazbu na gender a </a:t>
            </a:r>
            <a:r>
              <a:rPr lang="cs-CZ" b="1" dirty="0"/>
              <a:t>pokud ano, pak jsou to právě muži, </a:t>
            </a:r>
            <a:r>
              <a:rPr lang="cs-CZ" b="1" dirty="0" smtClean="0"/>
              <a:t>kteří mají v této oblasti větší praxi.</a:t>
            </a:r>
            <a:r>
              <a:rPr lang="cs-CZ" dirty="0" smtClean="0"/>
              <a:t> </a:t>
            </a:r>
            <a:r>
              <a:rPr lang="cs-CZ" dirty="0"/>
              <a:t>Tento postoj přitom vychází </a:t>
            </a:r>
            <a:r>
              <a:rPr lang="cs-CZ" dirty="0" smtClean="0"/>
              <a:t>jak z osobních zkušeností diskutujících, tak především ze dvou </a:t>
            </a:r>
            <a:r>
              <a:rPr lang="cs-CZ" dirty="0"/>
              <a:t>obecně </a:t>
            </a:r>
            <a:r>
              <a:rPr lang="cs-CZ" dirty="0" smtClean="0"/>
              <a:t>přijímaných argumentů. A sice, že </a:t>
            </a:r>
            <a:r>
              <a:rPr lang="cs-CZ" dirty="0"/>
              <a:t>na </a:t>
            </a:r>
            <a:r>
              <a:rPr lang="cs-CZ" dirty="0" smtClean="0"/>
              <a:t>pozicích</a:t>
            </a:r>
            <a:r>
              <a:rPr lang="cs-CZ" dirty="0"/>
              <a:t>, kde je vyšší míra rizika </a:t>
            </a:r>
            <a:r>
              <a:rPr lang="cs-CZ" dirty="0" smtClean="0"/>
              <a:t>korupce, působí </a:t>
            </a:r>
            <a:r>
              <a:rPr lang="cs-CZ" dirty="0"/>
              <a:t>častěji </a:t>
            </a:r>
            <a:r>
              <a:rPr lang="cs-CZ" dirty="0" smtClean="0"/>
              <a:t>muži než ženy a že mediální obraz korupce je utvářen zejména kauzami, ve kterých figurují muži</a:t>
            </a:r>
            <a:r>
              <a:rPr lang="cs-CZ" dirty="0"/>
              <a:t>. </a:t>
            </a:r>
            <a:r>
              <a:rPr lang="cs-CZ" dirty="0" smtClean="0"/>
              <a:t>Slovy jednoho účastníka z řad veřejnosti: „</a:t>
            </a:r>
            <a:r>
              <a:rPr lang="cs-CZ" i="1" dirty="0" smtClean="0"/>
              <a:t>Muži </a:t>
            </a:r>
            <a:r>
              <a:rPr lang="cs-CZ" i="1" dirty="0"/>
              <a:t>jsou i z historického hlediska kingové, </a:t>
            </a:r>
            <a:r>
              <a:rPr lang="cs-CZ" i="1" dirty="0" smtClean="0"/>
              <a:t>jsou ve </a:t>
            </a:r>
            <a:r>
              <a:rPr lang="cs-CZ" i="1" dirty="0"/>
              <a:t>vedoucích </a:t>
            </a:r>
            <a:r>
              <a:rPr lang="cs-CZ" i="1" dirty="0" smtClean="0"/>
              <a:t>pozicích</a:t>
            </a:r>
            <a:r>
              <a:rPr lang="cs-CZ" dirty="0" smtClean="0"/>
              <a:t>“. Zvláště diskutující ze „státní správy“ však poukazovali na to, že ženy rovněž působí v oblastech, kde může </a:t>
            </a:r>
            <a:br>
              <a:rPr lang="cs-CZ" dirty="0" smtClean="0"/>
            </a:br>
            <a:r>
              <a:rPr lang="cs-CZ" dirty="0" smtClean="0"/>
              <a:t>ke korupci docházet (a dle vlastních zkušeností účastníků také dochází). Jako typický příklad uváděli školství. Medializace těchto případů je však mnohem menší. </a:t>
            </a:r>
          </a:p>
          <a:p>
            <a:pPr algn="just"/>
            <a:r>
              <a:rPr lang="cs-CZ" b="1" dirty="0" smtClean="0"/>
              <a:t>Obě cílové skupiny obecně odmítají genderové aspekty korupce a povětšinou nesouhlasí s tvrzením</a:t>
            </a:r>
            <a:r>
              <a:rPr lang="cs-CZ" dirty="0" smtClean="0"/>
              <a:t>, </a:t>
            </a:r>
            <a:r>
              <a:rPr lang="cs-CZ" b="1" dirty="0" smtClean="0"/>
              <a:t>že pokud by bylo více žen v politice, míra korupce by se snížila.</a:t>
            </a:r>
            <a:r>
              <a:rPr lang="cs-CZ" dirty="0" smtClean="0"/>
              <a:t> Podle účastníků diskuse z oblasti </a:t>
            </a:r>
            <a:r>
              <a:rPr lang="cs-CZ" dirty="0"/>
              <a:t>„státní </a:t>
            </a:r>
            <a:r>
              <a:rPr lang="cs-CZ" dirty="0" smtClean="0"/>
              <a:t>správy“ tento předpoklad vychází z (mylného) </a:t>
            </a:r>
            <a:r>
              <a:rPr lang="cs-CZ" dirty="0" err="1" smtClean="0"/>
              <a:t>genderově</a:t>
            </a:r>
            <a:r>
              <a:rPr lang="cs-CZ" dirty="0" smtClean="0"/>
              <a:t> stereotypního vnímání žen. Tj. že ženy jsou více orientované na rodinu, a proto opatrnější, mají menší dispozice ke kriminálním činům a jsou více vztahově založené a otevírají jiná témata než muži atp. „</a:t>
            </a:r>
            <a:r>
              <a:rPr lang="cs-CZ" i="1" dirty="0" smtClean="0"/>
              <a:t>Je </a:t>
            </a:r>
            <a:r>
              <a:rPr lang="cs-CZ" i="1" dirty="0"/>
              <a:t>to určitá zkratka, není to o </a:t>
            </a:r>
            <a:r>
              <a:rPr lang="cs-CZ" i="1" dirty="0" smtClean="0"/>
              <a:t>pohlaví. Například muž </a:t>
            </a:r>
            <a:r>
              <a:rPr lang="cs-CZ" i="1" dirty="0"/>
              <a:t>korupčník přinese domů </a:t>
            </a:r>
            <a:r>
              <a:rPr lang="cs-CZ" i="1" dirty="0" smtClean="0"/>
              <a:t>2 miliony, </a:t>
            </a:r>
            <a:r>
              <a:rPr lang="cs-CZ" i="1" dirty="0"/>
              <a:t>a </a:t>
            </a:r>
            <a:r>
              <a:rPr lang="cs-CZ" i="1" dirty="0" smtClean="0"/>
              <a:t>jeho žena/partnerka o tom neví?… No a nakonec převede </a:t>
            </a:r>
            <a:r>
              <a:rPr lang="cs-CZ" i="1" dirty="0"/>
              <a:t>peníze na její </a:t>
            </a:r>
            <a:r>
              <a:rPr lang="cs-CZ" i="1" dirty="0" smtClean="0"/>
              <a:t>účet</a:t>
            </a:r>
            <a:r>
              <a:rPr lang="cs-CZ" dirty="0" smtClean="0"/>
              <a:t>.“ Více </a:t>
            </a:r>
            <a:br>
              <a:rPr lang="cs-CZ" dirty="0" smtClean="0"/>
            </a:br>
            <a:r>
              <a:rPr lang="cs-CZ" dirty="0" smtClean="0"/>
              <a:t>než </a:t>
            </a:r>
            <a:r>
              <a:rPr lang="cs-CZ" dirty="0"/>
              <a:t>s pohlavím je korupční jednání podle nich svázáno s pozicí (s vlivem) a s dispozicemi konkrétního jednotlivce. </a:t>
            </a:r>
          </a:p>
          <a:p>
            <a:pPr algn="just"/>
            <a:r>
              <a:rPr lang="cs-CZ" b="1" dirty="0" smtClean="0"/>
              <a:t>Pouze ojediněle se vyskytly názory, které naznačovaly existenci určitých genderových odlišností </a:t>
            </a:r>
            <a:br>
              <a:rPr lang="cs-CZ" b="1" dirty="0" smtClean="0"/>
            </a:br>
            <a:r>
              <a:rPr lang="cs-CZ" b="1" dirty="0" smtClean="0"/>
              <a:t>v korupčním jednání</a:t>
            </a:r>
            <a:r>
              <a:rPr lang="cs-CZ" dirty="0" smtClean="0"/>
              <a:t>. „</a:t>
            </a:r>
            <a:r>
              <a:rPr lang="cs-CZ" i="1" dirty="0" smtClean="0"/>
              <a:t>Méně </a:t>
            </a:r>
            <a:r>
              <a:rPr lang="cs-CZ" i="1" dirty="0"/>
              <a:t>zkorumpovatelná by byla </a:t>
            </a:r>
            <a:r>
              <a:rPr lang="cs-CZ" i="1" dirty="0" smtClean="0"/>
              <a:t>žena</a:t>
            </a:r>
            <a:r>
              <a:rPr lang="cs-CZ" dirty="0" smtClean="0"/>
              <a:t>“, případně, že „</a:t>
            </a:r>
            <a:r>
              <a:rPr lang="cs-CZ" i="1" dirty="0" smtClean="0"/>
              <a:t>Dávání úplatků je prostě jednodušší pro muže</a:t>
            </a:r>
            <a:r>
              <a:rPr lang="cs-CZ" dirty="0" smtClean="0"/>
              <a:t>“ nebo také „</a:t>
            </a:r>
            <a:r>
              <a:rPr lang="cs-CZ" i="1" dirty="0" smtClean="0"/>
              <a:t>Fakticky těch korupčních </a:t>
            </a:r>
            <a:r>
              <a:rPr lang="cs-CZ" i="1" dirty="0"/>
              <a:t>kauz je více u </a:t>
            </a:r>
            <a:r>
              <a:rPr lang="cs-CZ" i="1" dirty="0" smtClean="0"/>
              <a:t>mužů. Je ale </a:t>
            </a:r>
            <a:r>
              <a:rPr lang="cs-CZ" i="1" dirty="0"/>
              <a:t>otázka, jestli je to těmi </a:t>
            </a:r>
            <a:r>
              <a:rPr lang="cs-CZ" i="1" dirty="0" smtClean="0"/>
              <a:t>pozicemi. Možná </a:t>
            </a:r>
            <a:r>
              <a:rPr lang="cs-CZ" i="1" dirty="0"/>
              <a:t>je to tak, že ženy jsou opatrnější, mají tu rodinu, </a:t>
            </a:r>
            <a:r>
              <a:rPr lang="cs-CZ" i="1" dirty="0" smtClean="0"/>
              <a:t>mají </a:t>
            </a:r>
            <a:r>
              <a:rPr lang="cs-CZ" i="1" dirty="0"/>
              <a:t>strach z </a:t>
            </a:r>
            <a:r>
              <a:rPr lang="cs-CZ" i="1" dirty="0" smtClean="0"/>
              <a:t>postihu… Systémová </a:t>
            </a:r>
            <a:r>
              <a:rPr lang="cs-CZ" i="1" dirty="0"/>
              <a:t>korupce je hodně sofistikovaný proces, </a:t>
            </a:r>
            <a:r>
              <a:rPr lang="cs-CZ" i="1" dirty="0" smtClean="0"/>
              <a:t>a je otázka, jestli </a:t>
            </a:r>
            <a:r>
              <a:rPr lang="cs-CZ" i="1" dirty="0"/>
              <a:t>ženy jsou tak schopné jako muži v tomto </a:t>
            </a:r>
            <a:r>
              <a:rPr lang="cs-CZ" i="1" dirty="0" smtClean="0"/>
              <a:t>jednání</a:t>
            </a:r>
            <a:r>
              <a:rPr lang="cs-CZ" dirty="0" smtClean="0"/>
              <a:t>.“ </a:t>
            </a:r>
            <a:endParaRPr lang="cs-CZ" dirty="0"/>
          </a:p>
          <a:p>
            <a:pPr algn="just"/>
            <a:endParaRPr lang="cs-CZ" dirty="0" smtClean="0"/>
          </a:p>
          <a:p>
            <a:pPr algn="just"/>
            <a:endParaRPr lang="cs-CZ" dirty="0"/>
          </a:p>
          <a:p>
            <a:pPr algn="just"/>
            <a:endParaRPr lang="cs-CZ" dirty="0"/>
          </a:p>
        </p:txBody>
      </p:sp>
      <p:pic>
        <p:nvPicPr>
          <p:cNvPr id="4"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400000"/>
                    </a14:imgEffect>
                    <a14:imgEffect>
                      <a14:brightnessContrast bright="-5000" contrast="5000"/>
                    </a14:imgEffect>
                  </a14:imgLayer>
                </a14:imgProps>
              </a:ext>
              <a:ext uri="{28A0092B-C50C-407E-A947-70E740481C1C}">
                <a14:useLocalDpi xmlns:a14="http://schemas.microsoft.com/office/drawing/2010/main"/>
              </a:ext>
            </a:extLst>
          </a:blip>
          <a:srcRect/>
          <a:stretch/>
        </p:blipFill>
        <p:spPr bwMode="auto">
          <a:xfrm>
            <a:off x="8307519" y="75413"/>
            <a:ext cx="1190625" cy="100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137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Parametry </a:t>
            </a:r>
            <a:r>
              <a:rPr lang="cs-CZ" dirty="0" smtClean="0"/>
              <a:t>projektu</a:t>
            </a:r>
            <a:endParaRPr lang="cs-CZ" dirty="0"/>
          </a:p>
        </p:txBody>
      </p:sp>
      <p:sp>
        <p:nvSpPr>
          <p:cNvPr id="3" name="Zástupný symbol pro obsah 2"/>
          <p:cNvSpPr>
            <a:spLocks noGrp="1"/>
          </p:cNvSpPr>
          <p:nvPr>
            <p:ph sz="quarter" idx="13"/>
          </p:nvPr>
        </p:nvSpPr>
        <p:spPr>
          <a:xfrm>
            <a:off x="277815" y="1074740"/>
            <a:ext cx="4637085" cy="5233987"/>
          </a:xfrm>
        </p:spPr>
        <p:txBody>
          <a:bodyPr/>
          <a:lstStyle/>
          <a:p>
            <a:pPr marL="0" indent="0" eaLnBrk="1" hangingPunct="1">
              <a:lnSpc>
                <a:spcPct val="105000"/>
              </a:lnSpc>
            </a:pPr>
            <a:r>
              <a:rPr lang="cs-CZ" b="1" dirty="0" smtClean="0"/>
              <a:t>Zadání projektu</a:t>
            </a:r>
          </a:p>
          <a:p>
            <a:pPr lvl="1" indent="-82550" eaLnBrk="1" hangingPunct="1">
              <a:lnSpc>
                <a:spcPct val="120000"/>
              </a:lnSpc>
            </a:pPr>
            <a:r>
              <a:rPr lang="cs-CZ" sz="1000" dirty="0" smtClean="0"/>
              <a:t>	Předmětem výzkumného projektu bylo vnímání korupce </a:t>
            </a:r>
            <a:br>
              <a:rPr lang="cs-CZ" sz="1000" dirty="0" smtClean="0"/>
            </a:br>
            <a:r>
              <a:rPr lang="cs-CZ" sz="1000" dirty="0" smtClean="0"/>
              <a:t>z celkového a </a:t>
            </a:r>
            <a:r>
              <a:rPr lang="cs-CZ" sz="1000" dirty="0" err="1" smtClean="0"/>
              <a:t>genderově</a:t>
            </a:r>
            <a:r>
              <a:rPr lang="cs-CZ" sz="1000" dirty="0" smtClean="0"/>
              <a:t> specifického pohledu. Součástí výzkumu bylo i zmapování rozhodování v hypotetických korupčních situací, rovněž s přihlédnutím k genderovým specifikám. Výzkum je součástí projektu „Genderové aspekty korupce“, jehož řešitelem je společnost </a:t>
            </a:r>
            <a:r>
              <a:rPr lang="cs-CZ" sz="1000" dirty="0" err="1" smtClean="0"/>
              <a:t>Transparency</a:t>
            </a:r>
            <a:r>
              <a:rPr lang="cs-CZ" sz="1000" dirty="0" smtClean="0"/>
              <a:t> International. </a:t>
            </a:r>
          </a:p>
          <a:p>
            <a:pPr marL="190500" indent="-190500" eaLnBrk="1" hangingPunct="1">
              <a:tabLst>
                <a:tab pos="622300" algn="l"/>
              </a:tabLst>
              <a:defRPr/>
            </a:pPr>
            <a:endParaRPr lang="cs-CZ" altLang="cs-CZ" sz="1100" b="1" dirty="0" smtClean="0"/>
          </a:p>
          <a:p>
            <a:pPr marL="190500" indent="-190500" eaLnBrk="1" hangingPunct="1">
              <a:tabLst>
                <a:tab pos="622300" algn="l"/>
              </a:tabLst>
              <a:defRPr/>
            </a:pPr>
            <a:r>
              <a:rPr lang="cs-CZ" altLang="cs-CZ" sz="1100" b="1" dirty="0" smtClean="0"/>
              <a:t>Metoda projektu a detaily terénního šetření</a:t>
            </a:r>
          </a:p>
          <a:p>
            <a:pPr marL="176213" lvl="2" indent="-82550" eaLnBrk="1" hangingPunct="1">
              <a:buNone/>
              <a:tabLst>
                <a:tab pos="622300" algn="l"/>
              </a:tabLst>
              <a:defRPr/>
            </a:pPr>
            <a:r>
              <a:rPr lang="cs-CZ" altLang="cs-CZ" sz="1000" dirty="0" smtClean="0"/>
              <a:t>Metodika: Kvantitativní výzkum - internetové (CAWI) dotazování </a:t>
            </a:r>
          </a:p>
          <a:p>
            <a:pPr lvl="2" eaLnBrk="1" hangingPunct="1">
              <a:tabLst>
                <a:tab pos="622300" algn="l"/>
              </a:tabLst>
              <a:defRPr/>
            </a:pPr>
            <a:r>
              <a:rPr lang="cs-CZ" sz="1000" dirty="0" smtClean="0"/>
              <a:t>Cílová skupina: reprezentativní internetová populace ČR </a:t>
            </a:r>
            <a:br>
              <a:rPr lang="cs-CZ" sz="1000" dirty="0" smtClean="0"/>
            </a:br>
            <a:r>
              <a:rPr lang="cs-CZ" sz="1000" dirty="0" smtClean="0"/>
              <a:t>(15 až 59 let) </a:t>
            </a:r>
          </a:p>
          <a:p>
            <a:pPr lvl="2" eaLnBrk="1" hangingPunct="1">
              <a:tabLst>
                <a:tab pos="622300" algn="l"/>
              </a:tabLst>
              <a:defRPr/>
            </a:pPr>
            <a:r>
              <a:rPr lang="cs-CZ" altLang="cs-CZ" sz="1000" dirty="0" smtClean="0"/>
              <a:t>Kvótní výběr podle pohlaví, věku, vzdělání a regionu </a:t>
            </a:r>
          </a:p>
          <a:p>
            <a:pPr lvl="2">
              <a:lnSpc>
                <a:spcPct val="115000"/>
              </a:lnSpc>
              <a:tabLst>
                <a:tab pos="622300" algn="l"/>
              </a:tabLst>
            </a:pPr>
            <a:r>
              <a:rPr lang="cs-CZ" sz="1000" dirty="0" smtClean="0"/>
              <a:t>Počet rozhovorů: n= 810</a:t>
            </a:r>
          </a:p>
          <a:p>
            <a:pPr lvl="2">
              <a:lnSpc>
                <a:spcPct val="115000"/>
              </a:lnSpc>
              <a:tabLst>
                <a:tab pos="622300" algn="l"/>
              </a:tabLst>
            </a:pPr>
            <a:r>
              <a:rPr lang="cs-CZ" sz="1000" dirty="0" smtClean="0"/>
              <a:t>Termín sběru dat: 13.7. – 17.7. 2015 </a:t>
            </a:r>
          </a:p>
          <a:p>
            <a:pPr marL="177800" lvl="2" indent="-93663">
              <a:lnSpc>
                <a:spcPct val="115000"/>
              </a:lnSpc>
              <a:buNone/>
              <a:tabLst>
                <a:tab pos="622300" algn="l"/>
              </a:tabLst>
            </a:pPr>
            <a:r>
              <a:rPr lang="cs-CZ" altLang="cs-CZ" sz="1000" dirty="0" smtClean="0"/>
              <a:t>Metodika</a:t>
            </a:r>
            <a:r>
              <a:rPr lang="cs-CZ" altLang="cs-CZ" sz="1000" dirty="0"/>
              <a:t>: </a:t>
            </a:r>
            <a:r>
              <a:rPr lang="cs-CZ" altLang="cs-CZ" sz="1000" dirty="0" smtClean="0"/>
              <a:t>Kvalitativní výzkum – online FGD a face-to face FGD</a:t>
            </a:r>
            <a:endParaRPr lang="cs-CZ" altLang="cs-CZ" sz="1000" b="1" dirty="0"/>
          </a:p>
          <a:p>
            <a:pPr lvl="2">
              <a:lnSpc>
                <a:spcPct val="115000"/>
              </a:lnSpc>
              <a:tabLst>
                <a:tab pos="622300" algn="l"/>
              </a:tabLst>
            </a:pPr>
            <a:r>
              <a:rPr lang="cs-CZ" sz="1000" dirty="0" smtClean="0"/>
              <a:t>Cílová </a:t>
            </a:r>
            <a:r>
              <a:rPr lang="cs-CZ" sz="1000" dirty="0"/>
              <a:t>skupina</a:t>
            </a:r>
            <a:r>
              <a:rPr lang="cs-CZ" sz="1000" dirty="0" smtClean="0"/>
              <a:t>: populace (</a:t>
            </a:r>
            <a:r>
              <a:rPr lang="cs-CZ" altLang="cs-CZ" sz="1000" dirty="0" smtClean="0"/>
              <a:t>online FGD)</a:t>
            </a:r>
            <a:r>
              <a:rPr lang="cs-CZ" sz="1000" dirty="0" smtClean="0"/>
              <a:t> a zástupci státní správy (</a:t>
            </a:r>
            <a:r>
              <a:rPr lang="cs-CZ" altLang="cs-CZ" sz="1000" dirty="0" smtClean="0"/>
              <a:t>FGD)</a:t>
            </a:r>
            <a:endParaRPr lang="cs-CZ" sz="1000" b="1" dirty="0" smtClean="0"/>
          </a:p>
          <a:p>
            <a:pPr lvl="2">
              <a:lnSpc>
                <a:spcPct val="115000"/>
              </a:lnSpc>
              <a:tabLst>
                <a:tab pos="622300" algn="l"/>
              </a:tabLst>
            </a:pPr>
            <a:r>
              <a:rPr lang="cs-CZ" sz="1000" dirty="0"/>
              <a:t>Počet </a:t>
            </a:r>
            <a:r>
              <a:rPr lang="cs-CZ" sz="1000" dirty="0" smtClean="0"/>
              <a:t>účastníků: populace n=9 (5 mužů a 4 ženy)</a:t>
            </a:r>
            <a:br>
              <a:rPr lang="cs-CZ" sz="1000" dirty="0" smtClean="0"/>
            </a:br>
            <a:r>
              <a:rPr lang="cs-CZ" sz="1000" dirty="0" smtClean="0"/>
              <a:t>		            zástupci státní správy n=8 (3 muži a 5 žen)</a:t>
            </a:r>
          </a:p>
          <a:p>
            <a:pPr lvl="2">
              <a:lnSpc>
                <a:spcPct val="115000"/>
              </a:lnSpc>
              <a:tabLst>
                <a:tab pos="622300" algn="l"/>
              </a:tabLst>
            </a:pPr>
            <a:r>
              <a:rPr lang="cs-CZ" sz="1000" dirty="0" smtClean="0"/>
              <a:t>Termíny diskusí: 7.10. a 8.10. </a:t>
            </a:r>
            <a:r>
              <a:rPr lang="cs-CZ" sz="1000" dirty="0"/>
              <a:t>2015 </a:t>
            </a:r>
          </a:p>
          <a:p>
            <a:pPr marL="190500" indent="-190500" eaLnBrk="1" hangingPunct="1">
              <a:tabLst>
                <a:tab pos="622300" algn="l"/>
              </a:tabLst>
              <a:defRPr/>
            </a:pPr>
            <a:r>
              <a:rPr lang="cs-CZ" altLang="cs-CZ" sz="1000" dirty="0" smtClean="0"/>
              <a:t>	</a:t>
            </a:r>
          </a:p>
          <a:p>
            <a:pPr marL="190500" indent="-190500" eaLnBrk="1" hangingPunct="1">
              <a:tabLst>
                <a:tab pos="622300" algn="l"/>
              </a:tabLst>
              <a:defRPr/>
            </a:pPr>
            <a:r>
              <a:rPr lang="cs-CZ" altLang="cs-CZ" sz="900" dirty="0" smtClean="0"/>
              <a:t>	Pozn.: Červené rámečky znamenají signifikantní rozdíl zjištěný </a:t>
            </a:r>
            <a:br>
              <a:rPr lang="cs-CZ" altLang="cs-CZ" sz="900" dirty="0" smtClean="0"/>
            </a:br>
            <a:r>
              <a:rPr lang="cs-CZ" altLang="cs-CZ" sz="900" dirty="0" smtClean="0"/>
              <a:t>mezi zkoumanými skupinami a celým vzorkem. Citace účastníků diskuse </a:t>
            </a:r>
            <a:br>
              <a:rPr lang="cs-CZ" altLang="cs-CZ" sz="900" dirty="0" smtClean="0"/>
            </a:br>
            <a:r>
              <a:rPr lang="cs-CZ" altLang="cs-CZ" sz="900" dirty="0" smtClean="0"/>
              <a:t>jsou vyznačeny italikou a jsou v uvozovkách.</a:t>
            </a:r>
            <a:endParaRPr lang="cs-CZ" altLang="cs-CZ" sz="900" dirty="0"/>
          </a:p>
        </p:txBody>
      </p:sp>
      <p:graphicFrame>
        <p:nvGraphicFramePr>
          <p:cNvPr id="7" name="Zástupný symbol pro obsah 3"/>
          <p:cNvGraphicFramePr>
            <a:graphicFrameLocks noGrp="1"/>
          </p:cNvGraphicFramePr>
          <p:nvPr>
            <p:ph sz="quarter" idx="14"/>
            <p:extLst>
              <p:ext uri="{D42A27DB-BD31-4B8C-83A1-F6EECF244321}">
                <p14:modId xmlns:p14="http://schemas.microsoft.com/office/powerpoint/2010/main" val="3776080826"/>
              </p:ext>
            </p:extLst>
          </p:nvPr>
        </p:nvGraphicFramePr>
        <p:xfrm>
          <a:off x="5029202" y="1074740"/>
          <a:ext cx="4603750" cy="5233987"/>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p:cNvPicPr>
            <a:picLocks noChangeAspect="1" noChangeArrowheads="1"/>
          </p:cNvPicPr>
          <p:nvPr/>
        </p:nvPicPr>
        <p:blipFill rotWithShape="1">
          <a:blip r:embed="rId3" cstate="email">
            <a:lum bright="70000" contrast="-70000"/>
            <a:extLst>
              <a:ext uri="{BEBA8EAE-BF5A-486C-A8C5-ECC9F3942E4B}">
                <a14:imgProps xmlns:a14="http://schemas.microsoft.com/office/drawing/2010/main">
                  <a14:imgLayer r:embed="rId4">
                    <a14:imgEffect>
                      <a14:saturation sat="400000"/>
                    </a14:imgEffect>
                    <a14:imgEffect>
                      <a14:brightnessContrast bright="12000" contrast="5000"/>
                    </a14:imgEffect>
                  </a14:imgLayer>
                </a14:imgProps>
              </a:ext>
              <a:ext uri="{28A0092B-C50C-407E-A947-70E740481C1C}">
                <a14:useLocalDpi xmlns:a14="http://schemas.microsoft.com/office/drawing/2010/main"/>
              </a:ext>
            </a:extLst>
          </a:blip>
          <a:srcRect/>
          <a:stretch/>
        </p:blipFill>
        <p:spPr bwMode="auto">
          <a:xfrm>
            <a:off x="1567013" y="4342394"/>
            <a:ext cx="1317854" cy="111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279400" y="6237867"/>
            <a:ext cx="7374467" cy="253916"/>
          </a:xfrm>
          <a:prstGeom prst="rect">
            <a:avLst/>
          </a:prstGeom>
        </p:spPr>
        <p:txBody>
          <a:bodyPr wrap="square">
            <a:spAutoFit/>
          </a:bodyPr>
          <a:lstStyle/>
          <a:p>
            <a:r>
              <a:rPr lang="cs-CZ" altLang="cs-CZ" sz="1000" i="1" dirty="0">
                <a:solidFill>
                  <a:schemeClr val="bg1">
                    <a:lumMod val="50000"/>
                  </a:schemeClr>
                </a:solidFill>
              </a:rPr>
              <a:t>Zdroj obrázků použitých v prezentaci: </a:t>
            </a:r>
            <a:r>
              <a:rPr lang="cs-CZ" altLang="cs-CZ" sz="1000" i="1" dirty="0">
                <a:solidFill>
                  <a:schemeClr val="bg1">
                    <a:lumMod val="65000"/>
                  </a:schemeClr>
                </a:solidFill>
              </a:rPr>
              <a:t>https://</a:t>
            </a:r>
            <a:r>
              <a:rPr lang="cs-CZ" altLang="cs-CZ" sz="1000" i="1" dirty="0" smtClean="0">
                <a:solidFill>
                  <a:schemeClr val="bg1">
                    <a:lumMod val="65000"/>
                  </a:schemeClr>
                </a:solidFill>
              </a:rPr>
              <a:t>unsplash.com</a:t>
            </a:r>
            <a:r>
              <a:rPr lang="cs-CZ" altLang="cs-CZ" sz="1000" i="1" dirty="0">
                <a:solidFill>
                  <a:schemeClr val="bg1">
                    <a:lumMod val="65000"/>
                  </a:schemeClr>
                </a:solidFill>
              </a:rPr>
              <a:t> a http://</a:t>
            </a:r>
            <a:r>
              <a:rPr lang="cs-CZ" altLang="cs-CZ" sz="1000" i="1" dirty="0" smtClean="0">
                <a:solidFill>
                  <a:schemeClr val="bg1">
                    <a:lumMod val="65000"/>
                  </a:schemeClr>
                </a:solidFill>
              </a:rPr>
              <a:t>deathtothestockphoto.com</a:t>
            </a:r>
            <a:endParaRPr lang="cs-CZ" sz="1000" dirty="0">
              <a:solidFill>
                <a:schemeClr val="bg1">
                  <a:lumMod val="65000"/>
                </a:schemeClr>
              </a:solidFill>
            </a:endParaRPr>
          </a:p>
        </p:txBody>
      </p:sp>
    </p:spTree>
    <p:extLst>
      <p:ext uri="{BB962C8B-B14F-4D97-AF65-F5344CB8AC3E}">
        <p14:creationId xmlns:p14="http://schemas.microsoft.com/office/powerpoint/2010/main" val="3343837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ages.unsplash.com/photo-1423483641154-5411ec9c0ddf?q=80&amp;fm=jpg&amp;s=f500087a88b8b870139230b457826dc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084263"/>
            <a:ext cx="9907200" cy="54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dpis 5"/>
          <p:cNvSpPr>
            <a:spLocks noGrp="1"/>
          </p:cNvSpPr>
          <p:nvPr>
            <p:ph type="title"/>
          </p:nvPr>
        </p:nvSpPr>
        <p:spPr>
          <a:xfrm>
            <a:off x="277813" y="-526"/>
            <a:ext cx="9364661" cy="1074737"/>
          </a:xfrm>
        </p:spPr>
        <p:txBody>
          <a:bodyPr/>
          <a:lstStyle/>
          <a:p>
            <a:pPr algn="ctr"/>
            <a:r>
              <a:rPr lang="cs-CZ" b="0" dirty="0" smtClean="0"/>
              <a:t>Zkušenost s korupcí</a:t>
            </a:r>
            <a:endParaRPr lang="cs-CZ" b="0" dirty="0"/>
          </a:p>
        </p:txBody>
      </p:sp>
    </p:spTree>
    <p:extLst>
      <p:ext uri="{BB962C8B-B14F-4D97-AF65-F5344CB8AC3E}">
        <p14:creationId xmlns:p14="http://schemas.microsoft.com/office/powerpoint/2010/main" val="2156428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Setkání s korupční situací se pravděpodobně v životě nevyhneme. </a:t>
            </a:r>
            <a:br>
              <a:rPr lang="cs-CZ" dirty="0" smtClean="0"/>
            </a:br>
            <a:r>
              <a:rPr lang="cs-CZ" dirty="0" smtClean="0"/>
              <a:t>82 % populace se přiklání k názoru, že alespoň jednou za život se </a:t>
            </a:r>
            <a:br>
              <a:rPr lang="cs-CZ" dirty="0" smtClean="0"/>
            </a:br>
            <a:r>
              <a:rPr lang="cs-CZ" dirty="0" smtClean="0"/>
              <a:t>s takovou situací potkáme, a to bez ohledu na genderovou příslušnost</a:t>
            </a:r>
            <a:endParaRPr lang="cs-CZ" dirty="0"/>
          </a:p>
        </p:txBody>
      </p:sp>
      <p:graphicFrame>
        <p:nvGraphicFramePr>
          <p:cNvPr id="7" name="Zástupný symbol pro obsah 5"/>
          <p:cNvGraphicFramePr>
            <a:graphicFrameLocks noGrp="1"/>
          </p:cNvGraphicFramePr>
          <p:nvPr>
            <p:ph sz="quarter" idx="13"/>
            <p:extLst>
              <p:ext uri="{D42A27DB-BD31-4B8C-83A1-F6EECF244321}">
                <p14:modId xmlns:p14="http://schemas.microsoft.com/office/powerpoint/2010/main" val="3157085514"/>
              </p:ext>
            </p:extLst>
          </p:nvPr>
        </p:nvGraphicFramePr>
        <p:xfrm>
          <a:off x="277813" y="1084263"/>
          <a:ext cx="4595812" cy="5214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Zástupný symbol pro obsah 5"/>
          <p:cNvGraphicFramePr>
            <a:graphicFrameLocks noGrp="1"/>
          </p:cNvGraphicFramePr>
          <p:nvPr>
            <p:ph sz="quarter" idx="14"/>
            <p:extLst>
              <p:ext uri="{D42A27DB-BD31-4B8C-83A1-F6EECF244321}">
                <p14:modId xmlns:p14="http://schemas.microsoft.com/office/powerpoint/2010/main" val="1256948191"/>
              </p:ext>
            </p:extLst>
          </p:nvPr>
        </p:nvGraphicFramePr>
        <p:xfrm>
          <a:off x="5033963" y="1084263"/>
          <a:ext cx="4608512" cy="5214937"/>
        </p:xfrm>
        <a:graphic>
          <a:graphicData uri="http://schemas.openxmlformats.org/drawingml/2006/chart">
            <c:chart xmlns:c="http://schemas.openxmlformats.org/drawingml/2006/chart" xmlns:r="http://schemas.openxmlformats.org/officeDocument/2006/relationships" r:id="rId3"/>
          </a:graphicData>
        </a:graphic>
      </p:graphicFrame>
      <p:grpSp>
        <p:nvGrpSpPr>
          <p:cNvPr id="100" name="Group 4"/>
          <p:cNvGrpSpPr>
            <a:grpSpLocks noChangeAspect="1"/>
          </p:cNvGrpSpPr>
          <p:nvPr/>
        </p:nvGrpSpPr>
        <p:grpSpPr bwMode="auto">
          <a:xfrm>
            <a:off x="1974693" y="3436349"/>
            <a:ext cx="1532831" cy="886974"/>
            <a:chOff x="317" y="548"/>
            <a:chExt cx="5143" cy="3224"/>
          </a:xfrm>
        </p:grpSpPr>
        <p:sp>
          <p:nvSpPr>
            <p:cNvPr id="101"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3"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6"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7"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9"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0"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1"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2"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3"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4"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5"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6"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1712704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Více než polovina lidí by věděla, na koho se má obrátit v případě potřeby zajištění příznivého výsledku, genderová příslušnost není rozhodující </a:t>
            </a:r>
            <a:endParaRPr lang="cs-CZ" dirty="0"/>
          </a:p>
        </p:txBody>
      </p:sp>
      <p:graphicFrame>
        <p:nvGraphicFramePr>
          <p:cNvPr id="7" name="Zástupný symbol pro obsah 5"/>
          <p:cNvGraphicFramePr>
            <a:graphicFrameLocks noGrp="1"/>
          </p:cNvGraphicFramePr>
          <p:nvPr>
            <p:ph sz="quarter" idx="13"/>
            <p:extLst>
              <p:ext uri="{D42A27DB-BD31-4B8C-83A1-F6EECF244321}">
                <p14:modId xmlns:p14="http://schemas.microsoft.com/office/powerpoint/2010/main" val="3424001813"/>
              </p:ext>
            </p:extLst>
          </p:nvPr>
        </p:nvGraphicFramePr>
        <p:xfrm>
          <a:off x="277813" y="1084263"/>
          <a:ext cx="4595812" cy="5214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Zástupný symbol pro obsah 5"/>
          <p:cNvGraphicFramePr>
            <a:graphicFrameLocks noGrp="1"/>
          </p:cNvGraphicFramePr>
          <p:nvPr>
            <p:ph sz="quarter" idx="14"/>
            <p:extLst>
              <p:ext uri="{D42A27DB-BD31-4B8C-83A1-F6EECF244321}">
                <p14:modId xmlns:p14="http://schemas.microsoft.com/office/powerpoint/2010/main" val="3058890346"/>
              </p:ext>
            </p:extLst>
          </p:nvPr>
        </p:nvGraphicFramePr>
        <p:xfrm>
          <a:off x="5033963" y="1084263"/>
          <a:ext cx="4608512" cy="5478462"/>
        </p:xfrm>
        <a:graphic>
          <a:graphicData uri="http://schemas.openxmlformats.org/drawingml/2006/chart">
            <c:chart xmlns:c="http://schemas.openxmlformats.org/drawingml/2006/chart" xmlns:r="http://schemas.openxmlformats.org/officeDocument/2006/relationships" r:id="rId3"/>
          </a:graphicData>
        </a:graphic>
      </p:graphicFrame>
      <p:grpSp>
        <p:nvGrpSpPr>
          <p:cNvPr id="100" name="Group 4"/>
          <p:cNvGrpSpPr>
            <a:grpSpLocks noChangeAspect="1"/>
          </p:cNvGrpSpPr>
          <p:nvPr/>
        </p:nvGrpSpPr>
        <p:grpSpPr bwMode="auto">
          <a:xfrm>
            <a:off x="1974693" y="3436349"/>
            <a:ext cx="1532831" cy="886974"/>
            <a:chOff x="317" y="548"/>
            <a:chExt cx="5143" cy="3224"/>
          </a:xfrm>
        </p:grpSpPr>
        <p:sp>
          <p:nvSpPr>
            <p:cNvPr id="101"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3"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6"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7"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9"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0"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1"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2"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3"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4"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5"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6"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22" name="Obdélník 21"/>
          <p:cNvSpPr/>
          <p:nvPr/>
        </p:nvSpPr>
        <p:spPr>
          <a:xfrm>
            <a:off x="5367866" y="5994400"/>
            <a:ext cx="1833034"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Tree>
    <p:extLst>
      <p:ext uri="{BB962C8B-B14F-4D97-AF65-F5344CB8AC3E}">
        <p14:creationId xmlns:p14="http://schemas.microsoft.com/office/powerpoint/2010/main" val="2520780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Potenciální důležitost vlastního postavení pro vyřízení žádosti v něčí prospěch přiznává rovněž zhruba polovina dotázaných (48 %). Významnější postavení v tomto ohledu připouští 15 % obyvatel. </a:t>
            </a:r>
            <a:endParaRPr lang="cs-CZ" dirty="0"/>
          </a:p>
        </p:txBody>
      </p:sp>
      <p:graphicFrame>
        <p:nvGraphicFramePr>
          <p:cNvPr id="7" name="Zástupný symbol pro obsah 5"/>
          <p:cNvGraphicFramePr>
            <a:graphicFrameLocks noGrp="1"/>
          </p:cNvGraphicFramePr>
          <p:nvPr>
            <p:ph sz="quarter" idx="13"/>
            <p:extLst>
              <p:ext uri="{D42A27DB-BD31-4B8C-83A1-F6EECF244321}">
                <p14:modId xmlns:p14="http://schemas.microsoft.com/office/powerpoint/2010/main" val="1747477382"/>
              </p:ext>
            </p:extLst>
          </p:nvPr>
        </p:nvGraphicFramePr>
        <p:xfrm>
          <a:off x="277813" y="1084263"/>
          <a:ext cx="4595812" cy="5214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Zástupný symbol pro obsah 5"/>
          <p:cNvGraphicFramePr>
            <a:graphicFrameLocks noGrp="1"/>
          </p:cNvGraphicFramePr>
          <p:nvPr>
            <p:ph sz="quarter" idx="14"/>
            <p:extLst>
              <p:ext uri="{D42A27DB-BD31-4B8C-83A1-F6EECF244321}">
                <p14:modId xmlns:p14="http://schemas.microsoft.com/office/powerpoint/2010/main" val="1132180243"/>
              </p:ext>
            </p:extLst>
          </p:nvPr>
        </p:nvGraphicFramePr>
        <p:xfrm>
          <a:off x="5033963" y="1084263"/>
          <a:ext cx="4608512" cy="5478462"/>
        </p:xfrm>
        <a:graphic>
          <a:graphicData uri="http://schemas.openxmlformats.org/drawingml/2006/chart">
            <c:chart xmlns:c="http://schemas.openxmlformats.org/drawingml/2006/chart" xmlns:r="http://schemas.openxmlformats.org/officeDocument/2006/relationships" r:id="rId3"/>
          </a:graphicData>
        </a:graphic>
      </p:graphicFrame>
      <p:grpSp>
        <p:nvGrpSpPr>
          <p:cNvPr id="100" name="Group 4"/>
          <p:cNvGrpSpPr>
            <a:grpSpLocks noChangeAspect="1"/>
          </p:cNvGrpSpPr>
          <p:nvPr/>
        </p:nvGrpSpPr>
        <p:grpSpPr bwMode="auto">
          <a:xfrm>
            <a:off x="2035791" y="3494323"/>
            <a:ext cx="1532831" cy="886974"/>
            <a:chOff x="317" y="548"/>
            <a:chExt cx="5143" cy="3224"/>
          </a:xfrm>
        </p:grpSpPr>
        <p:sp>
          <p:nvSpPr>
            <p:cNvPr id="101"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3"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6"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7"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9"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0"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1"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2"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3"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4"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5"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6"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3796635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Osobní zkušenost s korupčním jednáním připouští 18 % obyvatel, přitom častěji mají osobní zkušenost muži (22 %) než ženy (14 %). Zkušenost se zvyšuje s věkem, se vzděláním a s velikostí obce.</a:t>
            </a:r>
            <a:endParaRPr lang="cs-CZ" dirty="0"/>
          </a:p>
        </p:txBody>
      </p:sp>
      <p:graphicFrame>
        <p:nvGraphicFramePr>
          <p:cNvPr id="7" name="Zástupný symbol pro obsah 5"/>
          <p:cNvGraphicFramePr>
            <a:graphicFrameLocks noGrp="1"/>
          </p:cNvGraphicFramePr>
          <p:nvPr>
            <p:ph sz="quarter" idx="13"/>
            <p:extLst>
              <p:ext uri="{D42A27DB-BD31-4B8C-83A1-F6EECF244321}">
                <p14:modId xmlns:p14="http://schemas.microsoft.com/office/powerpoint/2010/main" val="222018116"/>
              </p:ext>
            </p:extLst>
          </p:nvPr>
        </p:nvGraphicFramePr>
        <p:xfrm>
          <a:off x="277813" y="1084263"/>
          <a:ext cx="4595812" cy="5214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Zástupný symbol pro obsah 5"/>
          <p:cNvGraphicFramePr>
            <a:graphicFrameLocks noGrp="1"/>
          </p:cNvGraphicFramePr>
          <p:nvPr>
            <p:ph sz="quarter" idx="14"/>
            <p:extLst>
              <p:ext uri="{D42A27DB-BD31-4B8C-83A1-F6EECF244321}">
                <p14:modId xmlns:p14="http://schemas.microsoft.com/office/powerpoint/2010/main" val="3447846479"/>
              </p:ext>
            </p:extLst>
          </p:nvPr>
        </p:nvGraphicFramePr>
        <p:xfrm>
          <a:off x="5033963" y="1074740"/>
          <a:ext cx="4608512" cy="5214937"/>
        </p:xfrm>
        <a:graphic>
          <a:graphicData uri="http://schemas.openxmlformats.org/drawingml/2006/chart">
            <c:chart xmlns:c="http://schemas.openxmlformats.org/drawingml/2006/chart" xmlns:r="http://schemas.openxmlformats.org/officeDocument/2006/relationships" r:id="rId3"/>
          </a:graphicData>
        </a:graphic>
      </p:graphicFrame>
      <p:sp>
        <p:nvSpPr>
          <p:cNvPr id="5" name="Obdélník 4"/>
          <p:cNvSpPr/>
          <p:nvPr/>
        </p:nvSpPr>
        <p:spPr>
          <a:xfrm>
            <a:off x="6450542" y="3594311"/>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6" name="Obdélník 5"/>
          <p:cNvSpPr/>
          <p:nvPr/>
        </p:nvSpPr>
        <p:spPr>
          <a:xfrm>
            <a:off x="6450542" y="2376488"/>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8" name="Obdélník 7"/>
          <p:cNvSpPr/>
          <p:nvPr/>
        </p:nvSpPr>
        <p:spPr>
          <a:xfrm>
            <a:off x="6450541" y="4564541"/>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9" name="Obdélník 8"/>
          <p:cNvSpPr/>
          <p:nvPr/>
        </p:nvSpPr>
        <p:spPr>
          <a:xfrm>
            <a:off x="5565068" y="5786512"/>
            <a:ext cx="1692188" cy="216024"/>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Tree>
    <p:extLst>
      <p:ext uri="{BB962C8B-B14F-4D97-AF65-F5344CB8AC3E}">
        <p14:creationId xmlns:p14="http://schemas.microsoft.com/office/powerpoint/2010/main" val="3662941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Zástupný symbol pro obsah 5"/>
          <p:cNvGraphicFramePr>
            <a:graphicFrameLocks noGrp="1"/>
          </p:cNvGraphicFramePr>
          <p:nvPr>
            <p:ph idx="1"/>
            <p:extLst>
              <p:ext uri="{D42A27DB-BD31-4B8C-83A1-F6EECF244321}">
                <p14:modId xmlns:p14="http://schemas.microsoft.com/office/powerpoint/2010/main" val="2262528083"/>
              </p:ext>
            </p:extLst>
          </p:nvPr>
        </p:nvGraphicFramePr>
        <p:xfrm>
          <a:off x="272256" y="1101726"/>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4" name="Nadpis 3"/>
          <p:cNvSpPr>
            <a:spLocks noGrp="1"/>
          </p:cNvSpPr>
          <p:nvPr>
            <p:ph type="title"/>
          </p:nvPr>
        </p:nvSpPr>
        <p:spPr/>
        <p:txBody>
          <a:bodyPr/>
          <a:lstStyle/>
          <a:p>
            <a:r>
              <a:rPr lang="cs-CZ" dirty="0" smtClean="0"/>
              <a:t>Nejčastěji se s korupcí, ať už osobně nebo zprostředkovaně, setkáváme v oblasti zdravotnictví (více ženy), následuje stavebnictví a udělování povolení či registrací (více muži)</a:t>
            </a:r>
            <a:endParaRPr lang="cs-CZ" dirty="0"/>
          </a:p>
        </p:txBody>
      </p:sp>
      <p:sp>
        <p:nvSpPr>
          <p:cNvPr id="2" name="Šipka doleva 1"/>
          <p:cNvSpPr/>
          <p:nvPr/>
        </p:nvSpPr>
        <p:spPr>
          <a:xfrm>
            <a:off x="8779928" y="2108204"/>
            <a:ext cx="431801" cy="215900"/>
          </a:xfrm>
          <a:prstGeom prst="left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lumMod val="65000"/>
                  <a:lumOff val="35000"/>
                </a:schemeClr>
              </a:solidFill>
            </a:endParaRPr>
          </a:p>
        </p:txBody>
      </p:sp>
      <p:sp>
        <p:nvSpPr>
          <p:cNvPr id="3" name="Obdélník 2"/>
          <p:cNvSpPr/>
          <p:nvPr/>
        </p:nvSpPr>
        <p:spPr>
          <a:xfrm>
            <a:off x="8580237" y="2386736"/>
            <a:ext cx="1212191" cy="269689"/>
          </a:xfrm>
          <a:prstGeom prst="rect">
            <a:avLst/>
          </a:prstGeom>
        </p:spPr>
        <p:txBody>
          <a:bodyPr wrap="none">
            <a:spAutoFit/>
          </a:bodyPr>
          <a:lstStyle/>
          <a:p>
            <a:pPr algn="ctr"/>
            <a:r>
              <a:rPr lang="cs-CZ" dirty="0" smtClean="0">
                <a:solidFill>
                  <a:srgbClr val="CC0000"/>
                </a:solidFill>
              </a:rPr>
              <a:t>častěji </a:t>
            </a:r>
            <a:r>
              <a:rPr lang="cs-CZ" dirty="0">
                <a:solidFill>
                  <a:srgbClr val="CC0000"/>
                </a:solidFill>
              </a:rPr>
              <a:t>ženy</a:t>
            </a:r>
          </a:p>
        </p:txBody>
      </p:sp>
      <p:sp>
        <p:nvSpPr>
          <p:cNvPr id="7" name="Šipka doleva 6"/>
          <p:cNvSpPr/>
          <p:nvPr/>
        </p:nvSpPr>
        <p:spPr>
          <a:xfrm>
            <a:off x="7730062" y="2440525"/>
            <a:ext cx="431801" cy="215900"/>
          </a:xfrm>
          <a:prstGeom prst="lef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lumMod val="65000"/>
                  <a:lumOff val="35000"/>
                </a:schemeClr>
              </a:solidFill>
            </a:endParaRPr>
          </a:p>
        </p:txBody>
      </p:sp>
      <p:sp>
        <p:nvSpPr>
          <p:cNvPr id="8" name="Šipka doleva 7"/>
          <p:cNvSpPr/>
          <p:nvPr/>
        </p:nvSpPr>
        <p:spPr>
          <a:xfrm>
            <a:off x="7222062" y="2808825"/>
            <a:ext cx="431801" cy="215900"/>
          </a:xfrm>
          <a:prstGeom prst="lef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lumMod val="65000"/>
                  <a:lumOff val="35000"/>
                </a:schemeClr>
              </a:solidFill>
            </a:endParaRPr>
          </a:p>
        </p:txBody>
      </p:sp>
      <p:sp>
        <p:nvSpPr>
          <p:cNvPr id="9" name="Obdélník 8"/>
          <p:cNvSpPr/>
          <p:nvPr/>
        </p:nvSpPr>
        <p:spPr>
          <a:xfrm>
            <a:off x="7730062" y="2755036"/>
            <a:ext cx="1226618" cy="269689"/>
          </a:xfrm>
          <a:prstGeom prst="rect">
            <a:avLst/>
          </a:prstGeom>
          <a:noFill/>
        </p:spPr>
        <p:txBody>
          <a:bodyPr wrap="none">
            <a:spAutoFit/>
          </a:bodyPr>
          <a:lstStyle/>
          <a:p>
            <a:pPr algn="ctr"/>
            <a:r>
              <a:rPr lang="cs-CZ" dirty="0" smtClean="0">
                <a:solidFill>
                  <a:schemeClr val="tx2">
                    <a:lumMod val="50000"/>
                  </a:schemeClr>
                </a:solidFill>
              </a:rPr>
              <a:t>častěji muži</a:t>
            </a:r>
            <a:endParaRPr lang="cs-CZ" dirty="0">
              <a:solidFill>
                <a:schemeClr val="tx2">
                  <a:lumMod val="50000"/>
                </a:schemeClr>
              </a:solidFill>
            </a:endParaRPr>
          </a:p>
        </p:txBody>
      </p:sp>
      <p:sp>
        <p:nvSpPr>
          <p:cNvPr id="5" name="TextovéPole 4"/>
          <p:cNvSpPr txBox="1"/>
          <p:nvPr/>
        </p:nvSpPr>
        <p:spPr>
          <a:xfrm>
            <a:off x="6861833" y="4184601"/>
            <a:ext cx="2765560" cy="867930"/>
          </a:xfrm>
          <a:prstGeom prst="rect">
            <a:avLst/>
          </a:prstGeom>
          <a:noFill/>
        </p:spPr>
        <p:txBody>
          <a:bodyPr wrap="square" rtlCol="0">
            <a:spAutoFit/>
          </a:bodyPr>
          <a:lstStyle/>
          <a:p>
            <a:r>
              <a:rPr lang="cs-CZ" dirty="0" smtClean="0">
                <a:solidFill>
                  <a:schemeClr val="tx1">
                    <a:lumMod val="50000"/>
                    <a:lumOff val="50000"/>
                  </a:schemeClr>
                </a:solidFill>
              </a:rPr>
              <a:t>Mladší (15-29) častěji policie, VŠ častěji udělování povolení a registrací, starší generace (45-59) zdravotnictví</a:t>
            </a:r>
            <a:endParaRPr lang="cs-CZ" dirty="0">
              <a:solidFill>
                <a:schemeClr val="tx1">
                  <a:lumMod val="50000"/>
                  <a:lumOff val="50000"/>
                </a:schemeClr>
              </a:solidFill>
            </a:endParaRPr>
          </a:p>
        </p:txBody>
      </p:sp>
      <p:sp>
        <p:nvSpPr>
          <p:cNvPr id="10" name="Zaoblený obdélník 9"/>
          <p:cNvSpPr/>
          <p:nvPr/>
        </p:nvSpPr>
        <p:spPr>
          <a:xfrm>
            <a:off x="6692900" y="4064000"/>
            <a:ext cx="2934493" cy="1109133"/>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53805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87868" y="0"/>
            <a:ext cx="9364661" cy="1074737"/>
          </a:xfrm>
        </p:spPr>
        <p:txBody>
          <a:bodyPr>
            <a:normAutofit/>
          </a:bodyPr>
          <a:lstStyle/>
          <a:p>
            <a:r>
              <a:rPr lang="cs-CZ" dirty="0" smtClean="0"/>
              <a:t>Malé dary a květiny jsou jako poděkování běžné </a:t>
            </a:r>
            <a:br>
              <a:rPr lang="cs-CZ" dirty="0" smtClean="0"/>
            </a:br>
            <a:r>
              <a:rPr lang="cs-CZ" dirty="0" smtClean="0"/>
              <a:t>a nejedná se o korupci </a:t>
            </a:r>
            <a:endParaRPr lang="cs-CZ" dirty="0"/>
          </a:p>
        </p:txBody>
      </p:sp>
      <p:sp>
        <p:nvSpPr>
          <p:cNvPr id="3" name="Zástupný symbol pro obsah 1"/>
          <p:cNvSpPr>
            <a:spLocks noGrp="1"/>
          </p:cNvSpPr>
          <p:nvPr>
            <p:ph sz="quarter" idx="10"/>
          </p:nvPr>
        </p:nvSpPr>
        <p:spPr>
          <a:xfrm>
            <a:off x="277815" y="1135779"/>
            <a:ext cx="9355137" cy="5224462"/>
          </a:xfrm>
          <a:prstGeom prst="rect">
            <a:avLst/>
          </a:prstGeom>
        </p:spPr>
        <p:txBody>
          <a:bodyPr/>
          <a:lstStyle/>
          <a:p>
            <a:pPr algn="just"/>
            <a:r>
              <a:rPr lang="cs-CZ" dirty="0" smtClean="0"/>
              <a:t>Podle </a:t>
            </a:r>
            <a:r>
              <a:rPr lang="cs-CZ" b="1" dirty="0" smtClean="0"/>
              <a:t>cílové skupiny veřejnost </a:t>
            </a:r>
            <a:r>
              <a:rPr lang="cs-CZ" dirty="0" smtClean="0"/>
              <a:t>se korupce nejčastěji objevuje na úřadech, ve zdravotnictví, školství </a:t>
            </a:r>
            <a:r>
              <a:rPr lang="cs-CZ" dirty="0"/>
              <a:t>a </a:t>
            </a:r>
            <a:r>
              <a:rPr lang="cs-CZ" dirty="0" smtClean="0"/>
              <a:t>sportu. </a:t>
            </a:r>
            <a:r>
              <a:rPr lang="cs-CZ" b="1" dirty="0" smtClean="0"/>
              <a:t>Většina</a:t>
            </a:r>
            <a:r>
              <a:rPr lang="cs-CZ" dirty="0" smtClean="0"/>
              <a:t> účastníků se shodla (až na 1 muže a 1 ženu), že </a:t>
            </a:r>
            <a:r>
              <a:rPr lang="cs-CZ" b="1" dirty="0" smtClean="0"/>
              <a:t>dary a drobné protislužby v hodnotě cca 1000 Kč nejsou vnímány jako korupce</a:t>
            </a:r>
            <a:r>
              <a:rPr lang="cs-CZ" dirty="0" smtClean="0"/>
              <a:t>. </a:t>
            </a:r>
            <a:r>
              <a:rPr lang="cs-CZ" dirty="0"/>
              <a:t>Primárně zmiňovaný důvod, proč se takové „dary“ </a:t>
            </a:r>
            <a:r>
              <a:rPr lang="cs-CZ" dirty="0" smtClean="0"/>
              <a:t>dávají, </a:t>
            </a:r>
            <a:r>
              <a:rPr lang="cs-CZ" dirty="0"/>
              <a:t>je </a:t>
            </a:r>
            <a:r>
              <a:rPr lang="cs-CZ" b="1" dirty="0"/>
              <a:t>poděkování</a:t>
            </a:r>
            <a:r>
              <a:rPr lang="cs-CZ" dirty="0"/>
              <a:t>, ale </a:t>
            </a:r>
            <a:r>
              <a:rPr lang="cs-CZ" dirty="0" smtClean="0"/>
              <a:t>může se jednat i o </a:t>
            </a:r>
            <a:r>
              <a:rPr lang="cs-CZ" b="1" dirty="0" smtClean="0"/>
              <a:t>ovlivňování</a:t>
            </a:r>
            <a:r>
              <a:rPr lang="cs-CZ" dirty="0" smtClean="0"/>
              <a:t> </a:t>
            </a:r>
            <a:r>
              <a:rPr lang="cs-CZ" i="1" dirty="0"/>
              <a:t>(„D</a:t>
            </a:r>
            <a:r>
              <a:rPr lang="pl-PL" i="1" dirty="0"/>
              <a:t>ávám běžně dárky jako poděkování, chovají se pak ty osoby jinak</a:t>
            </a:r>
            <a:r>
              <a:rPr lang="pl-PL" i="1" dirty="0" smtClean="0"/>
              <a:t>”</a:t>
            </a:r>
            <a:r>
              <a:rPr lang="pl-PL" dirty="0" smtClean="0"/>
              <a:t>). </a:t>
            </a:r>
            <a:r>
              <a:rPr lang="cs-CZ" dirty="0" smtClean="0"/>
              <a:t>Stejná suma, ale v podobě peněz „v obálce“, už je jednoznačně vnímána jako „nepřijatelná korupce“ (vyjma jednoho účastníka, který nerozlišoval finanční a věcné dary). </a:t>
            </a:r>
            <a:r>
              <a:rPr lang="cs-CZ" b="1" dirty="0" smtClean="0"/>
              <a:t>Když účastníci srovnávají květinu a finanční dar </a:t>
            </a:r>
            <a:br>
              <a:rPr lang="cs-CZ" b="1" dirty="0" smtClean="0"/>
            </a:br>
            <a:r>
              <a:rPr lang="cs-CZ" b="1" dirty="0" smtClean="0"/>
              <a:t>ve stejné hodnotě, symbolizuje podle nich květina poděkování, zatímco obálka s penězi znamená úplatek</a:t>
            </a:r>
            <a:r>
              <a:rPr lang="cs-CZ" dirty="0" smtClean="0"/>
              <a:t>, tj. očekávání nějaké akce, protislužby. Pokud se jedná o dar ex-post, pak jej lze jednoznačně považovat za poděkování </a:t>
            </a:r>
            <a:r>
              <a:rPr lang="cs-CZ" i="1" dirty="0" smtClean="0"/>
              <a:t>(„když už nic nechci“). </a:t>
            </a:r>
            <a:r>
              <a:rPr lang="cs-CZ" dirty="0" smtClean="0"/>
              <a:t>Osobní zkušenost s korupcí deklarovali dva účastníci. </a:t>
            </a:r>
          </a:p>
          <a:p>
            <a:pPr algn="just"/>
            <a:r>
              <a:rPr lang="cs-CZ" dirty="0" smtClean="0"/>
              <a:t>Obecně převládá názor, rovným dílem mezi muži i ženami, že </a:t>
            </a:r>
            <a:r>
              <a:rPr lang="cs-CZ" b="1" dirty="0" smtClean="0"/>
              <a:t>úplatky jsou častěji nabízeny než vyžadovány </a:t>
            </a:r>
            <a:br>
              <a:rPr lang="cs-CZ" b="1" dirty="0" smtClean="0"/>
            </a:br>
            <a:r>
              <a:rPr lang="cs-CZ" i="1" dirty="0" smtClean="0"/>
              <a:t>(„ty </a:t>
            </a:r>
            <a:r>
              <a:rPr lang="cs-CZ" i="1" dirty="0"/>
              <a:t>nabídky jsou podle mě častější </a:t>
            </a:r>
            <a:r>
              <a:rPr lang="cs-CZ" i="1" dirty="0" smtClean="0"/>
              <a:t>zvenku“). </a:t>
            </a:r>
            <a:r>
              <a:rPr lang="cs-CZ" dirty="0" smtClean="0"/>
              <a:t>Zároveň</a:t>
            </a:r>
            <a:r>
              <a:rPr lang="cs-CZ" i="1" dirty="0" smtClean="0"/>
              <a:t> </a:t>
            </a:r>
            <a:r>
              <a:rPr lang="cs-CZ" b="1" dirty="0" smtClean="0"/>
              <a:t>pro účastníky diskuse z řad veřejnosti je velmi nepříjemná představa, že by si o úplatek měli sami říci, po někom ho vyžadovat </a:t>
            </a:r>
            <a:r>
              <a:rPr lang="cs-CZ" dirty="0" smtClean="0"/>
              <a:t>(„</a:t>
            </a:r>
            <a:r>
              <a:rPr lang="cs-CZ" i="1" dirty="0" smtClean="0"/>
              <a:t>Bylo by to šokující</a:t>
            </a:r>
            <a:r>
              <a:rPr lang="cs-CZ" dirty="0" smtClean="0"/>
              <a:t>“, „</a:t>
            </a:r>
            <a:r>
              <a:rPr lang="pl-PL" i="1" dirty="0"/>
              <a:t>za sebe bych se </a:t>
            </a:r>
            <a:r>
              <a:rPr lang="pl-PL" i="1" dirty="0" smtClean="0"/>
              <a:t>styděl</a:t>
            </a:r>
            <a:r>
              <a:rPr lang="pl-PL" dirty="0" smtClean="0"/>
              <a:t>”, </a:t>
            </a:r>
            <a:r>
              <a:rPr lang="cs-CZ" dirty="0" smtClean="0"/>
              <a:t>„</a:t>
            </a:r>
            <a:r>
              <a:rPr lang="pl-PL" i="1" dirty="0"/>
              <a:t>dát úplatek je </a:t>
            </a:r>
            <a:r>
              <a:rPr lang="pl-PL" i="1" dirty="0" smtClean="0"/>
              <a:t>jednodušší, </a:t>
            </a:r>
            <a:r>
              <a:rPr lang="pl-PL" i="1" dirty="0"/>
              <a:t>než si o to </a:t>
            </a:r>
            <a:r>
              <a:rPr lang="pl-PL" i="1" dirty="0" smtClean="0"/>
              <a:t>říct</a:t>
            </a:r>
            <a:r>
              <a:rPr lang="pl-PL" dirty="0" smtClean="0"/>
              <a:t>”)</a:t>
            </a:r>
            <a:r>
              <a:rPr lang="cs-CZ" dirty="0" smtClean="0"/>
              <a:t>. </a:t>
            </a:r>
            <a:r>
              <a:rPr lang="cs-CZ" dirty="0"/>
              <a:t>Celkově jednodušeji se </a:t>
            </a:r>
            <a:r>
              <a:rPr lang="cs-CZ" dirty="0" smtClean="0"/>
              <a:t>účastnici vcítí </a:t>
            </a:r>
            <a:br>
              <a:rPr lang="cs-CZ" dirty="0" smtClean="0"/>
            </a:br>
            <a:r>
              <a:rPr lang="cs-CZ" dirty="0" smtClean="0"/>
              <a:t>do </a:t>
            </a:r>
            <a:r>
              <a:rPr lang="cs-CZ" dirty="0"/>
              <a:t>situace nabízení úplatku. </a:t>
            </a:r>
            <a:r>
              <a:rPr lang="cs-CZ" dirty="0" smtClean="0"/>
              <a:t>Nicméně úplně nevylučují možnost, že by úplatek přijali, pokud by jim ho někdo nabídl, nebo že by si na korupční jednání zvykli. </a:t>
            </a:r>
            <a:r>
              <a:rPr lang="cs-CZ" b="1" dirty="0" smtClean="0"/>
              <a:t>Motivace člověka</a:t>
            </a:r>
            <a:r>
              <a:rPr lang="cs-CZ" dirty="0" smtClean="0"/>
              <a:t>, který si říká o úplatek, spočívá podle nich </a:t>
            </a:r>
            <a:br>
              <a:rPr lang="cs-CZ" dirty="0" smtClean="0"/>
            </a:br>
            <a:r>
              <a:rPr lang="cs-CZ" dirty="0" smtClean="0"/>
              <a:t>v </a:t>
            </a:r>
            <a:r>
              <a:rPr lang="cs-CZ" b="1" dirty="0" smtClean="0"/>
              <a:t>touze po penězích</a:t>
            </a:r>
            <a:r>
              <a:rPr lang="cs-CZ" dirty="0" smtClean="0"/>
              <a:t>, v </a:t>
            </a:r>
            <a:r>
              <a:rPr lang="cs-CZ" b="1" dirty="0" smtClean="0"/>
              <a:t>pocitu beztrestnosti</a:t>
            </a:r>
            <a:r>
              <a:rPr lang="cs-CZ" dirty="0" smtClean="0"/>
              <a:t>, v </a:t>
            </a:r>
            <a:r>
              <a:rPr lang="cs-CZ" b="1" dirty="0" smtClean="0"/>
              <a:t>nemorálním charakteru jedince </a:t>
            </a:r>
            <a:r>
              <a:rPr lang="cs-CZ" dirty="0" smtClean="0"/>
              <a:t>(zmiňují hlavně ženy) </a:t>
            </a:r>
            <a:r>
              <a:rPr lang="cs-CZ" dirty="0"/>
              <a:t/>
            </a:r>
            <a:br>
              <a:rPr lang="cs-CZ" dirty="0"/>
            </a:br>
            <a:r>
              <a:rPr lang="cs-CZ" dirty="0" smtClean="0"/>
              <a:t>či </a:t>
            </a:r>
            <a:r>
              <a:rPr lang="cs-CZ" b="1" dirty="0" smtClean="0"/>
              <a:t>v zavedených normách </a:t>
            </a:r>
            <a:r>
              <a:rPr lang="cs-CZ" dirty="0" smtClean="0"/>
              <a:t>(„</a:t>
            </a:r>
            <a:r>
              <a:rPr lang="cs-CZ" i="1" dirty="0" smtClean="0"/>
              <a:t>Přijde jim to normální v jejich </a:t>
            </a:r>
            <a:r>
              <a:rPr lang="cs-CZ" i="1" dirty="0"/>
              <a:t>prostředí</a:t>
            </a:r>
            <a:r>
              <a:rPr lang="cs-CZ" i="1" dirty="0" smtClean="0"/>
              <a:t>“, „nemorální </a:t>
            </a:r>
            <a:r>
              <a:rPr lang="cs-CZ" i="1" dirty="0"/>
              <a:t>lidi, někdo to prostě tak </a:t>
            </a:r>
            <a:r>
              <a:rPr lang="cs-CZ" i="1" dirty="0" smtClean="0"/>
              <a:t>nebere“</a:t>
            </a:r>
            <a:r>
              <a:rPr lang="cs-CZ" dirty="0" smtClean="0"/>
              <a:t>). Diskutující z řad veřejnosti také popisovali důvody</a:t>
            </a:r>
            <a:r>
              <a:rPr lang="cs-CZ" dirty="0"/>
              <a:t>, proč </a:t>
            </a:r>
            <a:r>
              <a:rPr lang="cs-CZ" b="1" dirty="0"/>
              <a:t>lidé nepodlehnou </a:t>
            </a:r>
            <a:r>
              <a:rPr lang="cs-CZ" b="1" dirty="0" smtClean="0"/>
              <a:t>korupci</a:t>
            </a:r>
            <a:r>
              <a:rPr lang="cs-CZ" dirty="0" smtClean="0"/>
              <a:t>. Na jedné straně zmiňují </a:t>
            </a:r>
            <a:r>
              <a:rPr lang="cs-CZ" b="1" dirty="0" smtClean="0"/>
              <a:t>charakter</a:t>
            </a:r>
            <a:r>
              <a:rPr lang="cs-CZ" dirty="0" smtClean="0"/>
              <a:t> </a:t>
            </a:r>
            <a:r>
              <a:rPr lang="cs-CZ" b="1" dirty="0" smtClean="0"/>
              <a:t>člověka</a:t>
            </a:r>
            <a:r>
              <a:rPr lang="cs-CZ" dirty="0" smtClean="0"/>
              <a:t> </a:t>
            </a:r>
            <a:r>
              <a:rPr lang="cs-CZ" b="1" dirty="0" smtClean="0"/>
              <a:t>s morálními zásadami </a:t>
            </a:r>
            <a:r>
              <a:rPr lang="cs-CZ" dirty="0" smtClean="0"/>
              <a:t>(spíše zmiňují ženy), na straně druhé </a:t>
            </a:r>
            <a:r>
              <a:rPr lang="cs-CZ" b="1" dirty="0" smtClean="0"/>
              <a:t>strach z trestu </a:t>
            </a:r>
            <a:r>
              <a:rPr lang="cs-CZ" dirty="0" smtClean="0"/>
              <a:t>(spíše </a:t>
            </a:r>
            <a:r>
              <a:rPr lang="cs-CZ" dirty="0"/>
              <a:t>zmiňují </a:t>
            </a:r>
            <a:r>
              <a:rPr lang="cs-CZ" dirty="0" smtClean="0"/>
              <a:t>muži). </a:t>
            </a:r>
            <a:r>
              <a:rPr lang="cs-CZ" dirty="0" smtClean="0">
                <a:solidFill>
                  <a:schemeClr val="tx1"/>
                </a:solidFill>
              </a:rPr>
              <a:t>Objevuje se mírná tendence, že v </a:t>
            </a:r>
            <a:r>
              <a:rPr lang="cs-CZ" dirty="0">
                <a:solidFill>
                  <a:schemeClr val="tx1"/>
                </a:solidFill>
              </a:rPr>
              <a:t>případě prozrazení korupce </a:t>
            </a:r>
            <a:r>
              <a:rPr lang="cs-CZ" dirty="0" smtClean="0">
                <a:solidFill>
                  <a:schemeClr val="tx1"/>
                </a:solidFill>
              </a:rPr>
              <a:t>je pro ženy pocitově spíše horší šrám </a:t>
            </a:r>
            <a:r>
              <a:rPr lang="cs-CZ" dirty="0">
                <a:solidFill>
                  <a:schemeClr val="tx1"/>
                </a:solidFill>
              </a:rPr>
              <a:t>na </a:t>
            </a:r>
            <a:r>
              <a:rPr lang="cs-CZ" dirty="0" smtClean="0">
                <a:solidFill>
                  <a:schemeClr val="tx1"/>
                </a:solidFill>
              </a:rPr>
              <a:t>morálce, naopak muži mají větší obavy z trestu. </a:t>
            </a:r>
            <a:endParaRPr lang="cs-CZ" i="1" dirty="0" smtClean="0">
              <a:solidFill>
                <a:schemeClr val="tx1"/>
              </a:solidFill>
            </a:endParaRPr>
          </a:p>
        </p:txBody>
      </p:sp>
      <p:pic>
        <p:nvPicPr>
          <p:cNvPr id="4"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400000"/>
                    </a14:imgEffect>
                    <a14:imgEffect>
                      <a14:brightnessContrast bright="-5000" contrast="5000"/>
                    </a14:imgEffect>
                  </a14:imgLayer>
                </a14:imgProps>
              </a:ext>
              <a:ext uri="{28A0092B-C50C-407E-A947-70E740481C1C}">
                <a14:useLocalDpi xmlns:a14="http://schemas.microsoft.com/office/drawing/2010/main"/>
              </a:ext>
            </a:extLst>
          </a:blip>
          <a:srcRect/>
          <a:stretch/>
        </p:blipFill>
        <p:spPr bwMode="auto">
          <a:xfrm>
            <a:off x="8307519" y="75413"/>
            <a:ext cx="1190625" cy="100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696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77815" y="1277446"/>
            <a:ext cx="9355137" cy="5224462"/>
          </a:xfrm>
        </p:spPr>
        <p:txBody>
          <a:bodyPr/>
          <a:lstStyle/>
          <a:p>
            <a:pPr algn="just"/>
            <a:r>
              <a:rPr lang="cs-CZ" b="1" dirty="0" smtClean="0"/>
              <a:t>Názor účastníků </a:t>
            </a:r>
            <a:r>
              <a:rPr lang="cs-CZ" dirty="0" smtClean="0"/>
              <a:t>diskuse z řad </a:t>
            </a:r>
            <a:r>
              <a:rPr lang="cs-CZ" b="1" dirty="0" smtClean="0"/>
              <a:t>státní správy </a:t>
            </a:r>
            <a:r>
              <a:rPr lang="cs-CZ" dirty="0" smtClean="0"/>
              <a:t>na korupční situace se příliš </a:t>
            </a:r>
            <a:r>
              <a:rPr lang="cs-CZ" b="1" dirty="0"/>
              <a:t>neliší </a:t>
            </a:r>
            <a:r>
              <a:rPr lang="cs-CZ" b="1" dirty="0" smtClean="0"/>
              <a:t>od názoru </a:t>
            </a:r>
            <a:r>
              <a:rPr lang="cs-CZ" dirty="0"/>
              <a:t>zástupců </a:t>
            </a:r>
            <a:r>
              <a:rPr lang="cs-CZ" b="1" dirty="0" smtClean="0"/>
              <a:t>veřejnosti</a:t>
            </a:r>
            <a:r>
              <a:rPr lang="cs-CZ" dirty="0" smtClean="0"/>
              <a:t>.</a:t>
            </a:r>
            <a:r>
              <a:rPr lang="cs-CZ" b="1" dirty="0" smtClean="0"/>
              <a:t> </a:t>
            </a:r>
            <a:r>
              <a:rPr lang="cs-CZ" dirty="0" smtClean="0"/>
              <a:t>Shodují se v tom, že </a:t>
            </a:r>
            <a:r>
              <a:rPr lang="cs-CZ" b="1" dirty="0" smtClean="0"/>
              <a:t>malý dar či květina </a:t>
            </a:r>
            <a:r>
              <a:rPr lang="cs-CZ" dirty="0" smtClean="0"/>
              <a:t>(láhev vína) </a:t>
            </a:r>
            <a:r>
              <a:rPr lang="cs-CZ" b="1" dirty="0" smtClean="0"/>
              <a:t>jsou vnímány jako slušnost</a:t>
            </a:r>
            <a:r>
              <a:rPr lang="cs-CZ" dirty="0" smtClean="0"/>
              <a:t>, jako </a:t>
            </a:r>
            <a:r>
              <a:rPr lang="cs-CZ" b="1" dirty="0" smtClean="0"/>
              <a:t>poděkování</a:t>
            </a:r>
            <a:r>
              <a:rPr lang="cs-CZ" dirty="0" smtClean="0"/>
              <a:t> (zdravotnictví, školství) nikoli jako korupce. </a:t>
            </a:r>
            <a:r>
              <a:rPr lang="cs-CZ" i="1" dirty="0" smtClean="0"/>
              <a:t>„Když </a:t>
            </a:r>
            <a:r>
              <a:rPr lang="cs-CZ" i="1" dirty="0"/>
              <a:t>je to malá pozornost a je to ex post, tak je to slušnost, je to </a:t>
            </a:r>
            <a:r>
              <a:rPr lang="cs-CZ" i="1" dirty="0" smtClean="0"/>
              <a:t>tolerované.“ „Je </a:t>
            </a:r>
            <a:r>
              <a:rPr lang="cs-CZ" i="1" dirty="0"/>
              <a:t>to v české společnosti </a:t>
            </a:r>
            <a:r>
              <a:rPr lang="cs-CZ" i="1" dirty="0" smtClean="0"/>
              <a:t>standard.“ </a:t>
            </a:r>
            <a:r>
              <a:rPr lang="cs-CZ" dirty="0" smtClean="0"/>
              <a:t>Hodnota daru může být různě velká, může přesahovat i </a:t>
            </a:r>
            <a:br>
              <a:rPr lang="cs-CZ" dirty="0" smtClean="0"/>
            </a:br>
            <a:r>
              <a:rPr lang="cs-CZ" dirty="0" smtClean="0"/>
              <a:t>5000 Kč. Záleží na finanční situaci a společenském postavení toho, kdo dar dává („</a:t>
            </a:r>
            <a:r>
              <a:rPr lang="cs-CZ" i="1" dirty="0" smtClean="0"/>
              <a:t>Je to podle platu</a:t>
            </a:r>
            <a:r>
              <a:rPr lang="cs-CZ" i="1" dirty="0"/>
              <a:t>, každý si může dovolit něco </a:t>
            </a:r>
            <a:r>
              <a:rPr lang="cs-CZ" i="1" dirty="0" smtClean="0"/>
              <a:t>jiného.</a:t>
            </a:r>
            <a:r>
              <a:rPr lang="cs-CZ" dirty="0" smtClean="0"/>
              <a:t>“). Na druhou stranu je ve služebním zákoně velikost povoleného daru omezena na 300 Kč. Rovněž bývá vnitřními regulemi vymezeno, že o každém nabídnutém daru musí být informován vedoucí/nadřízený.</a:t>
            </a:r>
          </a:p>
          <a:p>
            <a:pPr algn="just"/>
            <a:r>
              <a:rPr lang="cs-CZ" b="1" dirty="0" smtClean="0"/>
              <a:t>Na rozdíl od cílové skupiny veřejnost </a:t>
            </a:r>
            <a:r>
              <a:rPr lang="cs-CZ" dirty="0" smtClean="0"/>
              <a:t>zmiňují zástupci státní správy také podmínku, že takový </a:t>
            </a:r>
            <a:r>
              <a:rPr lang="cs-CZ" b="1" dirty="0" smtClean="0"/>
              <a:t>dar či pozornost nesmí nikdy jednání úředníka ovlivnit</a:t>
            </a:r>
            <a:r>
              <a:rPr lang="cs-CZ" dirty="0" smtClean="0"/>
              <a:t>. Proto je třeba obezřetně posuzovat vnímání </a:t>
            </a:r>
            <a:r>
              <a:rPr lang="cs-CZ" dirty="0"/>
              <a:t>úmyslu daru a úmyslu </a:t>
            </a:r>
            <a:r>
              <a:rPr lang="cs-CZ" dirty="0" smtClean="0"/>
              <a:t>přijímání daru. Z toho důvodu se někteří z nich přiklánějí k názoru, že </a:t>
            </a:r>
            <a:r>
              <a:rPr lang="cs-CZ" b="1" dirty="0" smtClean="0"/>
              <a:t>na určitých pozicích není vhodné přijímat jakékoli dary </a:t>
            </a:r>
            <a:r>
              <a:rPr lang="cs-CZ" dirty="0" smtClean="0"/>
              <a:t>(soudci apod.). </a:t>
            </a:r>
            <a:r>
              <a:rPr lang="cs-CZ" i="1" dirty="0"/>
              <a:t>„Když už se vloudí pochybnost, že už tam je něco jako náznak úmyslu .. </a:t>
            </a:r>
            <a:r>
              <a:rPr lang="cs-CZ" i="1" dirty="0" smtClean="0"/>
              <a:t>Že to </a:t>
            </a:r>
            <a:r>
              <a:rPr lang="cs-CZ" i="1" dirty="0"/>
              <a:t>může něco ovlivnit ve prospěch dárce, pokud je tam nebezpečí, že se s ním mohu setkat znovu, pak bych to neměla </a:t>
            </a:r>
            <a:r>
              <a:rPr lang="cs-CZ" i="1" dirty="0" smtClean="0"/>
              <a:t>přijmout.“ „Pokud </a:t>
            </a:r>
            <a:r>
              <a:rPr lang="cs-CZ" i="1" dirty="0"/>
              <a:t>je to společenská slušnost, pak to asi úplně nelze </a:t>
            </a:r>
            <a:r>
              <a:rPr lang="cs-CZ" i="1" dirty="0" smtClean="0"/>
              <a:t>zatratit. Otázka </a:t>
            </a:r>
            <a:r>
              <a:rPr lang="cs-CZ" i="1" dirty="0"/>
              <a:t>je, jestli se </a:t>
            </a:r>
            <a:r>
              <a:rPr lang="cs-CZ" i="1" dirty="0" smtClean="0"/>
              <a:t/>
            </a:r>
            <a:br>
              <a:rPr lang="cs-CZ" i="1" dirty="0" smtClean="0"/>
            </a:br>
            <a:r>
              <a:rPr lang="cs-CZ" i="1" dirty="0" smtClean="0"/>
              <a:t>na </a:t>
            </a:r>
            <a:r>
              <a:rPr lang="cs-CZ" i="1" dirty="0"/>
              <a:t>některých pozicích do takového hazardu vůbec </a:t>
            </a:r>
            <a:r>
              <a:rPr lang="cs-CZ" i="1" dirty="0" smtClean="0"/>
              <a:t>pouštět. Někde </a:t>
            </a:r>
            <a:r>
              <a:rPr lang="cs-CZ" i="1" dirty="0"/>
              <a:t>to není vhodné </a:t>
            </a:r>
            <a:r>
              <a:rPr lang="cs-CZ" i="1" dirty="0" smtClean="0"/>
              <a:t>vůbec.“</a:t>
            </a:r>
            <a:endParaRPr lang="cs-CZ" dirty="0"/>
          </a:p>
          <a:p>
            <a:pPr algn="just"/>
            <a:r>
              <a:rPr lang="cs-CZ" dirty="0" smtClean="0"/>
              <a:t>Objevil se také možný náznak začínajícího trendu, že </a:t>
            </a:r>
            <a:r>
              <a:rPr lang="cs-CZ" b="1" dirty="0" smtClean="0"/>
              <a:t>malá pozornost </a:t>
            </a:r>
            <a:r>
              <a:rPr lang="cs-CZ" dirty="0" smtClean="0"/>
              <a:t>jako poděkování může být ze strany obdarovávaného </a:t>
            </a:r>
            <a:r>
              <a:rPr lang="cs-CZ" b="1" dirty="0" smtClean="0"/>
              <a:t>vnímána</a:t>
            </a:r>
            <a:r>
              <a:rPr lang="cs-CZ" dirty="0" smtClean="0"/>
              <a:t> </a:t>
            </a:r>
            <a:r>
              <a:rPr lang="cs-CZ" b="1" dirty="0" smtClean="0"/>
              <a:t>velmi negativně </a:t>
            </a:r>
            <a:r>
              <a:rPr lang="cs-CZ" dirty="0" smtClean="0"/>
              <a:t>a nemusí ji přijmout. „</a:t>
            </a:r>
            <a:r>
              <a:rPr lang="cs-CZ" i="1" dirty="0" smtClean="0"/>
              <a:t>Nemyslím</a:t>
            </a:r>
            <a:r>
              <a:rPr lang="cs-CZ" i="1" dirty="0"/>
              <a:t>, že by to byl </a:t>
            </a:r>
            <a:r>
              <a:rPr lang="cs-CZ" i="1" dirty="0" smtClean="0"/>
              <a:t>úzus, možná </a:t>
            </a:r>
            <a:r>
              <a:rPr lang="cs-CZ" i="1" dirty="0"/>
              <a:t>u těch starších generací </a:t>
            </a:r>
            <a:r>
              <a:rPr lang="cs-CZ" i="1" dirty="0" smtClean="0"/>
              <a:t>ano. Ale </a:t>
            </a:r>
            <a:r>
              <a:rPr lang="cs-CZ" i="1" dirty="0"/>
              <a:t>já bych si nikdy na </a:t>
            </a:r>
            <a:r>
              <a:rPr lang="cs-CZ" i="1" dirty="0" smtClean="0"/>
              <a:t>své pozici </a:t>
            </a:r>
            <a:r>
              <a:rPr lang="cs-CZ" i="1" dirty="0"/>
              <a:t>nenechala dát bonboniéru nebo </a:t>
            </a:r>
            <a:r>
              <a:rPr lang="cs-CZ" i="1" dirty="0" smtClean="0"/>
              <a:t>lahev. Mně </a:t>
            </a:r>
            <a:r>
              <a:rPr lang="cs-CZ" i="1" dirty="0"/>
              <a:t>by to bylo osobně velmi </a:t>
            </a:r>
            <a:r>
              <a:rPr lang="cs-CZ" i="1" dirty="0" smtClean="0"/>
              <a:t>nepříjemné. Nepotřebuji</a:t>
            </a:r>
            <a:r>
              <a:rPr lang="cs-CZ" i="1" dirty="0"/>
              <a:t>, aby se </a:t>
            </a:r>
            <a:r>
              <a:rPr lang="cs-CZ" i="1" dirty="0" smtClean="0"/>
              <a:t>mi někdo odměňoval</a:t>
            </a:r>
            <a:r>
              <a:rPr lang="cs-CZ" i="1" dirty="0"/>
              <a:t>, že jsem se k němu chovala </a:t>
            </a:r>
            <a:r>
              <a:rPr lang="cs-CZ" i="1" dirty="0" smtClean="0"/>
              <a:t>slušně. Pokud bych měla nabízet dar jako poděkování, tak bych se dokonce bála, že </a:t>
            </a:r>
            <a:r>
              <a:rPr lang="cs-CZ" i="1" dirty="0"/>
              <a:t>druhou stranu </a:t>
            </a:r>
            <a:r>
              <a:rPr lang="cs-CZ" i="1" dirty="0" smtClean="0"/>
              <a:t>urazím</a:t>
            </a:r>
            <a:r>
              <a:rPr lang="cs-CZ" dirty="0" smtClean="0"/>
              <a:t>.“</a:t>
            </a:r>
            <a:endParaRPr lang="cs-CZ" dirty="0"/>
          </a:p>
        </p:txBody>
      </p:sp>
      <p:sp>
        <p:nvSpPr>
          <p:cNvPr id="6" name="Nadpis 5"/>
          <p:cNvSpPr>
            <a:spLocks noGrp="1"/>
          </p:cNvSpPr>
          <p:nvPr>
            <p:ph type="title"/>
          </p:nvPr>
        </p:nvSpPr>
        <p:spPr/>
        <p:txBody>
          <a:bodyPr>
            <a:normAutofit/>
          </a:bodyPr>
          <a:lstStyle/>
          <a:p>
            <a:r>
              <a:rPr lang="cs-CZ" dirty="0" smtClean="0"/>
              <a:t>I když lze květinu </a:t>
            </a:r>
            <a:r>
              <a:rPr lang="cs-CZ" dirty="0"/>
              <a:t>považovat </a:t>
            </a:r>
            <a:r>
              <a:rPr lang="cs-CZ" dirty="0" smtClean="0"/>
              <a:t>spíše než za korupci </a:t>
            </a:r>
            <a:br>
              <a:rPr lang="cs-CZ" dirty="0" smtClean="0"/>
            </a:br>
            <a:r>
              <a:rPr lang="cs-CZ" dirty="0" smtClean="0"/>
              <a:t>za společenskou slušnost, není na </a:t>
            </a:r>
            <a:r>
              <a:rPr lang="cs-CZ" dirty="0"/>
              <a:t>určitých pozicích </a:t>
            </a:r>
            <a:r>
              <a:rPr lang="cs-CZ" dirty="0" smtClean="0"/>
              <a:t>vhodné </a:t>
            </a:r>
            <a:br>
              <a:rPr lang="cs-CZ" dirty="0" smtClean="0"/>
            </a:br>
            <a:r>
              <a:rPr lang="cs-CZ" dirty="0" smtClean="0"/>
              <a:t>přijímat </a:t>
            </a:r>
            <a:r>
              <a:rPr lang="cs-CZ" dirty="0"/>
              <a:t>jakékoli </a:t>
            </a:r>
            <a:r>
              <a:rPr lang="cs-CZ" dirty="0" smtClean="0"/>
              <a:t>dary</a:t>
            </a:r>
            <a:r>
              <a:rPr lang="cs-CZ" dirty="0"/>
              <a:t>.</a:t>
            </a:r>
            <a:endParaRPr lang="cs-CZ" b="0" dirty="0"/>
          </a:p>
        </p:txBody>
      </p:sp>
      <p:pic>
        <p:nvPicPr>
          <p:cNvPr id="4"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400000"/>
                    </a14:imgEffect>
                    <a14:imgEffect>
                      <a14:brightnessContrast bright="-5000" contrast="5000"/>
                    </a14:imgEffect>
                  </a14:imgLayer>
                </a14:imgProps>
              </a:ext>
              <a:ext uri="{28A0092B-C50C-407E-A947-70E740481C1C}">
                <a14:useLocalDpi xmlns:a14="http://schemas.microsoft.com/office/drawing/2010/main"/>
              </a:ext>
            </a:extLst>
          </a:blip>
          <a:srcRect/>
          <a:stretch/>
        </p:blipFill>
        <p:spPr bwMode="auto">
          <a:xfrm>
            <a:off x="8307519" y="75413"/>
            <a:ext cx="1190625" cy="100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951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084264"/>
            <a:ext cx="9906000" cy="539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adpis 5"/>
          <p:cNvSpPr>
            <a:spLocks noGrp="1"/>
          </p:cNvSpPr>
          <p:nvPr>
            <p:ph type="title"/>
          </p:nvPr>
        </p:nvSpPr>
        <p:spPr>
          <a:xfrm>
            <a:off x="287868" y="0"/>
            <a:ext cx="9364661" cy="1074737"/>
          </a:xfrm>
        </p:spPr>
        <p:txBody>
          <a:bodyPr/>
          <a:lstStyle/>
          <a:p>
            <a:pPr algn="ctr"/>
            <a:r>
              <a:rPr lang="cs-CZ" b="0" dirty="0" smtClean="0"/>
              <a:t>Kazuistiky</a:t>
            </a:r>
            <a:endParaRPr lang="cs-CZ" b="0" dirty="0"/>
          </a:p>
        </p:txBody>
      </p:sp>
      <p:sp>
        <p:nvSpPr>
          <p:cNvPr id="4" name="Zaoblený obdélník 3"/>
          <p:cNvSpPr/>
          <p:nvPr/>
        </p:nvSpPr>
        <p:spPr>
          <a:xfrm>
            <a:off x="279400" y="1854403"/>
            <a:ext cx="4073001" cy="28321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434638" y="2076578"/>
            <a:ext cx="3762524" cy="2387770"/>
          </a:xfrm>
          <a:prstGeom prst="rect">
            <a:avLst/>
          </a:prstGeom>
        </p:spPr>
        <p:txBody>
          <a:bodyPr wrap="square">
            <a:spAutoFit/>
          </a:bodyPr>
          <a:lstStyle/>
          <a:p>
            <a:pPr algn="just"/>
            <a:r>
              <a:rPr lang="cs-CZ" sz="1100" b="0" dirty="0">
                <a:solidFill>
                  <a:schemeClr val="tx1">
                    <a:lumMod val="65000"/>
                    <a:lumOff val="35000"/>
                  </a:schemeClr>
                </a:solidFill>
              </a:rPr>
              <a:t>Představte si, že byste se ocitl/a v následující situaci. Vzhledem ke svému dlouhodobému pobytu v zahraničí jste nezaznamenal/a, že v obci, ve které vlastníte rodinný dům, se buduje nová kanalizace. Termín pro vydání územního souhlasu s vybudováním kanalizační přípojky, kterou si každý vlastník nemovitosti hradí z vlastních zdrojů, již vypršel. Nyní hrozí, že na obecní kanalizaci nebudete připojeni. Dáte-li odpovědné osobě na stavebním úřadu 10 000,- Kč, bude Vám vydán územní souhlas s dřívějším datem, než je opravdový den vystavení. Byl/a byste k tomuto jednání svolný/á</a:t>
            </a:r>
            <a:r>
              <a:rPr lang="cs-CZ" sz="1100" b="0" dirty="0" smtClean="0">
                <a:solidFill>
                  <a:schemeClr val="tx1">
                    <a:lumMod val="65000"/>
                    <a:lumOff val="35000"/>
                  </a:schemeClr>
                </a:solidFill>
              </a:rPr>
              <a:t>?  </a:t>
            </a:r>
            <a:endParaRPr lang="cs-CZ" sz="1100" b="0" dirty="0">
              <a:solidFill>
                <a:schemeClr val="tx1">
                  <a:lumMod val="65000"/>
                  <a:lumOff val="35000"/>
                </a:schemeClr>
              </a:solidFill>
            </a:endParaRPr>
          </a:p>
        </p:txBody>
      </p:sp>
      <p:sp>
        <p:nvSpPr>
          <p:cNvPr id="7" name="TextovéPole 6"/>
          <p:cNvSpPr txBox="1"/>
          <p:nvPr/>
        </p:nvSpPr>
        <p:spPr>
          <a:xfrm>
            <a:off x="662178" y="1456522"/>
            <a:ext cx="1939955" cy="269689"/>
          </a:xfrm>
          <a:prstGeom prst="rect">
            <a:avLst/>
          </a:prstGeom>
          <a:noFill/>
        </p:spPr>
        <p:txBody>
          <a:bodyPr wrap="none" rtlCol="0">
            <a:spAutoFit/>
          </a:bodyPr>
          <a:lstStyle/>
          <a:p>
            <a:r>
              <a:rPr lang="cs-CZ" dirty="0" smtClean="0">
                <a:solidFill>
                  <a:schemeClr val="accent1"/>
                </a:solidFill>
              </a:rPr>
              <a:t>Kanalizační přípojka</a:t>
            </a:r>
            <a:endParaRPr lang="cs-CZ" dirty="0">
              <a:solidFill>
                <a:schemeClr val="accent1"/>
              </a:solidFill>
            </a:endParaRPr>
          </a:p>
        </p:txBody>
      </p:sp>
      <p:grpSp>
        <p:nvGrpSpPr>
          <p:cNvPr id="8" name="Skupina 7"/>
          <p:cNvGrpSpPr/>
          <p:nvPr/>
        </p:nvGrpSpPr>
        <p:grpSpPr>
          <a:xfrm>
            <a:off x="5606710" y="3560002"/>
            <a:ext cx="4207406" cy="2843163"/>
            <a:chOff x="5807074" y="3967715"/>
            <a:chExt cx="3835400" cy="2379134"/>
          </a:xfrm>
          <a:solidFill>
            <a:schemeClr val="accent4">
              <a:lumMod val="60000"/>
              <a:lumOff val="40000"/>
            </a:schemeClr>
          </a:solidFill>
        </p:grpSpPr>
        <p:sp>
          <p:nvSpPr>
            <p:cNvPr id="9" name="Zaoblený obdélník 8"/>
            <p:cNvSpPr/>
            <p:nvPr/>
          </p:nvSpPr>
          <p:spPr>
            <a:xfrm>
              <a:off x="5807074" y="3967715"/>
              <a:ext cx="3835400" cy="23791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5953257" y="4265858"/>
              <a:ext cx="3543035" cy="242284"/>
            </a:xfrm>
            <a:prstGeom prst="rect">
              <a:avLst/>
            </a:prstGeom>
            <a:grpFill/>
          </p:spPr>
          <p:txBody>
            <a:bodyPr wrap="square">
              <a:spAutoFit/>
            </a:bodyPr>
            <a:lstStyle/>
            <a:p>
              <a:pPr algn="just"/>
              <a:endParaRPr lang="cs-CZ" sz="1000" b="0" dirty="0">
                <a:solidFill>
                  <a:schemeClr val="bg1"/>
                </a:solidFill>
              </a:endParaRPr>
            </a:p>
          </p:txBody>
        </p:sp>
      </p:grpSp>
      <p:sp>
        <p:nvSpPr>
          <p:cNvPr id="11" name="TextovéPole 10"/>
          <p:cNvSpPr txBox="1"/>
          <p:nvPr/>
        </p:nvSpPr>
        <p:spPr>
          <a:xfrm>
            <a:off x="6972841" y="3135618"/>
            <a:ext cx="1590500" cy="269689"/>
          </a:xfrm>
          <a:prstGeom prst="rect">
            <a:avLst/>
          </a:prstGeom>
          <a:noFill/>
        </p:spPr>
        <p:txBody>
          <a:bodyPr wrap="none" rtlCol="0">
            <a:spAutoFit/>
          </a:bodyPr>
          <a:lstStyle/>
          <a:p>
            <a:r>
              <a:rPr lang="cs-CZ" dirty="0" smtClean="0">
                <a:solidFill>
                  <a:schemeClr val="accent1"/>
                </a:solidFill>
              </a:rPr>
              <a:t>Mateřská školka</a:t>
            </a:r>
            <a:endParaRPr lang="cs-CZ" dirty="0">
              <a:solidFill>
                <a:schemeClr val="accent1"/>
              </a:solidFill>
            </a:endParaRPr>
          </a:p>
        </p:txBody>
      </p:sp>
      <p:sp>
        <p:nvSpPr>
          <p:cNvPr id="13" name="Obdélník 12"/>
          <p:cNvSpPr/>
          <p:nvPr/>
        </p:nvSpPr>
        <p:spPr>
          <a:xfrm>
            <a:off x="5931713" y="4061064"/>
            <a:ext cx="3672757" cy="2047484"/>
          </a:xfrm>
          <a:prstGeom prst="rect">
            <a:avLst/>
          </a:prstGeom>
        </p:spPr>
        <p:txBody>
          <a:bodyPr wrap="square">
            <a:spAutoFit/>
          </a:bodyPr>
          <a:lstStyle/>
          <a:p>
            <a:pPr algn="just"/>
            <a:r>
              <a:rPr lang="cs-CZ" sz="1100" b="0" dirty="0">
                <a:solidFill>
                  <a:schemeClr val="tx1">
                    <a:lumMod val="65000"/>
                    <a:lumOff val="35000"/>
                  </a:schemeClr>
                </a:solidFill>
              </a:rPr>
              <a:t>A teď si představte, že byste se ocitl/a v jiné takové situaci. Potřebujete své dítě skutečně akutně umístit do mateřské školky. V minulém roce jste se o místo v MŠ neucházeli a zároveň se nejedná o poslední rok před zahájením povinné školní docházky. Šance na přijetí do MŠ proto nejsou příliš vysoké. Vedení školky Vám naznačilo, že poskytnutím sponzorského daru MŠ v hodnotě 10 000,- Kč, získáte </a:t>
            </a:r>
            <a:r>
              <a:rPr lang="cs-CZ" sz="1100" b="0" dirty="0" smtClean="0">
                <a:solidFill>
                  <a:schemeClr val="tx1">
                    <a:lumMod val="65000"/>
                    <a:lumOff val="35000"/>
                  </a:schemeClr>
                </a:solidFill>
              </a:rPr>
              <a:t>100% </a:t>
            </a:r>
            <a:r>
              <a:rPr lang="cs-CZ" sz="1100" b="0" dirty="0">
                <a:solidFill>
                  <a:schemeClr val="tx1">
                    <a:lumMod val="65000"/>
                    <a:lumOff val="35000"/>
                  </a:schemeClr>
                </a:solidFill>
              </a:rPr>
              <a:t>jistotu, že Vaše dítě bude přijato. Byl/a byste k tomuto jednání svolný/á? </a:t>
            </a:r>
          </a:p>
        </p:txBody>
      </p:sp>
    </p:spTree>
    <p:extLst>
      <p:ext uri="{BB962C8B-B14F-4D97-AF65-F5344CB8AC3E}">
        <p14:creationId xmlns:p14="http://schemas.microsoft.com/office/powerpoint/2010/main" val="2265520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Více než 1/3 obyvatel (37 %) by byla ochotná ke korupčnímu jednání (jednoznačně častěji muži než ženy), polovina by k takovému jednání nesvolila a 14 % neví, jak by se zachovalo. </a:t>
            </a:r>
            <a:endParaRPr lang="cs-CZ" dirty="0"/>
          </a:p>
        </p:txBody>
      </p:sp>
      <p:graphicFrame>
        <p:nvGraphicFramePr>
          <p:cNvPr id="7" name="Zástupný symbol pro obsah 5"/>
          <p:cNvGraphicFramePr>
            <a:graphicFrameLocks noGrp="1"/>
          </p:cNvGraphicFramePr>
          <p:nvPr>
            <p:ph sz="quarter" idx="13"/>
            <p:extLst>
              <p:ext uri="{D42A27DB-BD31-4B8C-83A1-F6EECF244321}">
                <p14:modId xmlns:p14="http://schemas.microsoft.com/office/powerpoint/2010/main" val="4052613061"/>
              </p:ext>
            </p:extLst>
          </p:nvPr>
        </p:nvGraphicFramePr>
        <p:xfrm>
          <a:off x="277813" y="1084263"/>
          <a:ext cx="4595812" cy="5214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Zástupný symbol pro obsah 5"/>
          <p:cNvGraphicFramePr>
            <a:graphicFrameLocks noGrp="1"/>
          </p:cNvGraphicFramePr>
          <p:nvPr>
            <p:ph sz="quarter" idx="14"/>
            <p:extLst>
              <p:ext uri="{D42A27DB-BD31-4B8C-83A1-F6EECF244321}">
                <p14:modId xmlns:p14="http://schemas.microsoft.com/office/powerpoint/2010/main" val="50330454"/>
              </p:ext>
            </p:extLst>
          </p:nvPr>
        </p:nvGraphicFramePr>
        <p:xfrm>
          <a:off x="5033963" y="1084263"/>
          <a:ext cx="4608512" cy="5214937"/>
        </p:xfrm>
        <a:graphic>
          <a:graphicData uri="http://schemas.openxmlformats.org/drawingml/2006/chart">
            <c:chart xmlns:c="http://schemas.openxmlformats.org/drawingml/2006/chart" xmlns:r="http://schemas.openxmlformats.org/officeDocument/2006/relationships" r:id="rId3"/>
          </a:graphicData>
        </a:graphic>
      </p:graphicFrame>
      <p:grpSp>
        <p:nvGrpSpPr>
          <p:cNvPr id="100" name="Group 4"/>
          <p:cNvGrpSpPr>
            <a:grpSpLocks noChangeAspect="1"/>
          </p:cNvGrpSpPr>
          <p:nvPr/>
        </p:nvGrpSpPr>
        <p:grpSpPr bwMode="auto">
          <a:xfrm>
            <a:off x="1974693" y="3436349"/>
            <a:ext cx="1532831" cy="886974"/>
            <a:chOff x="317" y="548"/>
            <a:chExt cx="5143" cy="3224"/>
          </a:xfrm>
        </p:grpSpPr>
        <p:sp>
          <p:nvSpPr>
            <p:cNvPr id="101"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3"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6"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7"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9"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0"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1"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2"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3"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4"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5"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6"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22" name="Obdélník 21"/>
          <p:cNvSpPr/>
          <p:nvPr/>
        </p:nvSpPr>
        <p:spPr>
          <a:xfrm>
            <a:off x="6450541" y="2719388"/>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23" name="Obdélník 22"/>
          <p:cNvSpPr/>
          <p:nvPr/>
        </p:nvSpPr>
        <p:spPr>
          <a:xfrm>
            <a:off x="6450540" y="3402072"/>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25" name="Obdélník 24"/>
          <p:cNvSpPr/>
          <p:nvPr/>
        </p:nvSpPr>
        <p:spPr>
          <a:xfrm>
            <a:off x="5488517" y="5810461"/>
            <a:ext cx="1791756"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Tree>
    <p:extLst>
      <p:ext uri="{BB962C8B-B14F-4D97-AF65-F5344CB8AC3E}">
        <p14:creationId xmlns:p14="http://schemas.microsoft.com/office/powerpoint/2010/main" val="1961203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Parametry projektu</a:t>
            </a:r>
          </a:p>
        </p:txBody>
      </p:sp>
      <p:graphicFrame>
        <p:nvGraphicFramePr>
          <p:cNvPr id="13" name="Zástupný symbol pro obsah 3"/>
          <p:cNvGraphicFramePr>
            <a:graphicFrameLocks noGrp="1"/>
          </p:cNvGraphicFramePr>
          <p:nvPr>
            <p:ph sz="quarter" idx="13"/>
            <p:extLst>
              <p:ext uri="{D42A27DB-BD31-4B8C-83A1-F6EECF244321}">
                <p14:modId xmlns:p14="http://schemas.microsoft.com/office/powerpoint/2010/main" val="1434827048"/>
              </p:ext>
            </p:extLst>
          </p:nvPr>
        </p:nvGraphicFramePr>
        <p:xfrm>
          <a:off x="277813" y="1084263"/>
          <a:ext cx="4595812" cy="5214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Zástupný symbol pro obsah 3"/>
          <p:cNvGraphicFramePr>
            <a:graphicFrameLocks noGrp="1"/>
          </p:cNvGraphicFramePr>
          <p:nvPr>
            <p:ph sz="quarter" idx="14"/>
            <p:extLst>
              <p:ext uri="{D42A27DB-BD31-4B8C-83A1-F6EECF244321}">
                <p14:modId xmlns:p14="http://schemas.microsoft.com/office/powerpoint/2010/main" val="2006716925"/>
              </p:ext>
            </p:extLst>
          </p:nvPr>
        </p:nvGraphicFramePr>
        <p:xfrm>
          <a:off x="4732638" y="1084263"/>
          <a:ext cx="4909837" cy="5214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4189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Zástupný symbol pro obsah 5"/>
          <p:cNvGraphicFramePr>
            <a:graphicFrameLocks noGrp="1"/>
          </p:cNvGraphicFramePr>
          <p:nvPr>
            <p:ph idx="1"/>
            <p:extLst>
              <p:ext uri="{D42A27DB-BD31-4B8C-83A1-F6EECF244321}">
                <p14:modId xmlns:p14="http://schemas.microsoft.com/office/powerpoint/2010/main" val="1186882624"/>
              </p:ext>
            </p:extLst>
          </p:nvPr>
        </p:nvGraphicFramePr>
        <p:xfrm>
          <a:off x="277813" y="1084263"/>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p:txBody>
          <a:bodyPr/>
          <a:lstStyle/>
          <a:p>
            <a:r>
              <a:rPr lang="cs-CZ" dirty="0" smtClean="0"/>
              <a:t>Hlavním důvodem k předání úplatku je potřeba zajištění kanalizační přípojky bez snahy o hledání jiného řešení. Dalším důvodem je nižší finanční, časová i organizační investice než v případě legálního postupu</a:t>
            </a:r>
            <a:endParaRPr lang="en-GB" dirty="0"/>
          </a:p>
        </p:txBody>
      </p:sp>
      <p:sp>
        <p:nvSpPr>
          <p:cNvPr id="12" name="Text Box 1"/>
          <p:cNvSpPr txBox="1">
            <a:spLocks noChangeArrowheads="1"/>
          </p:cNvSpPr>
          <p:nvPr/>
        </p:nvSpPr>
        <p:spPr bwMode="auto">
          <a:xfrm>
            <a:off x="275431" y="1101844"/>
            <a:ext cx="9355137" cy="479188"/>
          </a:xfrm>
          <a:prstGeom prst="rect">
            <a:avLst/>
          </a:prstGeom>
          <a:noFill/>
          <a:ln w="9525">
            <a:noFill/>
            <a:miter lim="800000"/>
            <a:headEnd/>
            <a:tailEnd/>
          </a:ln>
        </p:spPr>
        <p:txBody>
          <a:bodyPr wrap="square" lIns="54864" tIns="32004" rIns="54864"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cs-CZ" sz="1400" dirty="0" smtClean="0">
                <a:solidFill>
                  <a:schemeClr val="tx1">
                    <a:lumMod val="85000"/>
                    <a:lumOff val="15000"/>
                  </a:schemeClr>
                </a:solidFill>
              </a:rPr>
              <a:t>Důvody k předání úplatku – kanalizační přípojka</a:t>
            </a:r>
            <a:endParaRPr lang="cs-CZ" sz="1400" b="1" i="0" baseline="0" dirty="0" smtClean="0">
              <a:solidFill>
                <a:schemeClr val="tx1">
                  <a:lumMod val="85000"/>
                  <a:lumOff val="15000"/>
                </a:schemeClr>
              </a:solidFill>
              <a:effectLst/>
              <a:latin typeface="+mn-lt"/>
              <a:ea typeface="+mn-ea"/>
              <a:cs typeface="+mn-cs"/>
            </a:endParaRPr>
          </a:p>
        </p:txBody>
      </p:sp>
      <p:sp>
        <p:nvSpPr>
          <p:cNvPr id="4" name="Šipka doprava 3"/>
          <p:cNvSpPr/>
          <p:nvPr/>
        </p:nvSpPr>
        <p:spPr>
          <a:xfrm>
            <a:off x="6349060" y="3148277"/>
            <a:ext cx="1506828" cy="831296"/>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a:off x="6336407" y="4014382"/>
            <a:ext cx="1506828" cy="831296"/>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p:cNvSpPr/>
          <p:nvPr/>
        </p:nvSpPr>
        <p:spPr>
          <a:xfrm>
            <a:off x="6360017" y="4797853"/>
            <a:ext cx="1506828" cy="831296"/>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6328714" y="3323738"/>
            <a:ext cx="3399575" cy="2289858"/>
          </a:xfrm>
          <a:prstGeom prst="rect">
            <a:avLst/>
          </a:prstGeom>
          <a:noFill/>
        </p:spPr>
        <p:txBody>
          <a:bodyPr wrap="square" rtlCol="0">
            <a:spAutoFit/>
          </a:bodyPr>
          <a:lstStyle/>
          <a:p>
            <a:r>
              <a:rPr lang="cs-CZ" dirty="0" smtClean="0">
                <a:solidFill>
                  <a:schemeClr val="bg2">
                    <a:lumMod val="50000"/>
                  </a:schemeClr>
                </a:solidFill>
              </a:rPr>
              <a:t>Potřeba přípojky, jinak než úplatkem situaci nelze řešit: 47 %</a:t>
            </a:r>
          </a:p>
          <a:p>
            <a:endParaRPr lang="cs-CZ" dirty="0" smtClean="0">
              <a:solidFill>
                <a:schemeClr val="bg2">
                  <a:lumMod val="50000"/>
                </a:schemeClr>
              </a:solidFill>
            </a:endParaRPr>
          </a:p>
          <a:p>
            <a:endParaRPr lang="cs-CZ" dirty="0" smtClean="0">
              <a:solidFill>
                <a:schemeClr val="bg2">
                  <a:lumMod val="50000"/>
                </a:schemeClr>
              </a:solidFill>
            </a:endParaRPr>
          </a:p>
          <a:p>
            <a:r>
              <a:rPr lang="cs-CZ" dirty="0" smtClean="0">
                <a:solidFill>
                  <a:schemeClr val="accent2">
                    <a:lumMod val="75000"/>
                  </a:schemeClr>
                </a:solidFill>
              </a:rPr>
              <a:t>Díky úplatku je časová, finanční i organizační investice menší: 42 %</a:t>
            </a:r>
          </a:p>
          <a:p>
            <a:endParaRPr lang="cs-CZ" dirty="0" smtClean="0">
              <a:solidFill>
                <a:schemeClr val="accent2"/>
              </a:solidFill>
            </a:endParaRPr>
          </a:p>
          <a:p>
            <a:endParaRPr lang="cs-CZ" dirty="0" smtClean="0">
              <a:solidFill>
                <a:schemeClr val="accent2"/>
              </a:solidFill>
            </a:endParaRPr>
          </a:p>
          <a:p>
            <a:r>
              <a:rPr lang="cs-CZ" dirty="0" smtClean="0">
                <a:solidFill>
                  <a:srgbClr val="FF0000"/>
                </a:solidFill>
              </a:rPr>
              <a:t>Úzus, zavedené jednání: 7 %</a:t>
            </a:r>
          </a:p>
          <a:p>
            <a:endParaRPr lang="cs-CZ" dirty="0"/>
          </a:p>
        </p:txBody>
      </p:sp>
    </p:spTree>
    <p:extLst>
      <p:ext uri="{BB962C8B-B14F-4D97-AF65-F5344CB8AC3E}">
        <p14:creationId xmlns:p14="http://schemas.microsoft.com/office/powerpoint/2010/main" val="1456126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Vybrané důvody, proč přistoupit na předání úplatku v případě kanalizační přípojky</a:t>
            </a:r>
            <a:endParaRPr lang="en-GB" dirty="0"/>
          </a:p>
        </p:txBody>
      </p:sp>
      <p:sp>
        <p:nvSpPr>
          <p:cNvPr id="15" name="Vývojový diagram: paměť se sekvenčním přístupem 14"/>
          <p:cNvSpPr/>
          <p:nvPr/>
        </p:nvSpPr>
        <p:spPr>
          <a:xfrm rot="932857" flipH="1">
            <a:off x="702571" y="2281900"/>
            <a:ext cx="3803969" cy="1898313"/>
          </a:xfrm>
          <a:prstGeom prst="flowChartMagneticTape">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a:t>Bohužel jsem propásl termín a po termínu v naší republice </a:t>
            </a:r>
            <a:r>
              <a:rPr lang="cs-CZ" b="0" i="1" dirty="0" smtClean="0"/>
              <a:t>se </a:t>
            </a:r>
            <a:r>
              <a:rPr lang="cs-CZ" b="0" i="1" dirty="0"/>
              <a:t>vždy platí! Nebudeš-li platit, nebudeš mít kanalizaci. Je to zrůdnost, ale je to tak! Je to hrůznost v celém tom systému a zaběhlých kolejích!!!</a:t>
            </a:r>
          </a:p>
        </p:txBody>
      </p:sp>
      <p:sp>
        <p:nvSpPr>
          <p:cNvPr id="16" name="Vývojový diagram: paměť se sekvenčním přístupem 15"/>
          <p:cNvSpPr/>
          <p:nvPr/>
        </p:nvSpPr>
        <p:spPr>
          <a:xfrm rot="429032" flipH="1">
            <a:off x="3425359" y="3715584"/>
            <a:ext cx="3514681" cy="1879409"/>
          </a:xfrm>
          <a:prstGeom prst="flowChartMagneticTap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a:t>Kdybych nebyla připojená </a:t>
            </a:r>
            <a:r>
              <a:rPr lang="cs-CZ" b="0" i="1" dirty="0" smtClean="0"/>
              <a:t/>
            </a:r>
            <a:br>
              <a:rPr lang="cs-CZ" b="0" i="1" dirty="0" smtClean="0"/>
            </a:br>
            <a:r>
              <a:rPr lang="cs-CZ" b="0" i="1" dirty="0" smtClean="0"/>
              <a:t>na </a:t>
            </a:r>
            <a:r>
              <a:rPr lang="cs-CZ" b="0" i="1" dirty="0"/>
              <a:t>kanalizaci, byly by to </a:t>
            </a:r>
            <a:r>
              <a:rPr lang="cs-CZ" b="0" i="1" dirty="0" smtClean="0"/>
              <a:t/>
            </a:r>
            <a:br>
              <a:rPr lang="cs-CZ" b="0" i="1" dirty="0" smtClean="0"/>
            </a:br>
            <a:r>
              <a:rPr lang="cs-CZ" b="0" i="1" dirty="0" smtClean="0"/>
              <a:t>pro </a:t>
            </a:r>
            <a:r>
              <a:rPr lang="cs-CZ" b="0" i="1" dirty="0"/>
              <a:t>mě zbytečné problémy a vyřešit problémy za 10 000 není tak hrozné. I když si myslím, </a:t>
            </a:r>
            <a:r>
              <a:rPr lang="cs-CZ" b="0" i="1" dirty="0" smtClean="0"/>
              <a:t>že </a:t>
            </a:r>
            <a:r>
              <a:rPr lang="cs-CZ" b="0" i="1" dirty="0"/>
              <a:t>by mě měli kontaktovat i v </a:t>
            </a:r>
            <a:r>
              <a:rPr lang="cs-CZ" b="0" i="1" dirty="0" smtClean="0"/>
              <a:t>zahraničí.</a:t>
            </a:r>
            <a:endParaRPr lang="cs-CZ" b="0" i="1" dirty="0"/>
          </a:p>
        </p:txBody>
      </p:sp>
      <p:sp>
        <p:nvSpPr>
          <p:cNvPr id="17" name="Vývojový diagram: paměť se sekvenčním přístupem 16"/>
          <p:cNvSpPr/>
          <p:nvPr/>
        </p:nvSpPr>
        <p:spPr>
          <a:xfrm rot="653776">
            <a:off x="6322804" y="3009498"/>
            <a:ext cx="3319898" cy="2210448"/>
          </a:xfrm>
          <a:prstGeom prst="flowChartMagneticTap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a:t>Mohu si vybrat, buď budu čestná a bez přípojky, nebo dám úplatek. Asi bych si nejdříve </a:t>
            </a:r>
            <a:r>
              <a:rPr lang="cs-CZ" b="0" i="1" dirty="0" smtClean="0"/>
              <a:t>zjistila, </a:t>
            </a:r>
            <a:r>
              <a:rPr lang="cs-CZ" b="0" i="1" dirty="0"/>
              <a:t>kolik by stála přípojka legální cestou a jak dlouho by trvalo vyřízení.</a:t>
            </a:r>
          </a:p>
        </p:txBody>
      </p:sp>
      <p:sp>
        <p:nvSpPr>
          <p:cNvPr id="18" name="Vývojový diagram: paměť se sekvenčním přístupem 17"/>
          <p:cNvSpPr/>
          <p:nvPr/>
        </p:nvSpPr>
        <p:spPr>
          <a:xfrm rot="2860099" flipV="1">
            <a:off x="1522161" y="3852341"/>
            <a:ext cx="1437337" cy="2052023"/>
          </a:xfrm>
          <a:prstGeom prst="flowChartMagneticTap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cs-CZ" b="0" i="1" dirty="0" smtClean="0"/>
              <a:t>Poměr </a:t>
            </a:r>
            <a:r>
              <a:rPr lang="cs-CZ" b="0" i="1" dirty="0"/>
              <a:t>náklady/výnosy </a:t>
            </a:r>
            <a:r>
              <a:rPr lang="cs-CZ" b="0" i="1" dirty="0" smtClean="0"/>
              <a:t/>
            </a:r>
            <a:br>
              <a:rPr lang="cs-CZ" b="0" i="1" dirty="0" smtClean="0"/>
            </a:br>
            <a:r>
              <a:rPr lang="cs-CZ" b="0" i="1" dirty="0" smtClean="0"/>
              <a:t>z </a:t>
            </a:r>
            <a:r>
              <a:rPr lang="cs-CZ" b="0" i="1" dirty="0"/>
              <a:t>dané akce</a:t>
            </a:r>
            <a:r>
              <a:rPr lang="cs-CZ" dirty="0"/>
              <a:t>.</a:t>
            </a:r>
          </a:p>
        </p:txBody>
      </p:sp>
      <p:sp>
        <p:nvSpPr>
          <p:cNvPr id="7" name="Vývojový diagram: paměť se sekvenčním přístupem 6"/>
          <p:cNvSpPr/>
          <p:nvPr/>
        </p:nvSpPr>
        <p:spPr>
          <a:xfrm rot="20341667">
            <a:off x="3828144" y="1334440"/>
            <a:ext cx="4013601" cy="2132657"/>
          </a:xfrm>
          <a:prstGeom prst="flowChartMagneticTap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a:t>I když s takovýmto jednáním nesouhlasím a necítila bych se </a:t>
            </a:r>
            <a:r>
              <a:rPr lang="cs-CZ" b="0" i="1" dirty="0" smtClean="0"/>
              <a:t/>
            </a:r>
            <a:br>
              <a:rPr lang="cs-CZ" b="0" i="1" dirty="0" smtClean="0"/>
            </a:br>
            <a:r>
              <a:rPr lang="cs-CZ" b="0" i="1" dirty="0" smtClean="0"/>
              <a:t>při </a:t>
            </a:r>
            <a:r>
              <a:rPr lang="cs-CZ" b="0" i="1" dirty="0"/>
              <a:t>něm úplně dobře, riziko, že bych nebyla připojená na kanalizaci, by mě k tomu donutilo. Nehledě na to, že člověk ztrácí </a:t>
            </a:r>
            <a:r>
              <a:rPr lang="cs-CZ" b="0" i="1" dirty="0" smtClean="0"/>
              <a:t>zábrany, </a:t>
            </a:r>
            <a:r>
              <a:rPr lang="cs-CZ" b="0" i="1" dirty="0"/>
              <a:t>když ví, jaká korupce se děje na "vyšších" postech.</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9924" y="1281749"/>
            <a:ext cx="9334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3050" y="1153161"/>
            <a:ext cx="6762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433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Zástupný symbol pro obsah 5"/>
          <p:cNvGraphicFramePr>
            <a:graphicFrameLocks noGrp="1"/>
          </p:cNvGraphicFramePr>
          <p:nvPr>
            <p:ph idx="1"/>
            <p:extLst>
              <p:ext uri="{D42A27DB-BD31-4B8C-83A1-F6EECF244321}">
                <p14:modId xmlns:p14="http://schemas.microsoft.com/office/powerpoint/2010/main" val="257865366"/>
              </p:ext>
            </p:extLst>
          </p:nvPr>
        </p:nvGraphicFramePr>
        <p:xfrm>
          <a:off x="277813" y="1084263"/>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p:txBody>
          <a:bodyPr/>
          <a:lstStyle/>
          <a:p>
            <a:r>
              <a:rPr lang="cs-CZ" dirty="0" smtClean="0"/>
              <a:t>Hlavním důvodem k odmítnutí předání úplatku jsou osobní zásady a přesvědčení či nemorálnost této cesty. Tito lidé by hledali jinou legální cestu nebo by zvolili jiné řešení. </a:t>
            </a:r>
            <a:endParaRPr lang="en-GB" dirty="0"/>
          </a:p>
        </p:txBody>
      </p:sp>
      <p:sp>
        <p:nvSpPr>
          <p:cNvPr id="6" name="Šipka doprava 5"/>
          <p:cNvSpPr/>
          <p:nvPr/>
        </p:nvSpPr>
        <p:spPr>
          <a:xfrm>
            <a:off x="6361939" y="2439932"/>
            <a:ext cx="1506828" cy="831296"/>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a:off x="6360017" y="3242720"/>
            <a:ext cx="1506828" cy="831296"/>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p:cNvSpPr/>
          <p:nvPr/>
        </p:nvSpPr>
        <p:spPr>
          <a:xfrm>
            <a:off x="6388770" y="4688285"/>
            <a:ext cx="1506828" cy="831296"/>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p:cNvSpPr/>
          <p:nvPr/>
        </p:nvSpPr>
        <p:spPr>
          <a:xfrm>
            <a:off x="6361939" y="3986816"/>
            <a:ext cx="1506828" cy="831296"/>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6328714" y="2718425"/>
            <a:ext cx="3399575" cy="2788456"/>
          </a:xfrm>
          <a:prstGeom prst="rect">
            <a:avLst/>
          </a:prstGeom>
          <a:noFill/>
        </p:spPr>
        <p:txBody>
          <a:bodyPr wrap="square" rtlCol="0">
            <a:spAutoFit/>
          </a:bodyPr>
          <a:lstStyle/>
          <a:p>
            <a:r>
              <a:rPr lang="cs-CZ" dirty="0" smtClean="0">
                <a:solidFill>
                  <a:schemeClr val="bg2">
                    <a:lumMod val="50000"/>
                  </a:schemeClr>
                </a:solidFill>
              </a:rPr>
              <a:t>Jsem proti korupci: 53 %</a:t>
            </a:r>
          </a:p>
          <a:p>
            <a:endParaRPr lang="cs-CZ" dirty="0" smtClean="0">
              <a:solidFill>
                <a:schemeClr val="bg2">
                  <a:lumMod val="50000"/>
                </a:schemeClr>
              </a:solidFill>
            </a:endParaRPr>
          </a:p>
          <a:p>
            <a:endParaRPr lang="cs-CZ" dirty="0" smtClean="0">
              <a:solidFill>
                <a:schemeClr val="bg2">
                  <a:lumMod val="50000"/>
                </a:schemeClr>
              </a:solidFill>
            </a:endParaRPr>
          </a:p>
          <a:p>
            <a:r>
              <a:rPr lang="cs-CZ" dirty="0" smtClean="0">
                <a:solidFill>
                  <a:schemeClr val="accent2">
                    <a:lumMod val="75000"/>
                  </a:schemeClr>
                </a:solidFill>
              </a:rPr>
              <a:t>Hledal bych legální cestu </a:t>
            </a:r>
            <a:br>
              <a:rPr lang="cs-CZ" dirty="0" smtClean="0">
                <a:solidFill>
                  <a:schemeClr val="accent2">
                    <a:lumMod val="75000"/>
                  </a:schemeClr>
                </a:solidFill>
              </a:rPr>
            </a:br>
            <a:r>
              <a:rPr lang="cs-CZ" dirty="0" smtClean="0">
                <a:solidFill>
                  <a:schemeClr val="accent2">
                    <a:lumMod val="75000"/>
                  </a:schemeClr>
                </a:solidFill>
              </a:rPr>
              <a:t>než úplatek: 27 %</a:t>
            </a:r>
          </a:p>
          <a:p>
            <a:endParaRPr lang="cs-CZ" dirty="0" smtClean="0">
              <a:solidFill>
                <a:schemeClr val="accent2"/>
              </a:solidFill>
            </a:endParaRPr>
          </a:p>
          <a:p>
            <a:endParaRPr lang="cs-CZ" dirty="0" smtClean="0">
              <a:solidFill>
                <a:schemeClr val="accent2"/>
              </a:solidFill>
            </a:endParaRPr>
          </a:p>
          <a:p>
            <a:r>
              <a:rPr lang="cs-CZ" dirty="0" smtClean="0">
                <a:solidFill>
                  <a:srgbClr val="FF0000"/>
                </a:solidFill>
              </a:rPr>
              <a:t>Je to hodně peněz: 11 %</a:t>
            </a:r>
          </a:p>
          <a:p>
            <a:endParaRPr lang="cs-CZ" dirty="0">
              <a:solidFill>
                <a:srgbClr val="FF0000"/>
              </a:solidFill>
            </a:endParaRPr>
          </a:p>
          <a:p>
            <a:endParaRPr lang="cs-CZ" dirty="0" smtClean="0">
              <a:solidFill>
                <a:srgbClr val="FF0000"/>
              </a:solidFill>
            </a:endParaRPr>
          </a:p>
          <a:p>
            <a:r>
              <a:rPr lang="cs-CZ" dirty="0">
                <a:solidFill>
                  <a:schemeClr val="accent3">
                    <a:lumMod val="75000"/>
                  </a:schemeClr>
                </a:solidFill>
              </a:rPr>
              <a:t>Obavy z trestu: 8 %</a:t>
            </a:r>
          </a:p>
          <a:p>
            <a:endParaRPr lang="cs-CZ" dirty="0"/>
          </a:p>
        </p:txBody>
      </p:sp>
      <p:sp>
        <p:nvSpPr>
          <p:cNvPr id="12" name="Text Box 1"/>
          <p:cNvSpPr txBox="1">
            <a:spLocks noChangeArrowheads="1"/>
          </p:cNvSpPr>
          <p:nvPr/>
        </p:nvSpPr>
        <p:spPr bwMode="auto">
          <a:xfrm>
            <a:off x="275431" y="1101844"/>
            <a:ext cx="9355137" cy="479188"/>
          </a:xfrm>
          <a:prstGeom prst="rect">
            <a:avLst/>
          </a:prstGeom>
          <a:noFill/>
          <a:ln w="9525">
            <a:noFill/>
            <a:miter lim="800000"/>
            <a:headEnd/>
            <a:tailEnd/>
          </a:ln>
        </p:spPr>
        <p:txBody>
          <a:bodyPr wrap="square" lIns="54864" tIns="32004" rIns="54864"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cs-CZ" sz="1400" dirty="0" smtClean="0">
                <a:solidFill>
                  <a:schemeClr val="tx1">
                    <a:lumMod val="85000"/>
                    <a:lumOff val="15000"/>
                  </a:schemeClr>
                </a:solidFill>
              </a:rPr>
              <a:t>Důvody k odmítnutí předání úplatku – kanalizační přípojka</a:t>
            </a:r>
            <a:endParaRPr lang="cs-CZ" sz="1400" b="1" i="0" baseline="0" dirty="0" smtClean="0">
              <a:solidFill>
                <a:schemeClr val="tx1">
                  <a:lumMod val="85000"/>
                  <a:lumOff val="15000"/>
                </a:schemeClr>
              </a:solidFill>
              <a:effectLst/>
              <a:latin typeface="+mn-lt"/>
              <a:ea typeface="+mn-ea"/>
              <a:cs typeface="+mn-cs"/>
            </a:endParaRPr>
          </a:p>
        </p:txBody>
      </p:sp>
    </p:spTree>
    <p:extLst>
      <p:ext uri="{BB962C8B-B14F-4D97-AF65-F5344CB8AC3E}">
        <p14:creationId xmlns:p14="http://schemas.microsoft.com/office/powerpoint/2010/main" val="1875920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Vybrané důvody, proč </a:t>
            </a:r>
            <a:r>
              <a:rPr lang="cs-CZ" dirty="0" smtClean="0"/>
              <a:t>nepřistoupit </a:t>
            </a:r>
            <a:r>
              <a:rPr lang="cs-CZ" dirty="0"/>
              <a:t>na předání </a:t>
            </a:r>
            <a:r>
              <a:rPr lang="cs-CZ" dirty="0" smtClean="0"/>
              <a:t>úplatku </a:t>
            </a:r>
            <a:r>
              <a:rPr lang="cs-CZ" dirty="0"/>
              <a:t>v případě kanalizační přípojky</a:t>
            </a:r>
            <a:endParaRPr lang="en-GB" dirty="0"/>
          </a:p>
        </p:txBody>
      </p:sp>
      <p:sp>
        <p:nvSpPr>
          <p:cNvPr id="15" name="Vývojový diagram: paměť se sekvenčním přístupem 14"/>
          <p:cNvSpPr/>
          <p:nvPr/>
        </p:nvSpPr>
        <p:spPr>
          <a:xfrm rot="932857" flipH="1">
            <a:off x="1016240" y="2323894"/>
            <a:ext cx="3318872" cy="1971069"/>
          </a:xfrm>
          <a:prstGeom prst="flowChartMagneticTape">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smtClean="0"/>
              <a:t>Neuznávám </a:t>
            </a:r>
            <a:r>
              <a:rPr lang="cs-CZ" b="0" i="1" dirty="0"/>
              <a:t>úplatky či jiné podlézání na </a:t>
            </a:r>
            <a:r>
              <a:rPr lang="cs-CZ" b="0" i="1" dirty="0" smtClean="0"/>
              <a:t>úřadech, </a:t>
            </a:r>
            <a:r>
              <a:rPr lang="cs-CZ" b="0" i="1" dirty="0"/>
              <a:t>asi bych se obrátil na policii </a:t>
            </a:r>
            <a:r>
              <a:rPr lang="cs-CZ" b="0" i="1" dirty="0" smtClean="0"/>
              <a:t>ČR, </a:t>
            </a:r>
            <a:r>
              <a:rPr lang="cs-CZ" b="0" i="1" dirty="0"/>
              <a:t>požádal o pomoc své přátele </a:t>
            </a:r>
            <a:r>
              <a:rPr lang="cs-CZ" b="0" i="1" dirty="0" smtClean="0"/>
              <a:t>popř. </a:t>
            </a:r>
            <a:r>
              <a:rPr lang="cs-CZ" b="0" i="1" dirty="0"/>
              <a:t>využil právnické </a:t>
            </a:r>
            <a:r>
              <a:rPr lang="cs-CZ" b="0" i="1" dirty="0" smtClean="0"/>
              <a:t>služby.</a:t>
            </a:r>
            <a:endParaRPr lang="cs-CZ" b="0" i="1" dirty="0"/>
          </a:p>
        </p:txBody>
      </p:sp>
      <p:sp>
        <p:nvSpPr>
          <p:cNvPr id="16" name="Vývojový diagram: paměť se sekvenčním přístupem 15"/>
          <p:cNvSpPr/>
          <p:nvPr/>
        </p:nvSpPr>
        <p:spPr>
          <a:xfrm rot="429032" flipH="1">
            <a:off x="4091484" y="3891155"/>
            <a:ext cx="2542906" cy="1352405"/>
          </a:xfrm>
          <a:prstGeom prst="flowChartMagneticTap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a:t>Bylo by to proti morálním zásadám, které se v životě snažím dodržovat.</a:t>
            </a:r>
          </a:p>
        </p:txBody>
      </p:sp>
      <p:sp>
        <p:nvSpPr>
          <p:cNvPr id="18" name="Vývojový diagram: paměť se sekvenčním přístupem 17"/>
          <p:cNvSpPr/>
          <p:nvPr/>
        </p:nvSpPr>
        <p:spPr>
          <a:xfrm rot="5048773" flipV="1">
            <a:off x="1914794" y="3909562"/>
            <a:ext cx="1892910" cy="2052023"/>
          </a:xfrm>
          <a:prstGeom prst="flowChartMagneticTap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cs-CZ" b="0" i="1" dirty="0"/>
              <a:t>Č</a:t>
            </a:r>
            <a:r>
              <a:rPr lang="cs-CZ" b="0" i="1" dirty="0" smtClean="0"/>
              <a:t>lověk </a:t>
            </a:r>
            <a:r>
              <a:rPr lang="cs-CZ" b="0" i="1" dirty="0"/>
              <a:t>nikdy </a:t>
            </a:r>
            <a:r>
              <a:rPr lang="cs-CZ" b="0" i="1" dirty="0" smtClean="0"/>
              <a:t>neví, </a:t>
            </a:r>
            <a:r>
              <a:rPr lang="cs-CZ" b="0" i="1" dirty="0"/>
              <a:t>kdy se to </a:t>
            </a:r>
            <a:r>
              <a:rPr lang="cs-CZ" b="0" i="1" dirty="0" smtClean="0"/>
              <a:t>provalí </a:t>
            </a:r>
            <a:r>
              <a:rPr lang="cs-CZ" b="0" i="1" dirty="0"/>
              <a:t>a </a:t>
            </a:r>
            <a:r>
              <a:rPr lang="cs-CZ" b="0" i="1" dirty="0" smtClean="0"/>
              <a:t>následky můžou </a:t>
            </a:r>
            <a:r>
              <a:rPr lang="cs-CZ" b="0" i="1" dirty="0"/>
              <a:t>být daleko </a:t>
            </a:r>
            <a:r>
              <a:rPr lang="cs-CZ" b="0" i="1" dirty="0" smtClean="0"/>
              <a:t>horší!</a:t>
            </a:r>
            <a:endParaRPr lang="cs-CZ" b="0" i="1" dirty="0"/>
          </a:p>
        </p:txBody>
      </p:sp>
      <p:sp>
        <p:nvSpPr>
          <p:cNvPr id="7" name="Vývojový diagram: paměť se sekvenčním přístupem 6"/>
          <p:cNvSpPr/>
          <p:nvPr/>
        </p:nvSpPr>
        <p:spPr>
          <a:xfrm rot="19854849">
            <a:off x="3628982" y="1641466"/>
            <a:ext cx="3090260" cy="1500564"/>
          </a:xfrm>
          <a:prstGeom prst="flowChartMagneticTap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a:t>Nedávám ani nepřijímám úplatky</a:t>
            </a:r>
            <a:r>
              <a:rPr lang="cs-CZ" b="0" i="1" dirty="0" smtClean="0"/>
              <a:t>. Proč </a:t>
            </a:r>
            <a:r>
              <a:rPr lang="cs-CZ" b="0" i="1" dirty="0"/>
              <a:t>někomu dávat úplatek</a:t>
            </a:r>
            <a:r>
              <a:rPr lang="cs-CZ" b="0" i="1" dirty="0" smtClean="0"/>
              <a:t>, když </a:t>
            </a:r>
            <a:r>
              <a:rPr lang="cs-CZ" b="0" i="1" dirty="0"/>
              <a:t>má dělat svoji práci řádně a </a:t>
            </a:r>
            <a:r>
              <a:rPr lang="cs-CZ" b="0" i="1" dirty="0" smtClean="0"/>
              <a:t>odpovědně?</a:t>
            </a:r>
            <a:endParaRPr lang="cs-CZ" dirty="0"/>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5675" y="1217613"/>
            <a:ext cx="9334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9400" y="1074740"/>
            <a:ext cx="6762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Vývojový diagram: paměť se sekvenčním přístupem 16"/>
          <p:cNvSpPr/>
          <p:nvPr/>
        </p:nvSpPr>
        <p:spPr>
          <a:xfrm rot="653776">
            <a:off x="5564136" y="2280014"/>
            <a:ext cx="4100521" cy="2519804"/>
          </a:xfrm>
          <a:prstGeom prst="flowChartMagneticTap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a:t>M</a:t>
            </a:r>
            <a:r>
              <a:rPr lang="cs-CZ" b="0" i="1" dirty="0" smtClean="0"/>
              <a:t>yslím </a:t>
            </a:r>
            <a:r>
              <a:rPr lang="cs-CZ" b="0" i="1" dirty="0"/>
              <a:t>si, že se tato </a:t>
            </a:r>
            <a:r>
              <a:rPr lang="cs-CZ" b="0" i="1" dirty="0" smtClean="0"/>
              <a:t>skutečnost </a:t>
            </a:r>
            <a:r>
              <a:rPr lang="cs-CZ" b="0" i="1" dirty="0"/>
              <a:t>dá řešit jinak</a:t>
            </a:r>
            <a:r>
              <a:rPr lang="cs-CZ" b="0" i="1" dirty="0" smtClean="0"/>
              <a:t>, požádat </a:t>
            </a:r>
            <a:r>
              <a:rPr lang="cs-CZ" b="0" i="1" dirty="0"/>
              <a:t>o </a:t>
            </a:r>
            <a:r>
              <a:rPr lang="cs-CZ" b="0" i="1" dirty="0" smtClean="0"/>
              <a:t>výjimku </a:t>
            </a:r>
            <a:r>
              <a:rPr lang="cs-CZ" b="0" i="1" dirty="0"/>
              <a:t>nebo dodatečné povolení</a:t>
            </a:r>
            <a:r>
              <a:rPr lang="cs-CZ" b="0" i="1" dirty="0" smtClean="0"/>
              <a:t>, vždy </a:t>
            </a:r>
            <a:r>
              <a:rPr lang="cs-CZ" b="0" i="1" dirty="0"/>
              <a:t>je nějaká cesta</a:t>
            </a:r>
            <a:r>
              <a:rPr lang="cs-CZ" b="0" i="1" dirty="0" smtClean="0"/>
              <a:t>, nikdy </a:t>
            </a:r>
            <a:r>
              <a:rPr lang="cs-CZ" b="0" i="1" dirty="0"/>
              <a:t>jsem nedávala úplatky a nikdy je dávat nebudu, neumím se tvářit při </a:t>
            </a:r>
            <a:r>
              <a:rPr lang="cs-CZ" b="0" i="1" dirty="0" smtClean="0"/>
              <a:t>tom, </a:t>
            </a:r>
            <a:r>
              <a:rPr lang="cs-CZ" b="0" i="1" dirty="0"/>
              <a:t>že je vše </a:t>
            </a:r>
            <a:r>
              <a:rPr lang="cs-CZ" b="0" i="1" dirty="0" smtClean="0"/>
              <a:t/>
            </a:r>
            <a:br>
              <a:rPr lang="cs-CZ" b="0" i="1" dirty="0" smtClean="0"/>
            </a:br>
            <a:r>
              <a:rPr lang="cs-CZ" b="0" i="1" dirty="0" smtClean="0"/>
              <a:t>v pohodě, </a:t>
            </a:r>
            <a:r>
              <a:rPr lang="cs-CZ" b="0" i="1" dirty="0"/>
              <a:t>když bych někomu dala peníze, navíc jsem nikdy neměla takový nadbytek, abych mohla úplatky </a:t>
            </a:r>
            <a:r>
              <a:rPr lang="cs-CZ" b="0" i="1" dirty="0" smtClean="0"/>
              <a:t>dávat.</a:t>
            </a:r>
            <a:endParaRPr lang="cs-CZ" b="0" i="1" dirty="0"/>
          </a:p>
        </p:txBody>
      </p:sp>
    </p:spTree>
    <p:extLst>
      <p:ext uri="{BB962C8B-B14F-4D97-AF65-F5344CB8AC3E}">
        <p14:creationId xmlns:p14="http://schemas.microsoft.com/office/powerpoint/2010/main" val="3144979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Více než </a:t>
            </a:r>
            <a:r>
              <a:rPr lang="cs-CZ" dirty="0" smtClean="0"/>
              <a:t>1/4 </a:t>
            </a:r>
            <a:r>
              <a:rPr lang="cs-CZ" dirty="0"/>
              <a:t>obyvatel </a:t>
            </a:r>
            <a:r>
              <a:rPr lang="cs-CZ" dirty="0" smtClean="0"/>
              <a:t>(28 %) </a:t>
            </a:r>
            <a:r>
              <a:rPr lang="cs-CZ" dirty="0"/>
              <a:t>by byla ochotná ke </a:t>
            </a:r>
            <a:r>
              <a:rPr lang="cs-CZ" dirty="0" smtClean="0"/>
              <a:t>korupčnímu jednání (častěji </a:t>
            </a:r>
            <a:r>
              <a:rPr lang="cs-CZ" dirty="0"/>
              <a:t>muži než </a:t>
            </a:r>
            <a:r>
              <a:rPr lang="cs-CZ" dirty="0" smtClean="0"/>
              <a:t>ženy a také VŠ), </a:t>
            </a:r>
            <a:r>
              <a:rPr lang="cs-CZ" dirty="0"/>
              <a:t>64 % </a:t>
            </a:r>
            <a:r>
              <a:rPr lang="cs-CZ" dirty="0" smtClean="0"/>
              <a:t>by </a:t>
            </a:r>
            <a:r>
              <a:rPr lang="cs-CZ" dirty="0"/>
              <a:t>k takovém </a:t>
            </a:r>
            <a:r>
              <a:rPr lang="cs-CZ" dirty="0" smtClean="0"/>
              <a:t>jednání nesvolilo </a:t>
            </a:r>
            <a:r>
              <a:rPr lang="cs-CZ" dirty="0"/>
              <a:t>a </a:t>
            </a:r>
            <a:r>
              <a:rPr lang="cs-CZ" dirty="0" smtClean="0"/>
              <a:t>10 </a:t>
            </a:r>
            <a:r>
              <a:rPr lang="cs-CZ" dirty="0"/>
              <a:t>% neví, jak by se </a:t>
            </a:r>
            <a:r>
              <a:rPr lang="cs-CZ" dirty="0" smtClean="0"/>
              <a:t>zachovalo</a:t>
            </a:r>
            <a:endParaRPr lang="cs-CZ" dirty="0"/>
          </a:p>
        </p:txBody>
      </p:sp>
      <p:graphicFrame>
        <p:nvGraphicFramePr>
          <p:cNvPr id="7" name="Zástupný symbol pro obsah 5"/>
          <p:cNvGraphicFramePr>
            <a:graphicFrameLocks noGrp="1"/>
          </p:cNvGraphicFramePr>
          <p:nvPr>
            <p:ph sz="quarter" idx="13"/>
            <p:extLst>
              <p:ext uri="{D42A27DB-BD31-4B8C-83A1-F6EECF244321}">
                <p14:modId xmlns:p14="http://schemas.microsoft.com/office/powerpoint/2010/main" val="1182570842"/>
              </p:ext>
            </p:extLst>
          </p:nvPr>
        </p:nvGraphicFramePr>
        <p:xfrm>
          <a:off x="277813" y="1084263"/>
          <a:ext cx="4595812" cy="5214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Zástupný symbol pro obsah 5"/>
          <p:cNvGraphicFramePr>
            <a:graphicFrameLocks noGrp="1"/>
          </p:cNvGraphicFramePr>
          <p:nvPr>
            <p:ph sz="quarter" idx="14"/>
            <p:extLst>
              <p:ext uri="{D42A27DB-BD31-4B8C-83A1-F6EECF244321}">
                <p14:modId xmlns:p14="http://schemas.microsoft.com/office/powerpoint/2010/main" val="251530332"/>
              </p:ext>
            </p:extLst>
          </p:nvPr>
        </p:nvGraphicFramePr>
        <p:xfrm>
          <a:off x="5033963" y="1084263"/>
          <a:ext cx="4608512" cy="5214937"/>
        </p:xfrm>
        <a:graphic>
          <a:graphicData uri="http://schemas.openxmlformats.org/drawingml/2006/chart">
            <c:chart xmlns:c="http://schemas.openxmlformats.org/drawingml/2006/chart" xmlns:r="http://schemas.openxmlformats.org/officeDocument/2006/relationships" r:id="rId3"/>
          </a:graphicData>
        </a:graphic>
      </p:graphicFrame>
      <p:grpSp>
        <p:nvGrpSpPr>
          <p:cNvPr id="100" name="Group 4"/>
          <p:cNvGrpSpPr>
            <a:grpSpLocks noChangeAspect="1"/>
          </p:cNvGrpSpPr>
          <p:nvPr/>
        </p:nvGrpSpPr>
        <p:grpSpPr bwMode="auto">
          <a:xfrm>
            <a:off x="1974693" y="3436349"/>
            <a:ext cx="1532831" cy="886974"/>
            <a:chOff x="317" y="548"/>
            <a:chExt cx="5143" cy="3224"/>
          </a:xfrm>
        </p:grpSpPr>
        <p:sp>
          <p:nvSpPr>
            <p:cNvPr id="101" name="AutoShape 3"/>
            <p:cNvSpPr>
              <a:spLocks noChangeAspect="1" noChangeArrowheads="1" noTextEdit="1"/>
            </p:cNvSpPr>
            <p:nvPr/>
          </p:nvSpPr>
          <p:spPr bwMode="auto">
            <a:xfrm>
              <a:off x="317" y="548"/>
              <a:ext cx="5126"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5"/>
            <p:cNvSpPr>
              <a:spLocks noEditPoints="1"/>
            </p:cNvSpPr>
            <p:nvPr/>
          </p:nvSpPr>
          <p:spPr bwMode="auto">
            <a:xfrm>
              <a:off x="1921" y="1617"/>
              <a:ext cx="372" cy="270"/>
            </a:xfrm>
            <a:custGeom>
              <a:avLst/>
              <a:gdLst>
                <a:gd name="T0" fmla="*/ 1147 w 1638"/>
                <a:gd name="T1" fmla="*/ 911 h 1192"/>
                <a:gd name="T2" fmla="*/ 1215 w 1638"/>
                <a:gd name="T3" fmla="*/ 930 h 1192"/>
                <a:gd name="T4" fmla="*/ 1333 w 1638"/>
                <a:gd name="T5" fmla="*/ 1028 h 1192"/>
                <a:gd name="T6" fmla="*/ 1376 w 1638"/>
                <a:gd name="T7" fmla="*/ 958 h 1192"/>
                <a:gd name="T8" fmla="*/ 1443 w 1638"/>
                <a:gd name="T9" fmla="*/ 933 h 1192"/>
                <a:gd name="T10" fmla="*/ 1421 w 1638"/>
                <a:gd name="T11" fmla="*/ 804 h 1192"/>
                <a:gd name="T12" fmla="*/ 1045 w 1638"/>
                <a:gd name="T13" fmla="*/ 907 h 1192"/>
                <a:gd name="T14" fmla="*/ 936 w 1638"/>
                <a:gd name="T15" fmla="*/ 954 h 1192"/>
                <a:gd name="T16" fmla="*/ 883 w 1638"/>
                <a:gd name="T17" fmla="*/ 950 h 1192"/>
                <a:gd name="T18" fmla="*/ 804 w 1638"/>
                <a:gd name="T19" fmla="*/ 1001 h 1192"/>
                <a:gd name="T20" fmla="*/ 705 w 1638"/>
                <a:gd name="T21" fmla="*/ 1066 h 1192"/>
                <a:gd name="T22" fmla="*/ 501 w 1638"/>
                <a:gd name="T23" fmla="*/ 1040 h 1192"/>
                <a:gd name="T24" fmla="*/ 399 w 1638"/>
                <a:gd name="T25" fmla="*/ 1150 h 1192"/>
                <a:gd name="T26" fmla="*/ 357 w 1638"/>
                <a:gd name="T27" fmla="*/ 1142 h 1192"/>
                <a:gd name="T28" fmla="*/ 270 w 1638"/>
                <a:gd name="T29" fmla="*/ 1032 h 1192"/>
                <a:gd name="T30" fmla="*/ 268 w 1638"/>
                <a:gd name="T31" fmla="*/ 1006 h 1192"/>
                <a:gd name="T32" fmla="*/ 301 w 1638"/>
                <a:gd name="T33" fmla="*/ 946 h 1192"/>
                <a:gd name="T34" fmla="*/ 239 w 1638"/>
                <a:gd name="T35" fmla="*/ 907 h 1192"/>
                <a:gd name="T36" fmla="*/ 190 w 1638"/>
                <a:gd name="T37" fmla="*/ 839 h 1192"/>
                <a:gd name="T38" fmla="*/ 234 w 1638"/>
                <a:gd name="T39" fmla="*/ 786 h 1192"/>
                <a:gd name="T40" fmla="*/ 110 w 1638"/>
                <a:gd name="T41" fmla="*/ 595 h 1192"/>
                <a:gd name="T42" fmla="*/ 76 w 1638"/>
                <a:gd name="T43" fmla="*/ 535 h 1192"/>
                <a:gd name="T44" fmla="*/ 159 w 1638"/>
                <a:gd name="T45" fmla="*/ 459 h 1192"/>
                <a:gd name="T46" fmla="*/ 156 w 1638"/>
                <a:gd name="T47" fmla="*/ 400 h 1192"/>
                <a:gd name="T48" fmla="*/ 118 w 1638"/>
                <a:gd name="T49" fmla="*/ 313 h 1192"/>
                <a:gd name="T50" fmla="*/ 0 w 1638"/>
                <a:gd name="T51" fmla="*/ 261 h 1192"/>
                <a:gd name="T52" fmla="*/ 203 w 1638"/>
                <a:gd name="T53" fmla="*/ 210 h 1192"/>
                <a:gd name="T54" fmla="*/ 278 w 1638"/>
                <a:gd name="T55" fmla="*/ 162 h 1192"/>
                <a:gd name="T56" fmla="*/ 475 w 1638"/>
                <a:gd name="T57" fmla="*/ 257 h 1192"/>
                <a:gd name="T58" fmla="*/ 471 w 1638"/>
                <a:gd name="T59" fmla="*/ 124 h 1192"/>
                <a:gd name="T60" fmla="*/ 630 w 1638"/>
                <a:gd name="T61" fmla="*/ 109 h 1192"/>
                <a:gd name="T62" fmla="*/ 1379 w 1638"/>
                <a:gd name="T63" fmla="*/ 776 h 1192"/>
                <a:gd name="T64" fmla="*/ 1394 w 1638"/>
                <a:gd name="T65" fmla="*/ 683 h 1192"/>
                <a:gd name="T66" fmla="*/ 1440 w 1638"/>
                <a:gd name="T67" fmla="*/ 679 h 1192"/>
                <a:gd name="T68" fmla="*/ 1579 w 1638"/>
                <a:gd name="T69" fmla="*/ 495 h 1192"/>
                <a:gd name="T70" fmla="*/ 1489 w 1638"/>
                <a:gd name="T71" fmla="*/ 364 h 1192"/>
                <a:gd name="T72" fmla="*/ 1305 w 1638"/>
                <a:gd name="T73" fmla="*/ 306 h 1192"/>
                <a:gd name="T74" fmla="*/ 1253 w 1638"/>
                <a:gd name="T75" fmla="*/ 166 h 1192"/>
                <a:gd name="T76" fmla="*/ 1170 w 1638"/>
                <a:gd name="T77" fmla="*/ 103 h 1192"/>
                <a:gd name="T78" fmla="*/ 1082 w 1638"/>
                <a:gd name="T79" fmla="*/ 71 h 1192"/>
                <a:gd name="T80" fmla="*/ 915 w 1638"/>
                <a:gd name="T81" fmla="*/ 14 h 1192"/>
                <a:gd name="T82" fmla="*/ 760 w 1638"/>
                <a:gd name="T83" fmla="*/ 67 h 1192"/>
                <a:gd name="T84" fmla="*/ 630 w 1638"/>
                <a:gd name="T85" fmla="*/ 109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8" h="1192">
                  <a:moveTo>
                    <a:pt x="1098" y="926"/>
                  </a:moveTo>
                  <a:cubicBezTo>
                    <a:pt x="1111" y="911"/>
                    <a:pt x="1132" y="895"/>
                    <a:pt x="1151" y="884"/>
                  </a:cubicBezTo>
                  <a:cubicBezTo>
                    <a:pt x="1151" y="880"/>
                    <a:pt x="1147" y="928"/>
                    <a:pt x="1147" y="911"/>
                  </a:cubicBezTo>
                  <a:cubicBezTo>
                    <a:pt x="1151" y="915"/>
                    <a:pt x="1164" y="925"/>
                    <a:pt x="1170" y="930"/>
                  </a:cubicBezTo>
                  <a:cubicBezTo>
                    <a:pt x="1195" y="913"/>
                    <a:pt x="1181" y="931"/>
                    <a:pt x="1186" y="936"/>
                  </a:cubicBezTo>
                  <a:cubicBezTo>
                    <a:pt x="1191" y="942"/>
                    <a:pt x="1211" y="932"/>
                    <a:pt x="1215" y="930"/>
                  </a:cubicBezTo>
                  <a:cubicBezTo>
                    <a:pt x="1199" y="944"/>
                    <a:pt x="1230" y="990"/>
                    <a:pt x="1242" y="990"/>
                  </a:cubicBezTo>
                  <a:cubicBezTo>
                    <a:pt x="1248" y="993"/>
                    <a:pt x="1279" y="992"/>
                    <a:pt x="1291" y="1012"/>
                  </a:cubicBezTo>
                  <a:cubicBezTo>
                    <a:pt x="1291" y="1012"/>
                    <a:pt x="1332" y="1028"/>
                    <a:pt x="1333" y="1028"/>
                  </a:cubicBezTo>
                  <a:cubicBezTo>
                    <a:pt x="1362" y="1024"/>
                    <a:pt x="1354" y="973"/>
                    <a:pt x="1333" y="967"/>
                  </a:cubicBezTo>
                  <a:cubicBezTo>
                    <a:pt x="1340" y="962"/>
                    <a:pt x="1356" y="964"/>
                    <a:pt x="1356" y="973"/>
                  </a:cubicBezTo>
                  <a:cubicBezTo>
                    <a:pt x="1356" y="976"/>
                    <a:pt x="1373" y="957"/>
                    <a:pt x="1376" y="958"/>
                  </a:cubicBezTo>
                  <a:cubicBezTo>
                    <a:pt x="1380" y="960"/>
                    <a:pt x="1396" y="979"/>
                    <a:pt x="1398" y="983"/>
                  </a:cubicBezTo>
                  <a:cubicBezTo>
                    <a:pt x="1410" y="979"/>
                    <a:pt x="1431" y="953"/>
                    <a:pt x="1417" y="941"/>
                  </a:cubicBezTo>
                  <a:cubicBezTo>
                    <a:pt x="1426" y="933"/>
                    <a:pt x="1443" y="949"/>
                    <a:pt x="1443" y="933"/>
                  </a:cubicBezTo>
                  <a:cubicBezTo>
                    <a:pt x="1443" y="916"/>
                    <a:pt x="1444" y="913"/>
                    <a:pt x="1439" y="896"/>
                  </a:cubicBezTo>
                  <a:cubicBezTo>
                    <a:pt x="1434" y="884"/>
                    <a:pt x="1429" y="878"/>
                    <a:pt x="1423" y="867"/>
                  </a:cubicBezTo>
                  <a:cubicBezTo>
                    <a:pt x="1409" y="841"/>
                    <a:pt x="1422" y="831"/>
                    <a:pt x="1421" y="804"/>
                  </a:cubicBezTo>
                  <a:cubicBezTo>
                    <a:pt x="1432" y="809"/>
                    <a:pt x="1443" y="811"/>
                    <a:pt x="1455" y="808"/>
                  </a:cubicBezTo>
                  <a:moveTo>
                    <a:pt x="1098" y="926"/>
                  </a:moveTo>
                  <a:cubicBezTo>
                    <a:pt x="1103" y="907"/>
                    <a:pt x="1054" y="879"/>
                    <a:pt x="1045" y="907"/>
                  </a:cubicBezTo>
                  <a:cubicBezTo>
                    <a:pt x="1040" y="925"/>
                    <a:pt x="987" y="887"/>
                    <a:pt x="970" y="891"/>
                  </a:cubicBezTo>
                  <a:cubicBezTo>
                    <a:pt x="938" y="899"/>
                    <a:pt x="937" y="907"/>
                    <a:pt x="961" y="937"/>
                  </a:cubicBezTo>
                  <a:cubicBezTo>
                    <a:pt x="973" y="952"/>
                    <a:pt x="945" y="953"/>
                    <a:pt x="936" y="954"/>
                  </a:cubicBezTo>
                  <a:cubicBezTo>
                    <a:pt x="915" y="958"/>
                    <a:pt x="928" y="965"/>
                    <a:pt x="919" y="971"/>
                  </a:cubicBezTo>
                  <a:cubicBezTo>
                    <a:pt x="912" y="949"/>
                    <a:pt x="897" y="996"/>
                    <a:pt x="881" y="979"/>
                  </a:cubicBezTo>
                  <a:cubicBezTo>
                    <a:pt x="876" y="974"/>
                    <a:pt x="895" y="958"/>
                    <a:pt x="883" y="950"/>
                  </a:cubicBezTo>
                  <a:cubicBezTo>
                    <a:pt x="875" y="945"/>
                    <a:pt x="844" y="958"/>
                    <a:pt x="836" y="960"/>
                  </a:cubicBezTo>
                  <a:cubicBezTo>
                    <a:pt x="811" y="965"/>
                    <a:pt x="805" y="957"/>
                    <a:pt x="799" y="981"/>
                  </a:cubicBezTo>
                  <a:cubicBezTo>
                    <a:pt x="797" y="990"/>
                    <a:pt x="811" y="993"/>
                    <a:pt x="804" y="1001"/>
                  </a:cubicBezTo>
                  <a:cubicBezTo>
                    <a:pt x="801" y="1005"/>
                    <a:pt x="761" y="1007"/>
                    <a:pt x="760" y="1006"/>
                  </a:cubicBezTo>
                  <a:cubicBezTo>
                    <a:pt x="760" y="1023"/>
                    <a:pt x="748" y="1034"/>
                    <a:pt x="733" y="1017"/>
                  </a:cubicBezTo>
                  <a:cubicBezTo>
                    <a:pt x="728" y="1033"/>
                    <a:pt x="721" y="1066"/>
                    <a:pt x="705" y="1066"/>
                  </a:cubicBezTo>
                  <a:cubicBezTo>
                    <a:pt x="701" y="1066"/>
                    <a:pt x="657" y="1048"/>
                    <a:pt x="653" y="1044"/>
                  </a:cubicBezTo>
                  <a:cubicBezTo>
                    <a:pt x="658" y="1068"/>
                    <a:pt x="591" y="1089"/>
                    <a:pt x="575" y="1091"/>
                  </a:cubicBezTo>
                  <a:cubicBezTo>
                    <a:pt x="561" y="1093"/>
                    <a:pt x="503" y="1038"/>
                    <a:pt x="501" y="1040"/>
                  </a:cubicBezTo>
                  <a:cubicBezTo>
                    <a:pt x="469" y="1062"/>
                    <a:pt x="468" y="1165"/>
                    <a:pt x="463" y="1192"/>
                  </a:cubicBezTo>
                  <a:cubicBezTo>
                    <a:pt x="463" y="1191"/>
                    <a:pt x="438" y="1141"/>
                    <a:pt x="440" y="1142"/>
                  </a:cubicBezTo>
                  <a:cubicBezTo>
                    <a:pt x="439" y="1146"/>
                    <a:pt x="400" y="1156"/>
                    <a:pt x="399" y="1150"/>
                  </a:cubicBezTo>
                  <a:cubicBezTo>
                    <a:pt x="398" y="1154"/>
                    <a:pt x="395" y="1156"/>
                    <a:pt x="391" y="1154"/>
                  </a:cubicBezTo>
                  <a:cubicBezTo>
                    <a:pt x="394" y="1150"/>
                    <a:pt x="392" y="1141"/>
                    <a:pt x="387" y="1135"/>
                  </a:cubicBezTo>
                  <a:cubicBezTo>
                    <a:pt x="375" y="1117"/>
                    <a:pt x="369" y="1138"/>
                    <a:pt x="357" y="1142"/>
                  </a:cubicBezTo>
                  <a:cubicBezTo>
                    <a:pt x="350" y="1145"/>
                    <a:pt x="286" y="1134"/>
                    <a:pt x="286" y="1133"/>
                  </a:cubicBezTo>
                  <a:cubicBezTo>
                    <a:pt x="286" y="1133"/>
                    <a:pt x="259" y="1093"/>
                    <a:pt x="256" y="1092"/>
                  </a:cubicBezTo>
                  <a:cubicBezTo>
                    <a:pt x="227" y="1077"/>
                    <a:pt x="239" y="1043"/>
                    <a:pt x="270" y="1032"/>
                  </a:cubicBezTo>
                  <a:cubicBezTo>
                    <a:pt x="285" y="1027"/>
                    <a:pt x="286" y="1035"/>
                    <a:pt x="300" y="1038"/>
                  </a:cubicBezTo>
                  <a:cubicBezTo>
                    <a:pt x="317" y="1041"/>
                    <a:pt x="322" y="995"/>
                    <a:pt x="323" y="994"/>
                  </a:cubicBezTo>
                  <a:cubicBezTo>
                    <a:pt x="307" y="996"/>
                    <a:pt x="283" y="1006"/>
                    <a:pt x="268" y="1006"/>
                  </a:cubicBezTo>
                  <a:cubicBezTo>
                    <a:pt x="239" y="1006"/>
                    <a:pt x="266" y="988"/>
                    <a:pt x="262" y="987"/>
                  </a:cubicBezTo>
                  <a:cubicBezTo>
                    <a:pt x="270" y="980"/>
                    <a:pt x="282" y="976"/>
                    <a:pt x="290" y="969"/>
                  </a:cubicBezTo>
                  <a:cubicBezTo>
                    <a:pt x="314" y="947"/>
                    <a:pt x="290" y="964"/>
                    <a:pt x="301" y="946"/>
                  </a:cubicBezTo>
                  <a:cubicBezTo>
                    <a:pt x="313" y="929"/>
                    <a:pt x="295" y="937"/>
                    <a:pt x="292" y="926"/>
                  </a:cubicBezTo>
                  <a:cubicBezTo>
                    <a:pt x="288" y="906"/>
                    <a:pt x="312" y="921"/>
                    <a:pt x="318" y="911"/>
                  </a:cubicBezTo>
                  <a:cubicBezTo>
                    <a:pt x="337" y="879"/>
                    <a:pt x="234" y="905"/>
                    <a:pt x="239" y="907"/>
                  </a:cubicBezTo>
                  <a:cubicBezTo>
                    <a:pt x="227" y="902"/>
                    <a:pt x="233" y="873"/>
                    <a:pt x="222" y="873"/>
                  </a:cubicBezTo>
                  <a:cubicBezTo>
                    <a:pt x="215" y="873"/>
                    <a:pt x="186" y="857"/>
                    <a:pt x="182" y="850"/>
                  </a:cubicBezTo>
                  <a:cubicBezTo>
                    <a:pt x="179" y="845"/>
                    <a:pt x="193" y="844"/>
                    <a:pt x="190" y="839"/>
                  </a:cubicBezTo>
                  <a:cubicBezTo>
                    <a:pt x="190" y="840"/>
                    <a:pt x="162" y="826"/>
                    <a:pt x="167" y="827"/>
                  </a:cubicBezTo>
                  <a:cubicBezTo>
                    <a:pt x="175" y="821"/>
                    <a:pt x="206" y="792"/>
                    <a:pt x="196" y="778"/>
                  </a:cubicBezTo>
                  <a:cubicBezTo>
                    <a:pt x="216" y="806"/>
                    <a:pt x="215" y="814"/>
                    <a:pt x="234" y="786"/>
                  </a:cubicBezTo>
                  <a:cubicBezTo>
                    <a:pt x="246" y="769"/>
                    <a:pt x="254" y="740"/>
                    <a:pt x="254" y="725"/>
                  </a:cubicBezTo>
                  <a:cubicBezTo>
                    <a:pt x="239" y="721"/>
                    <a:pt x="202" y="699"/>
                    <a:pt x="194" y="717"/>
                  </a:cubicBezTo>
                  <a:cubicBezTo>
                    <a:pt x="189" y="699"/>
                    <a:pt x="81" y="625"/>
                    <a:pt x="110" y="595"/>
                  </a:cubicBezTo>
                  <a:cubicBezTo>
                    <a:pt x="110" y="616"/>
                    <a:pt x="114" y="558"/>
                    <a:pt x="110" y="566"/>
                  </a:cubicBezTo>
                  <a:cubicBezTo>
                    <a:pt x="107" y="572"/>
                    <a:pt x="143" y="531"/>
                    <a:pt x="116" y="543"/>
                  </a:cubicBezTo>
                  <a:cubicBezTo>
                    <a:pt x="90" y="555"/>
                    <a:pt x="104" y="522"/>
                    <a:pt x="76" y="535"/>
                  </a:cubicBezTo>
                  <a:cubicBezTo>
                    <a:pt x="78" y="527"/>
                    <a:pt x="69" y="522"/>
                    <a:pt x="76" y="516"/>
                  </a:cubicBezTo>
                  <a:cubicBezTo>
                    <a:pt x="3" y="516"/>
                    <a:pt x="95" y="483"/>
                    <a:pt x="93" y="466"/>
                  </a:cubicBezTo>
                  <a:cubicBezTo>
                    <a:pt x="87" y="417"/>
                    <a:pt x="144" y="452"/>
                    <a:pt x="159" y="459"/>
                  </a:cubicBezTo>
                  <a:cubicBezTo>
                    <a:pt x="157" y="458"/>
                    <a:pt x="180" y="436"/>
                    <a:pt x="201" y="451"/>
                  </a:cubicBezTo>
                  <a:cubicBezTo>
                    <a:pt x="205" y="446"/>
                    <a:pt x="194" y="405"/>
                    <a:pt x="189" y="403"/>
                  </a:cubicBezTo>
                  <a:cubicBezTo>
                    <a:pt x="186" y="402"/>
                    <a:pt x="156" y="404"/>
                    <a:pt x="156" y="400"/>
                  </a:cubicBezTo>
                  <a:cubicBezTo>
                    <a:pt x="156" y="393"/>
                    <a:pt x="166" y="373"/>
                    <a:pt x="154" y="369"/>
                  </a:cubicBezTo>
                  <a:cubicBezTo>
                    <a:pt x="148" y="368"/>
                    <a:pt x="114" y="374"/>
                    <a:pt x="114" y="358"/>
                  </a:cubicBezTo>
                  <a:cubicBezTo>
                    <a:pt x="114" y="351"/>
                    <a:pt x="129" y="319"/>
                    <a:pt x="118" y="313"/>
                  </a:cubicBezTo>
                  <a:cubicBezTo>
                    <a:pt x="115" y="312"/>
                    <a:pt x="91" y="315"/>
                    <a:pt x="96" y="305"/>
                  </a:cubicBezTo>
                  <a:cubicBezTo>
                    <a:pt x="98" y="299"/>
                    <a:pt x="112" y="301"/>
                    <a:pt x="113" y="295"/>
                  </a:cubicBezTo>
                  <a:cubicBezTo>
                    <a:pt x="117" y="270"/>
                    <a:pt x="13" y="279"/>
                    <a:pt x="0" y="261"/>
                  </a:cubicBezTo>
                  <a:cubicBezTo>
                    <a:pt x="5" y="257"/>
                    <a:pt x="57" y="246"/>
                    <a:pt x="57" y="246"/>
                  </a:cubicBezTo>
                  <a:cubicBezTo>
                    <a:pt x="57" y="208"/>
                    <a:pt x="54" y="237"/>
                    <a:pt x="94" y="235"/>
                  </a:cubicBezTo>
                  <a:cubicBezTo>
                    <a:pt x="107" y="234"/>
                    <a:pt x="192" y="189"/>
                    <a:pt x="203" y="210"/>
                  </a:cubicBezTo>
                  <a:cubicBezTo>
                    <a:pt x="215" y="232"/>
                    <a:pt x="233" y="218"/>
                    <a:pt x="251" y="211"/>
                  </a:cubicBezTo>
                  <a:cubicBezTo>
                    <a:pt x="269" y="203"/>
                    <a:pt x="251" y="183"/>
                    <a:pt x="260" y="180"/>
                  </a:cubicBezTo>
                  <a:cubicBezTo>
                    <a:pt x="274" y="176"/>
                    <a:pt x="273" y="173"/>
                    <a:pt x="278" y="162"/>
                  </a:cubicBezTo>
                  <a:cubicBezTo>
                    <a:pt x="280" y="157"/>
                    <a:pt x="321" y="170"/>
                    <a:pt x="330" y="170"/>
                  </a:cubicBezTo>
                  <a:cubicBezTo>
                    <a:pt x="324" y="179"/>
                    <a:pt x="335" y="242"/>
                    <a:pt x="334" y="242"/>
                  </a:cubicBezTo>
                  <a:cubicBezTo>
                    <a:pt x="379" y="242"/>
                    <a:pt x="432" y="263"/>
                    <a:pt x="475" y="257"/>
                  </a:cubicBezTo>
                  <a:cubicBezTo>
                    <a:pt x="457" y="234"/>
                    <a:pt x="466" y="206"/>
                    <a:pt x="478" y="185"/>
                  </a:cubicBezTo>
                  <a:cubicBezTo>
                    <a:pt x="455" y="192"/>
                    <a:pt x="477" y="123"/>
                    <a:pt x="478" y="124"/>
                  </a:cubicBezTo>
                  <a:cubicBezTo>
                    <a:pt x="473" y="130"/>
                    <a:pt x="476" y="127"/>
                    <a:pt x="471" y="124"/>
                  </a:cubicBezTo>
                  <a:cubicBezTo>
                    <a:pt x="498" y="120"/>
                    <a:pt x="494" y="98"/>
                    <a:pt x="522" y="98"/>
                  </a:cubicBezTo>
                  <a:cubicBezTo>
                    <a:pt x="537" y="98"/>
                    <a:pt x="558" y="101"/>
                    <a:pt x="575" y="106"/>
                  </a:cubicBezTo>
                  <a:cubicBezTo>
                    <a:pt x="612" y="116"/>
                    <a:pt x="593" y="158"/>
                    <a:pt x="630" y="109"/>
                  </a:cubicBezTo>
                  <a:moveTo>
                    <a:pt x="1455" y="808"/>
                  </a:moveTo>
                  <a:cubicBezTo>
                    <a:pt x="1445" y="792"/>
                    <a:pt x="1434" y="753"/>
                    <a:pt x="1417" y="743"/>
                  </a:cubicBezTo>
                  <a:cubicBezTo>
                    <a:pt x="1414" y="749"/>
                    <a:pt x="1379" y="777"/>
                    <a:pt x="1379" y="776"/>
                  </a:cubicBezTo>
                  <a:cubicBezTo>
                    <a:pt x="1379" y="754"/>
                    <a:pt x="1372" y="748"/>
                    <a:pt x="1377" y="727"/>
                  </a:cubicBezTo>
                  <a:cubicBezTo>
                    <a:pt x="1380" y="716"/>
                    <a:pt x="1373" y="710"/>
                    <a:pt x="1375" y="701"/>
                  </a:cubicBezTo>
                  <a:cubicBezTo>
                    <a:pt x="1377" y="688"/>
                    <a:pt x="1405" y="701"/>
                    <a:pt x="1394" y="683"/>
                  </a:cubicBezTo>
                  <a:cubicBezTo>
                    <a:pt x="1409" y="701"/>
                    <a:pt x="1417" y="689"/>
                    <a:pt x="1417" y="675"/>
                  </a:cubicBezTo>
                  <a:cubicBezTo>
                    <a:pt x="1425" y="677"/>
                    <a:pt x="1433" y="681"/>
                    <a:pt x="1440" y="686"/>
                  </a:cubicBezTo>
                  <a:cubicBezTo>
                    <a:pt x="1444" y="683"/>
                    <a:pt x="1444" y="681"/>
                    <a:pt x="1440" y="679"/>
                  </a:cubicBezTo>
                  <a:cubicBezTo>
                    <a:pt x="1488" y="660"/>
                    <a:pt x="1580" y="660"/>
                    <a:pt x="1603" y="618"/>
                  </a:cubicBezTo>
                  <a:cubicBezTo>
                    <a:pt x="1613" y="600"/>
                    <a:pt x="1638" y="548"/>
                    <a:pt x="1606" y="537"/>
                  </a:cubicBezTo>
                  <a:cubicBezTo>
                    <a:pt x="1587" y="531"/>
                    <a:pt x="1562" y="512"/>
                    <a:pt x="1579" y="495"/>
                  </a:cubicBezTo>
                  <a:cubicBezTo>
                    <a:pt x="1571" y="503"/>
                    <a:pt x="1503" y="451"/>
                    <a:pt x="1496" y="470"/>
                  </a:cubicBezTo>
                  <a:cubicBezTo>
                    <a:pt x="1484" y="446"/>
                    <a:pt x="1470" y="450"/>
                    <a:pt x="1470" y="422"/>
                  </a:cubicBezTo>
                  <a:cubicBezTo>
                    <a:pt x="1470" y="411"/>
                    <a:pt x="1485" y="365"/>
                    <a:pt x="1489" y="364"/>
                  </a:cubicBezTo>
                  <a:cubicBezTo>
                    <a:pt x="1476" y="352"/>
                    <a:pt x="1439" y="345"/>
                    <a:pt x="1423" y="345"/>
                  </a:cubicBezTo>
                  <a:cubicBezTo>
                    <a:pt x="1397" y="345"/>
                    <a:pt x="1408" y="285"/>
                    <a:pt x="1364" y="318"/>
                  </a:cubicBezTo>
                  <a:cubicBezTo>
                    <a:pt x="1368" y="303"/>
                    <a:pt x="1315" y="311"/>
                    <a:pt x="1305" y="306"/>
                  </a:cubicBezTo>
                  <a:cubicBezTo>
                    <a:pt x="1286" y="296"/>
                    <a:pt x="1265" y="257"/>
                    <a:pt x="1265" y="238"/>
                  </a:cubicBezTo>
                  <a:cubicBezTo>
                    <a:pt x="1264" y="221"/>
                    <a:pt x="1271" y="173"/>
                    <a:pt x="1307" y="166"/>
                  </a:cubicBezTo>
                  <a:cubicBezTo>
                    <a:pt x="1288" y="166"/>
                    <a:pt x="1272" y="166"/>
                    <a:pt x="1253" y="166"/>
                  </a:cubicBezTo>
                  <a:cubicBezTo>
                    <a:pt x="1242" y="191"/>
                    <a:pt x="1201" y="161"/>
                    <a:pt x="1181" y="174"/>
                  </a:cubicBezTo>
                  <a:cubicBezTo>
                    <a:pt x="1182" y="165"/>
                    <a:pt x="1185" y="142"/>
                    <a:pt x="1185" y="138"/>
                  </a:cubicBezTo>
                  <a:cubicBezTo>
                    <a:pt x="1185" y="124"/>
                    <a:pt x="1170" y="109"/>
                    <a:pt x="1170" y="103"/>
                  </a:cubicBezTo>
                  <a:cubicBezTo>
                    <a:pt x="1170" y="88"/>
                    <a:pt x="1128" y="76"/>
                    <a:pt x="1120" y="98"/>
                  </a:cubicBezTo>
                  <a:cubicBezTo>
                    <a:pt x="1122" y="91"/>
                    <a:pt x="1119" y="86"/>
                    <a:pt x="1113" y="82"/>
                  </a:cubicBezTo>
                  <a:cubicBezTo>
                    <a:pt x="1084" y="86"/>
                    <a:pt x="1106" y="107"/>
                    <a:pt x="1082" y="71"/>
                  </a:cubicBezTo>
                  <a:cubicBezTo>
                    <a:pt x="1095" y="70"/>
                    <a:pt x="1094" y="33"/>
                    <a:pt x="1097" y="24"/>
                  </a:cubicBezTo>
                  <a:cubicBezTo>
                    <a:pt x="1104" y="0"/>
                    <a:pt x="1082" y="24"/>
                    <a:pt x="1079" y="10"/>
                  </a:cubicBezTo>
                  <a:cubicBezTo>
                    <a:pt x="1075" y="31"/>
                    <a:pt x="922" y="41"/>
                    <a:pt x="915" y="14"/>
                  </a:cubicBezTo>
                  <a:cubicBezTo>
                    <a:pt x="915" y="49"/>
                    <a:pt x="868" y="4"/>
                    <a:pt x="868" y="34"/>
                  </a:cubicBezTo>
                  <a:cubicBezTo>
                    <a:pt x="868" y="52"/>
                    <a:pt x="851" y="81"/>
                    <a:pt x="831" y="78"/>
                  </a:cubicBezTo>
                  <a:cubicBezTo>
                    <a:pt x="823" y="78"/>
                    <a:pt x="754" y="88"/>
                    <a:pt x="760" y="67"/>
                  </a:cubicBezTo>
                  <a:cubicBezTo>
                    <a:pt x="739" y="71"/>
                    <a:pt x="721" y="113"/>
                    <a:pt x="699" y="90"/>
                  </a:cubicBezTo>
                  <a:cubicBezTo>
                    <a:pt x="696" y="99"/>
                    <a:pt x="699" y="105"/>
                    <a:pt x="706" y="109"/>
                  </a:cubicBezTo>
                  <a:cubicBezTo>
                    <a:pt x="676" y="109"/>
                    <a:pt x="658" y="113"/>
                    <a:pt x="630" y="109"/>
                  </a:cubicBezTo>
                </a:path>
              </a:pathLst>
            </a:custGeom>
            <a:noFill/>
            <a:ln w="6"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3" name="Freeform 6"/>
            <p:cNvSpPr>
              <a:spLocks/>
            </p:cNvSpPr>
            <p:nvPr/>
          </p:nvSpPr>
          <p:spPr bwMode="auto">
            <a:xfrm>
              <a:off x="4025" y="2715"/>
              <a:ext cx="1058" cy="812"/>
            </a:xfrm>
            <a:custGeom>
              <a:avLst/>
              <a:gdLst>
                <a:gd name="T0" fmla="*/ 4661 w 4665"/>
                <a:gd name="T1" fmla="*/ 1047 h 3581"/>
                <a:gd name="T2" fmla="*/ 4502 w 4665"/>
                <a:gd name="T3" fmla="*/ 1256 h 3581"/>
                <a:gd name="T4" fmla="*/ 4190 w 4665"/>
                <a:gd name="T5" fmla="*/ 1363 h 3581"/>
                <a:gd name="T6" fmla="*/ 3970 w 4665"/>
                <a:gd name="T7" fmla="*/ 1389 h 3581"/>
                <a:gd name="T8" fmla="*/ 3797 w 4665"/>
                <a:gd name="T9" fmla="*/ 1526 h 3581"/>
                <a:gd name="T10" fmla="*/ 3692 w 4665"/>
                <a:gd name="T11" fmla="*/ 1785 h 3581"/>
                <a:gd name="T12" fmla="*/ 3597 w 4665"/>
                <a:gd name="T13" fmla="*/ 2074 h 3581"/>
                <a:gd name="T14" fmla="*/ 3491 w 4665"/>
                <a:gd name="T15" fmla="*/ 2194 h 3581"/>
                <a:gd name="T16" fmla="*/ 3497 w 4665"/>
                <a:gd name="T17" fmla="*/ 2414 h 3581"/>
                <a:gd name="T18" fmla="*/ 3257 w 4665"/>
                <a:gd name="T19" fmla="*/ 2727 h 3581"/>
                <a:gd name="T20" fmla="*/ 3054 w 4665"/>
                <a:gd name="T21" fmla="*/ 2738 h 3581"/>
                <a:gd name="T22" fmla="*/ 2784 w 4665"/>
                <a:gd name="T23" fmla="*/ 2774 h 3581"/>
                <a:gd name="T24" fmla="*/ 2742 w 4665"/>
                <a:gd name="T25" fmla="*/ 2899 h 3581"/>
                <a:gd name="T26" fmla="*/ 2567 w 4665"/>
                <a:gd name="T27" fmla="*/ 3240 h 3581"/>
                <a:gd name="T28" fmla="*/ 2256 w 4665"/>
                <a:gd name="T29" fmla="*/ 3238 h 3581"/>
                <a:gd name="T30" fmla="*/ 2040 w 4665"/>
                <a:gd name="T31" fmla="*/ 3445 h 3581"/>
                <a:gd name="T32" fmla="*/ 1854 w 4665"/>
                <a:gd name="T33" fmla="*/ 3529 h 3581"/>
                <a:gd name="T34" fmla="*/ 1663 w 4665"/>
                <a:gd name="T35" fmla="*/ 3317 h 3581"/>
                <a:gd name="T36" fmla="*/ 1542 w 4665"/>
                <a:gd name="T37" fmla="*/ 3198 h 3581"/>
                <a:gd name="T38" fmla="*/ 1397 w 4665"/>
                <a:gd name="T39" fmla="*/ 2977 h 3581"/>
                <a:gd name="T40" fmla="*/ 1293 w 4665"/>
                <a:gd name="T41" fmla="*/ 2894 h 3581"/>
                <a:gd name="T42" fmla="*/ 946 w 4665"/>
                <a:gd name="T43" fmla="*/ 2783 h 3581"/>
                <a:gd name="T44" fmla="*/ 786 w 4665"/>
                <a:gd name="T45" fmla="*/ 2768 h 3581"/>
                <a:gd name="T46" fmla="*/ 839 w 4665"/>
                <a:gd name="T47" fmla="*/ 2647 h 3581"/>
                <a:gd name="T48" fmla="*/ 653 w 4665"/>
                <a:gd name="T49" fmla="*/ 2562 h 3581"/>
                <a:gd name="T50" fmla="*/ 399 w 4665"/>
                <a:gd name="T51" fmla="*/ 2411 h 3581"/>
                <a:gd name="T52" fmla="*/ 402 w 4665"/>
                <a:gd name="T53" fmla="*/ 2327 h 3581"/>
                <a:gd name="T54" fmla="*/ 205 w 4665"/>
                <a:gd name="T55" fmla="*/ 2171 h 3581"/>
                <a:gd name="T56" fmla="*/ 0 w 4665"/>
                <a:gd name="T57" fmla="*/ 2176 h 3581"/>
                <a:gd name="T58" fmla="*/ 102 w 4665"/>
                <a:gd name="T59" fmla="*/ 2057 h 3581"/>
                <a:gd name="T60" fmla="*/ 362 w 4665"/>
                <a:gd name="T61" fmla="*/ 1660 h 3581"/>
                <a:gd name="T62" fmla="*/ 186 w 4665"/>
                <a:gd name="T63" fmla="*/ 1682 h 3581"/>
                <a:gd name="T64" fmla="*/ 186 w 4665"/>
                <a:gd name="T65" fmla="*/ 1424 h 3581"/>
                <a:gd name="T66" fmla="*/ 277 w 4665"/>
                <a:gd name="T67" fmla="*/ 1146 h 3581"/>
                <a:gd name="T68" fmla="*/ 351 w 4665"/>
                <a:gd name="T69" fmla="*/ 1137 h 3581"/>
                <a:gd name="T70" fmla="*/ 478 w 4665"/>
                <a:gd name="T71" fmla="*/ 1066 h 3581"/>
                <a:gd name="T72" fmla="*/ 778 w 4665"/>
                <a:gd name="T73" fmla="*/ 1007 h 3581"/>
                <a:gd name="T74" fmla="*/ 904 w 4665"/>
                <a:gd name="T75" fmla="*/ 899 h 3581"/>
                <a:gd name="T76" fmla="*/ 957 w 4665"/>
                <a:gd name="T77" fmla="*/ 595 h 3581"/>
                <a:gd name="T78" fmla="*/ 1021 w 4665"/>
                <a:gd name="T79" fmla="*/ 508 h 3581"/>
                <a:gd name="T80" fmla="*/ 1075 w 4665"/>
                <a:gd name="T81" fmla="*/ 668 h 3581"/>
                <a:gd name="T82" fmla="*/ 1131 w 4665"/>
                <a:gd name="T83" fmla="*/ 627 h 3581"/>
                <a:gd name="T84" fmla="*/ 1305 w 4665"/>
                <a:gd name="T85" fmla="*/ 696 h 3581"/>
                <a:gd name="T86" fmla="*/ 1531 w 4665"/>
                <a:gd name="T87" fmla="*/ 599 h 3581"/>
                <a:gd name="T88" fmla="*/ 1702 w 4665"/>
                <a:gd name="T89" fmla="*/ 599 h 3581"/>
                <a:gd name="T90" fmla="*/ 1903 w 4665"/>
                <a:gd name="T91" fmla="*/ 637 h 3581"/>
                <a:gd name="T92" fmla="*/ 1964 w 4665"/>
                <a:gd name="T93" fmla="*/ 387 h 3581"/>
                <a:gd name="T94" fmla="*/ 2131 w 4665"/>
                <a:gd name="T95" fmla="*/ 436 h 3581"/>
                <a:gd name="T96" fmla="*/ 2213 w 4665"/>
                <a:gd name="T97" fmla="*/ 337 h 3581"/>
                <a:gd name="T98" fmla="*/ 2480 w 4665"/>
                <a:gd name="T99" fmla="*/ 497 h 3581"/>
                <a:gd name="T100" fmla="*/ 2503 w 4665"/>
                <a:gd name="T101" fmla="*/ 387 h 3581"/>
                <a:gd name="T102" fmla="*/ 2552 w 4665"/>
                <a:gd name="T103" fmla="*/ 231 h 3581"/>
                <a:gd name="T104" fmla="*/ 2739 w 4665"/>
                <a:gd name="T105" fmla="*/ 71 h 3581"/>
                <a:gd name="T106" fmla="*/ 2935 w 4665"/>
                <a:gd name="T107" fmla="*/ 136 h 3581"/>
                <a:gd name="T108" fmla="*/ 3191 w 4665"/>
                <a:gd name="T109" fmla="*/ 30 h 3581"/>
                <a:gd name="T110" fmla="*/ 3540 w 4665"/>
                <a:gd name="T111" fmla="*/ 174 h 3581"/>
                <a:gd name="T112" fmla="*/ 3863 w 4665"/>
                <a:gd name="T113" fmla="*/ 193 h 3581"/>
                <a:gd name="T114" fmla="*/ 4169 w 4665"/>
                <a:gd name="T115" fmla="*/ 400 h 3581"/>
                <a:gd name="T116" fmla="*/ 4354 w 4665"/>
                <a:gd name="T117" fmla="*/ 464 h 3581"/>
                <a:gd name="T118" fmla="*/ 4413 w 4665"/>
                <a:gd name="T119" fmla="*/ 588 h 3581"/>
                <a:gd name="T120" fmla="*/ 4528 w 4665"/>
                <a:gd name="T121" fmla="*/ 844 h 3581"/>
                <a:gd name="T122" fmla="*/ 4637 w 4665"/>
                <a:gd name="T123" fmla="*/ 902 h 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65" h="3581">
                  <a:moveTo>
                    <a:pt x="4637" y="902"/>
                  </a:moveTo>
                  <a:cubicBezTo>
                    <a:pt x="4627" y="923"/>
                    <a:pt x="4652" y="1020"/>
                    <a:pt x="4661" y="1047"/>
                  </a:cubicBezTo>
                  <a:cubicBezTo>
                    <a:pt x="4665" y="1059"/>
                    <a:pt x="4579" y="1150"/>
                    <a:pt x="4614" y="1150"/>
                  </a:cubicBezTo>
                  <a:cubicBezTo>
                    <a:pt x="4553" y="1150"/>
                    <a:pt x="4539" y="1223"/>
                    <a:pt x="4502" y="1256"/>
                  </a:cubicBezTo>
                  <a:cubicBezTo>
                    <a:pt x="4455" y="1298"/>
                    <a:pt x="4379" y="1284"/>
                    <a:pt x="4323" y="1303"/>
                  </a:cubicBezTo>
                  <a:cubicBezTo>
                    <a:pt x="4264" y="1324"/>
                    <a:pt x="4244" y="1353"/>
                    <a:pt x="4190" y="1363"/>
                  </a:cubicBezTo>
                  <a:cubicBezTo>
                    <a:pt x="4142" y="1372"/>
                    <a:pt x="4097" y="1374"/>
                    <a:pt x="4050" y="1390"/>
                  </a:cubicBezTo>
                  <a:cubicBezTo>
                    <a:pt x="4024" y="1398"/>
                    <a:pt x="3994" y="1380"/>
                    <a:pt x="3970" y="1389"/>
                  </a:cubicBezTo>
                  <a:cubicBezTo>
                    <a:pt x="3943" y="1399"/>
                    <a:pt x="3862" y="1416"/>
                    <a:pt x="3835" y="1416"/>
                  </a:cubicBezTo>
                  <a:cubicBezTo>
                    <a:pt x="3827" y="1416"/>
                    <a:pt x="3820" y="1512"/>
                    <a:pt x="3797" y="1526"/>
                  </a:cubicBezTo>
                  <a:cubicBezTo>
                    <a:pt x="3763" y="1549"/>
                    <a:pt x="3737" y="1584"/>
                    <a:pt x="3701" y="1596"/>
                  </a:cubicBezTo>
                  <a:cubicBezTo>
                    <a:pt x="3611" y="1626"/>
                    <a:pt x="3728" y="1739"/>
                    <a:pt x="3692" y="1785"/>
                  </a:cubicBezTo>
                  <a:cubicBezTo>
                    <a:pt x="3665" y="1819"/>
                    <a:pt x="3597" y="1911"/>
                    <a:pt x="3587" y="1962"/>
                  </a:cubicBezTo>
                  <a:cubicBezTo>
                    <a:pt x="3582" y="1986"/>
                    <a:pt x="3609" y="2066"/>
                    <a:pt x="3597" y="2074"/>
                  </a:cubicBezTo>
                  <a:cubicBezTo>
                    <a:pt x="3562" y="2097"/>
                    <a:pt x="3536" y="2100"/>
                    <a:pt x="3529" y="2144"/>
                  </a:cubicBezTo>
                  <a:cubicBezTo>
                    <a:pt x="3526" y="2168"/>
                    <a:pt x="3498" y="2169"/>
                    <a:pt x="3491" y="2194"/>
                  </a:cubicBezTo>
                  <a:cubicBezTo>
                    <a:pt x="3483" y="2226"/>
                    <a:pt x="3527" y="2262"/>
                    <a:pt x="3533" y="2297"/>
                  </a:cubicBezTo>
                  <a:cubicBezTo>
                    <a:pt x="3473" y="2258"/>
                    <a:pt x="3493" y="2384"/>
                    <a:pt x="3497" y="2414"/>
                  </a:cubicBezTo>
                  <a:cubicBezTo>
                    <a:pt x="3507" y="2489"/>
                    <a:pt x="3402" y="2524"/>
                    <a:pt x="3407" y="2588"/>
                  </a:cubicBezTo>
                  <a:cubicBezTo>
                    <a:pt x="3407" y="2589"/>
                    <a:pt x="3297" y="2758"/>
                    <a:pt x="3257" y="2727"/>
                  </a:cubicBezTo>
                  <a:cubicBezTo>
                    <a:pt x="3259" y="2734"/>
                    <a:pt x="3262" y="2740"/>
                    <a:pt x="3267" y="2746"/>
                  </a:cubicBezTo>
                  <a:cubicBezTo>
                    <a:pt x="3193" y="2719"/>
                    <a:pt x="3143" y="2802"/>
                    <a:pt x="3054" y="2738"/>
                  </a:cubicBezTo>
                  <a:cubicBezTo>
                    <a:pt x="3029" y="2720"/>
                    <a:pt x="2963" y="2750"/>
                    <a:pt x="2922" y="2736"/>
                  </a:cubicBezTo>
                  <a:cubicBezTo>
                    <a:pt x="2893" y="2726"/>
                    <a:pt x="2784" y="2727"/>
                    <a:pt x="2784" y="2774"/>
                  </a:cubicBezTo>
                  <a:cubicBezTo>
                    <a:pt x="2773" y="2785"/>
                    <a:pt x="2762" y="2798"/>
                    <a:pt x="2754" y="2812"/>
                  </a:cubicBezTo>
                  <a:cubicBezTo>
                    <a:pt x="2754" y="2840"/>
                    <a:pt x="2763" y="2875"/>
                    <a:pt x="2742" y="2899"/>
                  </a:cubicBezTo>
                  <a:cubicBezTo>
                    <a:pt x="2691" y="2959"/>
                    <a:pt x="2719" y="3002"/>
                    <a:pt x="2689" y="3069"/>
                  </a:cubicBezTo>
                  <a:cubicBezTo>
                    <a:pt x="2668" y="3117"/>
                    <a:pt x="2618" y="3242"/>
                    <a:pt x="2567" y="3240"/>
                  </a:cubicBezTo>
                  <a:cubicBezTo>
                    <a:pt x="2480" y="3236"/>
                    <a:pt x="2394" y="3203"/>
                    <a:pt x="2301" y="3204"/>
                  </a:cubicBezTo>
                  <a:cubicBezTo>
                    <a:pt x="2263" y="3204"/>
                    <a:pt x="2257" y="3201"/>
                    <a:pt x="2256" y="3238"/>
                  </a:cubicBezTo>
                  <a:cubicBezTo>
                    <a:pt x="2256" y="3267"/>
                    <a:pt x="2159" y="3314"/>
                    <a:pt x="2139" y="3334"/>
                  </a:cubicBezTo>
                  <a:cubicBezTo>
                    <a:pt x="2139" y="3372"/>
                    <a:pt x="2070" y="3422"/>
                    <a:pt x="2040" y="3445"/>
                  </a:cubicBezTo>
                  <a:cubicBezTo>
                    <a:pt x="2012" y="3469"/>
                    <a:pt x="1975" y="3521"/>
                    <a:pt x="1933" y="3518"/>
                  </a:cubicBezTo>
                  <a:cubicBezTo>
                    <a:pt x="1893" y="3515"/>
                    <a:pt x="1886" y="3508"/>
                    <a:pt x="1854" y="3529"/>
                  </a:cubicBezTo>
                  <a:cubicBezTo>
                    <a:pt x="1772" y="3581"/>
                    <a:pt x="1670" y="3476"/>
                    <a:pt x="1740" y="3406"/>
                  </a:cubicBezTo>
                  <a:cubicBezTo>
                    <a:pt x="1671" y="3406"/>
                    <a:pt x="1680" y="3388"/>
                    <a:pt x="1663" y="3317"/>
                  </a:cubicBezTo>
                  <a:cubicBezTo>
                    <a:pt x="1659" y="3300"/>
                    <a:pt x="1615" y="3225"/>
                    <a:pt x="1614" y="3228"/>
                  </a:cubicBezTo>
                  <a:cubicBezTo>
                    <a:pt x="1607" y="3221"/>
                    <a:pt x="1538" y="3201"/>
                    <a:pt x="1542" y="3198"/>
                  </a:cubicBezTo>
                  <a:cubicBezTo>
                    <a:pt x="1520" y="3091"/>
                    <a:pt x="1399" y="3227"/>
                    <a:pt x="1416" y="3107"/>
                  </a:cubicBezTo>
                  <a:cubicBezTo>
                    <a:pt x="1423" y="3057"/>
                    <a:pt x="1484" y="3000"/>
                    <a:pt x="1397" y="2977"/>
                  </a:cubicBezTo>
                  <a:cubicBezTo>
                    <a:pt x="1375" y="2971"/>
                    <a:pt x="1325" y="2983"/>
                    <a:pt x="1317" y="2958"/>
                  </a:cubicBezTo>
                  <a:cubicBezTo>
                    <a:pt x="1314" y="2950"/>
                    <a:pt x="1307" y="2894"/>
                    <a:pt x="1293" y="2894"/>
                  </a:cubicBezTo>
                  <a:cubicBezTo>
                    <a:pt x="1291" y="2894"/>
                    <a:pt x="1212" y="2993"/>
                    <a:pt x="1196" y="2901"/>
                  </a:cubicBezTo>
                  <a:cubicBezTo>
                    <a:pt x="1119" y="3017"/>
                    <a:pt x="929" y="2893"/>
                    <a:pt x="946" y="2783"/>
                  </a:cubicBezTo>
                  <a:cubicBezTo>
                    <a:pt x="932" y="2797"/>
                    <a:pt x="872" y="2759"/>
                    <a:pt x="870" y="2810"/>
                  </a:cubicBezTo>
                  <a:cubicBezTo>
                    <a:pt x="869" y="2810"/>
                    <a:pt x="789" y="2789"/>
                    <a:pt x="786" y="2768"/>
                  </a:cubicBezTo>
                  <a:cubicBezTo>
                    <a:pt x="802" y="2758"/>
                    <a:pt x="824" y="2720"/>
                    <a:pt x="824" y="2696"/>
                  </a:cubicBezTo>
                  <a:cubicBezTo>
                    <a:pt x="824" y="2682"/>
                    <a:pt x="821" y="2664"/>
                    <a:pt x="839" y="2647"/>
                  </a:cubicBezTo>
                  <a:cubicBezTo>
                    <a:pt x="817" y="2625"/>
                    <a:pt x="795" y="2642"/>
                    <a:pt x="775" y="2609"/>
                  </a:cubicBezTo>
                  <a:cubicBezTo>
                    <a:pt x="747" y="2562"/>
                    <a:pt x="705" y="2608"/>
                    <a:pt x="653" y="2562"/>
                  </a:cubicBezTo>
                  <a:cubicBezTo>
                    <a:pt x="641" y="2551"/>
                    <a:pt x="564" y="2566"/>
                    <a:pt x="562" y="2563"/>
                  </a:cubicBezTo>
                  <a:cubicBezTo>
                    <a:pt x="580" y="2486"/>
                    <a:pt x="443" y="2445"/>
                    <a:pt x="399" y="2411"/>
                  </a:cubicBezTo>
                  <a:cubicBezTo>
                    <a:pt x="390" y="2427"/>
                    <a:pt x="380" y="2440"/>
                    <a:pt x="368" y="2453"/>
                  </a:cubicBezTo>
                  <a:cubicBezTo>
                    <a:pt x="357" y="2395"/>
                    <a:pt x="395" y="2378"/>
                    <a:pt x="402" y="2327"/>
                  </a:cubicBezTo>
                  <a:cubicBezTo>
                    <a:pt x="411" y="2252"/>
                    <a:pt x="368" y="2199"/>
                    <a:pt x="368" y="2126"/>
                  </a:cubicBezTo>
                  <a:cubicBezTo>
                    <a:pt x="368" y="2127"/>
                    <a:pt x="218" y="2167"/>
                    <a:pt x="205" y="2171"/>
                  </a:cubicBezTo>
                  <a:cubicBezTo>
                    <a:pt x="181" y="2180"/>
                    <a:pt x="146" y="2210"/>
                    <a:pt x="120" y="2210"/>
                  </a:cubicBezTo>
                  <a:cubicBezTo>
                    <a:pt x="78" y="2210"/>
                    <a:pt x="43" y="2172"/>
                    <a:pt x="0" y="2176"/>
                  </a:cubicBezTo>
                  <a:cubicBezTo>
                    <a:pt x="36" y="2151"/>
                    <a:pt x="35" y="2125"/>
                    <a:pt x="28" y="2087"/>
                  </a:cubicBezTo>
                  <a:cubicBezTo>
                    <a:pt x="11" y="2001"/>
                    <a:pt x="69" y="2071"/>
                    <a:pt x="102" y="2057"/>
                  </a:cubicBezTo>
                  <a:cubicBezTo>
                    <a:pt x="172" y="2027"/>
                    <a:pt x="119" y="1889"/>
                    <a:pt x="228" y="1902"/>
                  </a:cubicBezTo>
                  <a:cubicBezTo>
                    <a:pt x="277" y="1908"/>
                    <a:pt x="409" y="1695"/>
                    <a:pt x="362" y="1660"/>
                  </a:cubicBezTo>
                  <a:cubicBezTo>
                    <a:pt x="373" y="1668"/>
                    <a:pt x="264" y="1693"/>
                    <a:pt x="273" y="1682"/>
                  </a:cubicBezTo>
                  <a:cubicBezTo>
                    <a:pt x="266" y="1651"/>
                    <a:pt x="183" y="1696"/>
                    <a:pt x="186" y="1682"/>
                  </a:cubicBezTo>
                  <a:cubicBezTo>
                    <a:pt x="190" y="1661"/>
                    <a:pt x="256" y="1604"/>
                    <a:pt x="250" y="1592"/>
                  </a:cubicBezTo>
                  <a:cubicBezTo>
                    <a:pt x="229" y="1551"/>
                    <a:pt x="146" y="1474"/>
                    <a:pt x="186" y="1424"/>
                  </a:cubicBezTo>
                  <a:cubicBezTo>
                    <a:pt x="237" y="1360"/>
                    <a:pt x="127" y="1299"/>
                    <a:pt x="201" y="1256"/>
                  </a:cubicBezTo>
                  <a:cubicBezTo>
                    <a:pt x="234" y="1236"/>
                    <a:pt x="244" y="1176"/>
                    <a:pt x="277" y="1146"/>
                  </a:cubicBezTo>
                  <a:cubicBezTo>
                    <a:pt x="278" y="1164"/>
                    <a:pt x="318" y="1190"/>
                    <a:pt x="326" y="1192"/>
                  </a:cubicBezTo>
                  <a:cubicBezTo>
                    <a:pt x="326" y="1179"/>
                    <a:pt x="352" y="1171"/>
                    <a:pt x="351" y="1137"/>
                  </a:cubicBezTo>
                  <a:cubicBezTo>
                    <a:pt x="351" y="1115"/>
                    <a:pt x="401" y="1053"/>
                    <a:pt x="395" y="1051"/>
                  </a:cubicBezTo>
                  <a:cubicBezTo>
                    <a:pt x="419" y="1010"/>
                    <a:pt x="473" y="1143"/>
                    <a:pt x="478" y="1066"/>
                  </a:cubicBezTo>
                  <a:cubicBezTo>
                    <a:pt x="499" y="1064"/>
                    <a:pt x="623" y="1083"/>
                    <a:pt x="623" y="1038"/>
                  </a:cubicBezTo>
                  <a:cubicBezTo>
                    <a:pt x="623" y="1134"/>
                    <a:pt x="757" y="1040"/>
                    <a:pt x="778" y="1007"/>
                  </a:cubicBezTo>
                  <a:cubicBezTo>
                    <a:pt x="795" y="978"/>
                    <a:pt x="846" y="896"/>
                    <a:pt x="908" y="896"/>
                  </a:cubicBezTo>
                  <a:cubicBezTo>
                    <a:pt x="906" y="897"/>
                    <a:pt x="905" y="898"/>
                    <a:pt x="904" y="899"/>
                  </a:cubicBezTo>
                  <a:cubicBezTo>
                    <a:pt x="888" y="900"/>
                    <a:pt x="1004" y="845"/>
                    <a:pt x="995" y="854"/>
                  </a:cubicBezTo>
                  <a:cubicBezTo>
                    <a:pt x="1030" y="820"/>
                    <a:pt x="886" y="659"/>
                    <a:pt x="957" y="595"/>
                  </a:cubicBezTo>
                  <a:cubicBezTo>
                    <a:pt x="962" y="590"/>
                    <a:pt x="1004" y="528"/>
                    <a:pt x="1010" y="520"/>
                  </a:cubicBezTo>
                  <a:cubicBezTo>
                    <a:pt x="1022" y="523"/>
                    <a:pt x="1025" y="520"/>
                    <a:pt x="1021" y="508"/>
                  </a:cubicBezTo>
                  <a:cubicBezTo>
                    <a:pt x="1053" y="477"/>
                    <a:pt x="1094" y="518"/>
                    <a:pt x="1124" y="539"/>
                  </a:cubicBezTo>
                  <a:cubicBezTo>
                    <a:pt x="1115" y="548"/>
                    <a:pt x="1049" y="647"/>
                    <a:pt x="1075" y="668"/>
                  </a:cubicBezTo>
                  <a:cubicBezTo>
                    <a:pt x="1090" y="680"/>
                    <a:pt x="1111" y="650"/>
                    <a:pt x="1128" y="668"/>
                  </a:cubicBezTo>
                  <a:cubicBezTo>
                    <a:pt x="1134" y="654"/>
                    <a:pt x="1135" y="640"/>
                    <a:pt x="1131" y="627"/>
                  </a:cubicBezTo>
                  <a:cubicBezTo>
                    <a:pt x="1151" y="629"/>
                    <a:pt x="1251" y="686"/>
                    <a:pt x="1208" y="690"/>
                  </a:cubicBezTo>
                  <a:cubicBezTo>
                    <a:pt x="1220" y="707"/>
                    <a:pt x="1288" y="695"/>
                    <a:pt x="1305" y="696"/>
                  </a:cubicBezTo>
                  <a:cubicBezTo>
                    <a:pt x="1358" y="699"/>
                    <a:pt x="1393" y="772"/>
                    <a:pt x="1401" y="827"/>
                  </a:cubicBezTo>
                  <a:cubicBezTo>
                    <a:pt x="1401" y="784"/>
                    <a:pt x="1672" y="697"/>
                    <a:pt x="1531" y="599"/>
                  </a:cubicBezTo>
                  <a:cubicBezTo>
                    <a:pt x="1561" y="591"/>
                    <a:pt x="1592" y="612"/>
                    <a:pt x="1614" y="633"/>
                  </a:cubicBezTo>
                  <a:cubicBezTo>
                    <a:pt x="1613" y="634"/>
                    <a:pt x="1702" y="550"/>
                    <a:pt x="1702" y="599"/>
                  </a:cubicBezTo>
                  <a:cubicBezTo>
                    <a:pt x="1771" y="552"/>
                    <a:pt x="1858" y="648"/>
                    <a:pt x="1857" y="649"/>
                  </a:cubicBezTo>
                  <a:cubicBezTo>
                    <a:pt x="1873" y="636"/>
                    <a:pt x="1884" y="648"/>
                    <a:pt x="1903" y="637"/>
                  </a:cubicBezTo>
                  <a:cubicBezTo>
                    <a:pt x="1915" y="688"/>
                    <a:pt x="1987" y="629"/>
                    <a:pt x="2006" y="609"/>
                  </a:cubicBezTo>
                  <a:cubicBezTo>
                    <a:pt x="2083" y="521"/>
                    <a:pt x="1921" y="438"/>
                    <a:pt x="1964" y="387"/>
                  </a:cubicBezTo>
                  <a:cubicBezTo>
                    <a:pt x="1958" y="394"/>
                    <a:pt x="2017" y="381"/>
                    <a:pt x="2018" y="382"/>
                  </a:cubicBezTo>
                  <a:cubicBezTo>
                    <a:pt x="2061" y="396"/>
                    <a:pt x="2082" y="443"/>
                    <a:pt x="2131" y="436"/>
                  </a:cubicBezTo>
                  <a:cubicBezTo>
                    <a:pt x="2106" y="403"/>
                    <a:pt x="2136" y="377"/>
                    <a:pt x="2142" y="352"/>
                  </a:cubicBezTo>
                  <a:cubicBezTo>
                    <a:pt x="2148" y="332"/>
                    <a:pt x="2208" y="333"/>
                    <a:pt x="2213" y="337"/>
                  </a:cubicBezTo>
                  <a:cubicBezTo>
                    <a:pt x="2231" y="350"/>
                    <a:pt x="2256" y="423"/>
                    <a:pt x="2279" y="417"/>
                  </a:cubicBezTo>
                  <a:cubicBezTo>
                    <a:pt x="2201" y="486"/>
                    <a:pt x="2478" y="495"/>
                    <a:pt x="2480" y="497"/>
                  </a:cubicBezTo>
                  <a:cubicBezTo>
                    <a:pt x="2495" y="481"/>
                    <a:pt x="2504" y="462"/>
                    <a:pt x="2507" y="441"/>
                  </a:cubicBezTo>
                  <a:cubicBezTo>
                    <a:pt x="2513" y="419"/>
                    <a:pt x="2502" y="390"/>
                    <a:pt x="2503" y="387"/>
                  </a:cubicBezTo>
                  <a:cubicBezTo>
                    <a:pt x="2507" y="373"/>
                    <a:pt x="2567" y="358"/>
                    <a:pt x="2577" y="342"/>
                  </a:cubicBezTo>
                  <a:cubicBezTo>
                    <a:pt x="2605" y="291"/>
                    <a:pt x="2543" y="266"/>
                    <a:pt x="2552" y="231"/>
                  </a:cubicBezTo>
                  <a:cubicBezTo>
                    <a:pt x="2628" y="262"/>
                    <a:pt x="2619" y="153"/>
                    <a:pt x="2693" y="170"/>
                  </a:cubicBezTo>
                  <a:cubicBezTo>
                    <a:pt x="2755" y="184"/>
                    <a:pt x="2758" y="96"/>
                    <a:pt x="2739" y="71"/>
                  </a:cubicBezTo>
                  <a:cubicBezTo>
                    <a:pt x="2742" y="75"/>
                    <a:pt x="2879" y="118"/>
                    <a:pt x="2875" y="125"/>
                  </a:cubicBezTo>
                  <a:cubicBezTo>
                    <a:pt x="2910" y="145"/>
                    <a:pt x="2896" y="165"/>
                    <a:pt x="2935" y="136"/>
                  </a:cubicBezTo>
                  <a:cubicBezTo>
                    <a:pt x="2978" y="104"/>
                    <a:pt x="2987" y="77"/>
                    <a:pt x="3011" y="32"/>
                  </a:cubicBezTo>
                  <a:cubicBezTo>
                    <a:pt x="3028" y="0"/>
                    <a:pt x="3154" y="11"/>
                    <a:pt x="3191" y="30"/>
                  </a:cubicBezTo>
                  <a:cubicBezTo>
                    <a:pt x="3230" y="50"/>
                    <a:pt x="3342" y="177"/>
                    <a:pt x="3263" y="208"/>
                  </a:cubicBezTo>
                  <a:cubicBezTo>
                    <a:pt x="3296" y="219"/>
                    <a:pt x="3537" y="157"/>
                    <a:pt x="3540" y="174"/>
                  </a:cubicBezTo>
                  <a:cubicBezTo>
                    <a:pt x="3576" y="125"/>
                    <a:pt x="3702" y="204"/>
                    <a:pt x="3734" y="163"/>
                  </a:cubicBezTo>
                  <a:cubicBezTo>
                    <a:pt x="3729" y="225"/>
                    <a:pt x="3846" y="255"/>
                    <a:pt x="3863" y="193"/>
                  </a:cubicBezTo>
                  <a:cubicBezTo>
                    <a:pt x="3893" y="261"/>
                    <a:pt x="3950" y="357"/>
                    <a:pt x="4022" y="342"/>
                  </a:cubicBezTo>
                  <a:cubicBezTo>
                    <a:pt x="4055" y="336"/>
                    <a:pt x="4117" y="403"/>
                    <a:pt x="4169" y="400"/>
                  </a:cubicBezTo>
                  <a:cubicBezTo>
                    <a:pt x="4209" y="397"/>
                    <a:pt x="4186" y="341"/>
                    <a:pt x="4243" y="354"/>
                  </a:cubicBezTo>
                  <a:cubicBezTo>
                    <a:pt x="4290" y="365"/>
                    <a:pt x="4359" y="408"/>
                    <a:pt x="4354" y="464"/>
                  </a:cubicBezTo>
                  <a:cubicBezTo>
                    <a:pt x="4348" y="526"/>
                    <a:pt x="4315" y="476"/>
                    <a:pt x="4355" y="553"/>
                  </a:cubicBezTo>
                  <a:cubicBezTo>
                    <a:pt x="4401" y="643"/>
                    <a:pt x="4363" y="568"/>
                    <a:pt x="4413" y="588"/>
                  </a:cubicBezTo>
                  <a:cubicBezTo>
                    <a:pt x="4444" y="599"/>
                    <a:pt x="4496" y="698"/>
                    <a:pt x="4516" y="698"/>
                  </a:cubicBezTo>
                  <a:cubicBezTo>
                    <a:pt x="4549" y="697"/>
                    <a:pt x="4513" y="820"/>
                    <a:pt x="4528" y="844"/>
                  </a:cubicBezTo>
                  <a:cubicBezTo>
                    <a:pt x="4552" y="880"/>
                    <a:pt x="4655" y="897"/>
                    <a:pt x="4637" y="902"/>
                  </a:cubicBezTo>
                  <a:cubicBezTo>
                    <a:pt x="4636" y="904"/>
                    <a:pt x="4637" y="902"/>
                    <a:pt x="4637" y="902"/>
                  </a:cubicBezTo>
                  <a:lnTo>
                    <a:pt x="4637" y="9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4" name="Freeform 7"/>
            <p:cNvSpPr>
              <a:spLocks/>
            </p:cNvSpPr>
            <p:nvPr/>
          </p:nvSpPr>
          <p:spPr bwMode="auto">
            <a:xfrm>
              <a:off x="2324" y="2130"/>
              <a:ext cx="1233" cy="1122"/>
            </a:xfrm>
            <a:custGeom>
              <a:avLst/>
              <a:gdLst>
                <a:gd name="T0" fmla="*/ 2190 w 5433"/>
                <a:gd name="T1" fmla="*/ 4817 h 4947"/>
                <a:gd name="T2" fmla="*/ 2383 w 5433"/>
                <a:gd name="T3" fmla="*/ 4875 h 4947"/>
                <a:gd name="T4" fmla="*/ 2668 w 5433"/>
                <a:gd name="T5" fmla="*/ 4847 h 4947"/>
                <a:gd name="T6" fmla="*/ 2927 w 5433"/>
                <a:gd name="T7" fmla="*/ 4657 h 4947"/>
                <a:gd name="T8" fmla="*/ 3170 w 5433"/>
                <a:gd name="T9" fmla="*/ 4645 h 4947"/>
                <a:gd name="T10" fmla="*/ 3393 w 5433"/>
                <a:gd name="T11" fmla="*/ 4460 h 4947"/>
                <a:gd name="T12" fmla="*/ 3553 w 5433"/>
                <a:gd name="T13" fmla="*/ 4543 h 4947"/>
                <a:gd name="T14" fmla="*/ 3920 w 5433"/>
                <a:gd name="T15" fmla="*/ 4615 h 4947"/>
                <a:gd name="T16" fmla="*/ 4138 w 5433"/>
                <a:gd name="T17" fmla="*/ 4549 h 4947"/>
                <a:gd name="T18" fmla="*/ 4442 w 5433"/>
                <a:gd name="T19" fmla="*/ 4380 h 4947"/>
                <a:gd name="T20" fmla="*/ 4545 w 5433"/>
                <a:gd name="T21" fmla="*/ 3913 h 4947"/>
                <a:gd name="T22" fmla="*/ 4623 w 5433"/>
                <a:gd name="T23" fmla="*/ 3516 h 4947"/>
                <a:gd name="T24" fmla="*/ 4788 w 5433"/>
                <a:gd name="T25" fmla="*/ 3167 h 4947"/>
                <a:gd name="T26" fmla="*/ 4647 w 5433"/>
                <a:gd name="T27" fmla="*/ 2852 h 4947"/>
                <a:gd name="T28" fmla="*/ 4742 w 5433"/>
                <a:gd name="T29" fmla="*/ 2708 h 4947"/>
                <a:gd name="T30" fmla="*/ 4978 w 5433"/>
                <a:gd name="T31" fmla="*/ 2568 h 4947"/>
                <a:gd name="T32" fmla="*/ 5091 w 5433"/>
                <a:gd name="T33" fmla="*/ 2516 h 4947"/>
                <a:gd name="T34" fmla="*/ 5118 w 5433"/>
                <a:gd name="T35" fmla="*/ 2252 h 4947"/>
                <a:gd name="T36" fmla="*/ 5289 w 5433"/>
                <a:gd name="T37" fmla="*/ 1899 h 4947"/>
                <a:gd name="T38" fmla="*/ 4908 w 5433"/>
                <a:gd name="T39" fmla="*/ 1456 h 4947"/>
                <a:gd name="T40" fmla="*/ 4622 w 5433"/>
                <a:gd name="T41" fmla="*/ 1247 h 4947"/>
                <a:gd name="T42" fmla="*/ 4317 w 5433"/>
                <a:gd name="T43" fmla="*/ 1056 h 4947"/>
                <a:gd name="T44" fmla="*/ 4085 w 5433"/>
                <a:gd name="T45" fmla="*/ 854 h 4947"/>
                <a:gd name="T46" fmla="*/ 3740 w 5433"/>
                <a:gd name="T47" fmla="*/ 1094 h 4947"/>
                <a:gd name="T48" fmla="*/ 3588 w 5433"/>
                <a:gd name="T49" fmla="*/ 763 h 4947"/>
                <a:gd name="T50" fmla="*/ 3332 w 5433"/>
                <a:gd name="T51" fmla="*/ 562 h 4947"/>
                <a:gd name="T52" fmla="*/ 3020 w 5433"/>
                <a:gd name="T53" fmla="*/ 383 h 4947"/>
                <a:gd name="T54" fmla="*/ 2699 w 5433"/>
                <a:gd name="T55" fmla="*/ 311 h 4947"/>
                <a:gd name="T56" fmla="*/ 2414 w 5433"/>
                <a:gd name="T57" fmla="*/ 0 h 4947"/>
                <a:gd name="T58" fmla="*/ 2117 w 5433"/>
                <a:gd name="T59" fmla="*/ 137 h 4947"/>
                <a:gd name="T60" fmla="*/ 2014 w 5433"/>
                <a:gd name="T61" fmla="*/ 309 h 4947"/>
                <a:gd name="T62" fmla="*/ 1727 w 5433"/>
                <a:gd name="T63" fmla="*/ 416 h 4947"/>
                <a:gd name="T64" fmla="*/ 1542 w 5433"/>
                <a:gd name="T65" fmla="*/ 456 h 4947"/>
                <a:gd name="T66" fmla="*/ 1415 w 5433"/>
                <a:gd name="T67" fmla="*/ 509 h 4947"/>
                <a:gd name="T68" fmla="*/ 1209 w 5433"/>
                <a:gd name="T69" fmla="*/ 848 h 4947"/>
                <a:gd name="T70" fmla="*/ 1384 w 5433"/>
                <a:gd name="T71" fmla="*/ 1128 h 4947"/>
                <a:gd name="T72" fmla="*/ 1137 w 5433"/>
                <a:gd name="T73" fmla="*/ 1158 h 4947"/>
                <a:gd name="T74" fmla="*/ 1020 w 5433"/>
                <a:gd name="T75" fmla="*/ 1212 h 4947"/>
                <a:gd name="T76" fmla="*/ 640 w 5433"/>
                <a:gd name="T77" fmla="*/ 1177 h 4947"/>
                <a:gd name="T78" fmla="*/ 484 w 5433"/>
                <a:gd name="T79" fmla="*/ 1253 h 4947"/>
                <a:gd name="T80" fmla="*/ 210 w 5433"/>
                <a:gd name="T81" fmla="*/ 1527 h 4947"/>
                <a:gd name="T82" fmla="*/ 201 w 5433"/>
                <a:gd name="T83" fmla="*/ 1839 h 4947"/>
                <a:gd name="T84" fmla="*/ 135 w 5433"/>
                <a:gd name="T85" fmla="*/ 2044 h 4947"/>
                <a:gd name="T86" fmla="*/ 127 w 5433"/>
                <a:gd name="T87" fmla="*/ 2431 h 4947"/>
                <a:gd name="T88" fmla="*/ 108 w 5433"/>
                <a:gd name="T89" fmla="*/ 2619 h 4947"/>
                <a:gd name="T90" fmla="*/ 345 w 5433"/>
                <a:gd name="T91" fmla="*/ 2810 h 4947"/>
                <a:gd name="T92" fmla="*/ 648 w 5433"/>
                <a:gd name="T93" fmla="*/ 3049 h 4947"/>
                <a:gd name="T94" fmla="*/ 955 w 5433"/>
                <a:gd name="T95" fmla="*/ 3157 h 4947"/>
                <a:gd name="T96" fmla="*/ 1424 w 5433"/>
                <a:gd name="T97" fmla="*/ 3311 h 4947"/>
                <a:gd name="T98" fmla="*/ 1468 w 5433"/>
                <a:gd name="T99" fmla="*/ 3647 h 4947"/>
                <a:gd name="T100" fmla="*/ 1853 w 5433"/>
                <a:gd name="T101" fmla="*/ 3883 h 4947"/>
                <a:gd name="T102" fmla="*/ 2129 w 5433"/>
                <a:gd name="T103" fmla="*/ 3894 h 4947"/>
                <a:gd name="T104" fmla="*/ 2189 w 5433"/>
                <a:gd name="T105" fmla="*/ 4011 h 4947"/>
                <a:gd name="T106" fmla="*/ 2254 w 5433"/>
                <a:gd name="T107" fmla="*/ 4174 h 4947"/>
                <a:gd name="T108" fmla="*/ 2047 w 5433"/>
                <a:gd name="T109" fmla="*/ 4330 h 4947"/>
                <a:gd name="T110" fmla="*/ 1851 w 5433"/>
                <a:gd name="T111" fmla="*/ 4575 h 4947"/>
                <a:gd name="T112" fmla="*/ 2133 w 5433"/>
                <a:gd name="T113" fmla="*/ 4855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33" h="4947">
                  <a:moveTo>
                    <a:pt x="2133" y="4855"/>
                  </a:moveTo>
                  <a:cubicBezTo>
                    <a:pt x="2145" y="4843"/>
                    <a:pt x="2130" y="4799"/>
                    <a:pt x="2125" y="4801"/>
                  </a:cubicBezTo>
                  <a:cubicBezTo>
                    <a:pt x="2146" y="4793"/>
                    <a:pt x="2179" y="4833"/>
                    <a:pt x="2201" y="4839"/>
                  </a:cubicBezTo>
                  <a:cubicBezTo>
                    <a:pt x="2195" y="4833"/>
                    <a:pt x="2191" y="4825"/>
                    <a:pt x="2190" y="4817"/>
                  </a:cubicBezTo>
                  <a:cubicBezTo>
                    <a:pt x="2202" y="4759"/>
                    <a:pt x="2254" y="4864"/>
                    <a:pt x="2254" y="4885"/>
                  </a:cubicBezTo>
                  <a:cubicBezTo>
                    <a:pt x="2263" y="4898"/>
                    <a:pt x="2279" y="4912"/>
                    <a:pt x="2297" y="4901"/>
                  </a:cubicBezTo>
                  <a:cubicBezTo>
                    <a:pt x="2321" y="4886"/>
                    <a:pt x="2315" y="4904"/>
                    <a:pt x="2338" y="4927"/>
                  </a:cubicBezTo>
                  <a:cubicBezTo>
                    <a:pt x="2325" y="4947"/>
                    <a:pt x="2383" y="4847"/>
                    <a:pt x="2383" y="4875"/>
                  </a:cubicBezTo>
                  <a:cubicBezTo>
                    <a:pt x="2387" y="4878"/>
                    <a:pt x="2402" y="4809"/>
                    <a:pt x="2412" y="4797"/>
                  </a:cubicBezTo>
                  <a:cubicBezTo>
                    <a:pt x="2429" y="4778"/>
                    <a:pt x="2566" y="4802"/>
                    <a:pt x="2585" y="4827"/>
                  </a:cubicBezTo>
                  <a:cubicBezTo>
                    <a:pt x="2599" y="4847"/>
                    <a:pt x="2607" y="4905"/>
                    <a:pt x="2635" y="4902"/>
                  </a:cubicBezTo>
                  <a:cubicBezTo>
                    <a:pt x="2659" y="4900"/>
                    <a:pt x="2687" y="4851"/>
                    <a:pt x="2668" y="4847"/>
                  </a:cubicBezTo>
                  <a:cubicBezTo>
                    <a:pt x="2715" y="4800"/>
                    <a:pt x="2737" y="4826"/>
                    <a:pt x="2748" y="4744"/>
                  </a:cubicBezTo>
                  <a:cubicBezTo>
                    <a:pt x="2797" y="4778"/>
                    <a:pt x="2908" y="4732"/>
                    <a:pt x="2923" y="4691"/>
                  </a:cubicBezTo>
                  <a:cubicBezTo>
                    <a:pt x="2913" y="4687"/>
                    <a:pt x="2903" y="4683"/>
                    <a:pt x="2893" y="4680"/>
                  </a:cubicBezTo>
                  <a:cubicBezTo>
                    <a:pt x="2888" y="4671"/>
                    <a:pt x="2918" y="4648"/>
                    <a:pt x="2927" y="4657"/>
                  </a:cubicBezTo>
                  <a:cubicBezTo>
                    <a:pt x="2928" y="4621"/>
                    <a:pt x="2984" y="4623"/>
                    <a:pt x="2995" y="4626"/>
                  </a:cubicBezTo>
                  <a:cubicBezTo>
                    <a:pt x="3026" y="4633"/>
                    <a:pt x="3081" y="4617"/>
                    <a:pt x="3090" y="4604"/>
                  </a:cubicBezTo>
                  <a:cubicBezTo>
                    <a:pt x="3106" y="4648"/>
                    <a:pt x="3151" y="4611"/>
                    <a:pt x="3143" y="4650"/>
                  </a:cubicBezTo>
                  <a:cubicBezTo>
                    <a:pt x="3152" y="4649"/>
                    <a:pt x="3161" y="4648"/>
                    <a:pt x="3170" y="4645"/>
                  </a:cubicBezTo>
                  <a:cubicBezTo>
                    <a:pt x="3170" y="4645"/>
                    <a:pt x="3180" y="4604"/>
                    <a:pt x="3180" y="4601"/>
                  </a:cubicBezTo>
                  <a:cubicBezTo>
                    <a:pt x="3180" y="4604"/>
                    <a:pt x="3252" y="4495"/>
                    <a:pt x="3219" y="4490"/>
                  </a:cubicBezTo>
                  <a:cubicBezTo>
                    <a:pt x="3218" y="4489"/>
                    <a:pt x="3338" y="4539"/>
                    <a:pt x="3282" y="4539"/>
                  </a:cubicBezTo>
                  <a:cubicBezTo>
                    <a:pt x="3362" y="4539"/>
                    <a:pt x="3382" y="4538"/>
                    <a:pt x="3393" y="4460"/>
                  </a:cubicBezTo>
                  <a:cubicBezTo>
                    <a:pt x="3398" y="4424"/>
                    <a:pt x="3500" y="4493"/>
                    <a:pt x="3500" y="4425"/>
                  </a:cubicBezTo>
                  <a:cubicBezTo>
                    <a:pt x="3495" y="4450"/>
                    <a:pt x="3524" y="4496"/>
                    <a:pt x="3519" y="4528"/>
                  </a:cubicBezTo>
                  <a:cubicBezTo>
                    <a:pt x="3528" y="4520"/>
                    <a:pt x="3564" y="4532"/>
                    <a:pt x="3569" y="4543"/>
                  </a:cubicBezTo>
                  <a:cubicBezTo>
                    <a:pt x="3566" y="4551"/>
                    <a:pt x="3561" y="4551"/>
                    <a:pt x="3553" y="4543"/>
                  </a:cubicBezTo>
                  <a:cubicBezTo>
                    <a:pt x="3579" y="4561"/>
                    <a:pt x="3609" y="4588"/>
                    <a:pt x="3648" y="4608"/>
                  </a:cubicBezTo>
                  <a:cubicBezTo>
                    <a:pt x="3649" y="4602"/>
                    <a:pt x="3793" y="4549"/>
                    <a:pt x="3748" y="4511"/>
                  </a:cubicBezTo>
                  <a:cubicBezTo>
                    <a:pt x="3785" y="4542"/>
                    <a:pt x="3810" y="4572"/>
                    <a:pt x="3860" y="4577"/>
                  </a:cubicBezTo>
                  <a:cubicBezTo>
                    <a:pt x="3866" y="4578"/>
                    <a:pt x="3927" y="4611"/>
                    <a:pt x="3920" y="4615"/>
                  </a:cubicBezTo>
                  <a:cubicBezTo>
                    <a:pt x="3947" y="4598"/>
                    <a:pt x="3895" y="4564"/>
                    <a:pt x="3966" y="4581"/>
                  </a:cubicBezTo>
                  <a:cubicBezTo>
                    <a:pt x="3997" y="4589"/>
                    <a:pt x="4031" y="4611"/>
                    <a:pt x="4058" y="4585"/>
                  </a:cubicBezTo>
                  <a:cubicBezTo>
                    <a:pt x="4036" y="4570"/>
                    <a:pt x="4071" y="4562"/>
                    <a:pt x="4055" y="4554"/>
                  </a:cubicBezTo>
                  <a:cubicBezTo>
                    <a:pt x="4069" y="4554"/>
                    <a:pt x="4138" y="4582"/>
                    <a:pt x="4138" y="4549"/>
                  </a:cubicBezTo>
                  <a:cubicBezTo>
                    <a:pt x="4138" y="4498"/>
                    <a:pt x="4024" y="4500"/>
                    <a:pt x="4131" y="4446"/>
                  </a:cubicBezTo>
                  <a:cubicBezTo>
                    <a:pt x="4147" y="4437"/>
                    <a:pt x="4282" y="4431"/>
                    <a:pt x="4279" y="4442"/>
                  </a:cubicBezTo>
                  <a:cubicBezTo>
                    <a:pt x="4281" y="4436"/>
                    <a:pt x="4338" y="4450"/>
                    <a:pt x="4387" y="4426"/>
                  </a:cubicBezTo>
                  <a:cubicBezTo>
                    <a:pt x="4387" y="4426"/>
                    <a:pt x="4423" y="4382"/>
                    <a:pt x="4442" y="4380"/>
                  </a:cubicBezTo>
                  <a:cubicBezTo>
                    <a:pt x="4352" y="4320"/>
                    <a:pt x="4537" y="4314"/>
                    <a:pt x="4537" y="4260"/>
                  </a:cubicBezTo>
                  <a:cubicBezTo>
                    <a:pt x="4537" y="4242"/>
                    <a:pt x="4353" y="4142"/>
                    <a:pt x="4390" y="4093"/>
                  </a:cubicBezTo>
                  <a:cubicBezTo>
                    <a:pt x="4390" y="4092"/>
                    <a:pt x="4632" y="4139"/>
                    <a:pt x="4497" y="4011"/>
                  </a:cubicBezTo>
                  <a:cubicBezTo>
                    <a:pt x="4464" y="3981"/>
                    <a:pt x="4507" y="3912"/>
                    <a:pt x="4545" y="3913"/>
                  </a:cubicBezTo>
                  <a:cubicBezTo>
                    <a:pt x="4595" y="3913"/>
                    <a:pt x="4641" y="3920"/>
                    <a:pt x="4666" y="3882"/>
                  </a:cubicBezTo>
                  <a:cubicBezTo>
                    <a:pt x="4611" y="3857"/>
                    <a:pt x="4669" y="3830"/>
                    <a:pt x="4670" y="3798"/>
                  </a:cubicBezTo>
                  <a:cubicBezTo>
                    <a:pt x="4671" y="3745"/>
                    <a:pt x="4541" y="3730"/>
                    <a:pt x="4541" y="3724"/>
                  </a:cubicBezTo>
                  <a:cubicBezTo>
                    <a:pt x="4541" y="3669"/>
                    <a:pt x="4593" y="3546"/>
                    <a:pt x="4623" y="3516"/>
                  </a:cubicBezTo>
                  <a:cubicBezTo>
                    <a:pt x="4652" y="3488"/>
                    <a:pt x="4872" y="3509"/>
                    <a:pt x="4692" y="3412"/>
                  </a:cubicBezTo>
                  <a:cubicBezTo>
                    <a:pt x="4621" y="3373"/>
                    <a:pt x="4667" y="3357"/>
                    <a:pt x="4678" y="3301"/>
                  </a:cubicBezTo>
                  <a:cubicBezTo>
                    <a:pt x="4695" y="3350"/>
                    <a:pt x="4771" y="3241"/>
                    <a:pt x="4778" y="3235"/>
                  </a:cubicBezTo>
                  <a:cubicBezTo>
                    <a:pt x="4795" y="3218"/>
                    <a:pt x="4816" y="3167"/>
                    <a:pt x="4788" y="3167"/>
                  </a:cubicBezTo>
                  <a:cubicBezTo>
                    <a:pt x="4701" y="3165"/>
                    <a:pt x="4692" y="3152"/>
                    <a:pt x="4624" y="3118"/>
                  </a:cubicBezTo>
                  <a:cubicBezTo>
                    <a:pt x="4657" y="3069"/>
                    <a:pt x="4730" y="3125"/>
                    <a:pt x="4746" y="3097"/>
                  </a:cubicBezTo>
                  <a:cubicBezTo>
                    <a:pt x="4739" y="3108"/>
                    <a:pt x="4618" y="2989"/>
                    <a:pt x="4598" y="2993"/>
                  </a:cubicBezTo>
                  <a:cubicBezTo>
                    <a:pt x="4507" y="3007"/>
                    <a:pt x="4652" y="2866"/>
                    <a:pt x="4647" y="2852"/>
                  </a:cubicBezTo>
                  <a:cubicBezTo>
                    <a:pt x="4641" y="2850"/>
                    <a:pt x="4635" y="2849"/>
                    <a:pt x="4628" y="2849"/>
                  </a:cubicBezTo>
                  <a:cubicBezTo>
                    <a:pt x="4627" y="2847"/>
                    <a:pt x="4625" y="2757"/>
                    <a:pt x="4628" y="2754"/>
                  </a:cubicBezTo>
                  <a:cubicBezTo>
                    <a:pt x="4650" y="2757"/>
                    <a:pt x="4662" y="2762"/>
                    <a:pt x="4670" y="2712"/>
                  </a:cubicBezTo>
                  <a:cubicBezTo>
                    <a:pt x="4678" y="2722"/>
                    <a:pt x="4733" y="2717"/>
                    <a:pt x="4742" y="2708"/>
                  </a:cubicBezTo>
                  <a:cubicBezTo>
                    <a:pt x="4733" y="2718"/>
                    <a:pt x="4750" y="2609"/>
                    <a:pt x="4754" y="2617"/>
                  </a:cubicBezTo>
                  <a:cubicBezTo>
                    <a:pt x="4779" y="2606"/>
                    <a:pt x="4839" y="2546"/>
                    <a:pt x="4867" y="2584"/>
                  </a:cubicBezTo>
                  <a:cubicBezTo>
                    <a:pt x="4874" y="2593"/>
                    <a:pt x="4998" y="2597"/>
                    <a:pt x="4997" y="2598"/>
                  </a:cubicBezTo>
                  <a:cubicBezTo>
                    <a:pt x="4994" y="2585"/>
                    <a:pt x="4988" y="2575"/>
                    <a:pt x="4978" y="2568"/>
                  </a:cubicBezTo>
                  <a:cubicBezTo>
                    <a:pt x="4999" y="2577"/>
                    <a:pt x="5023" y="2552"/>
                    <a:pt x="5010" y="2517"/>
                  </a:cubicBezTo>
                  <a:cubicBezTo>
                    <a:pt x="4994" y="2473"/>
                    <a:pt x="4879" y="2528"/>
                    <a:pt x="4879" y="2490"/>
                  </a:cubicBezTo>
                  <a:cubicBezTo>
                    <a:pt x="4879" y="2442"/>
                    <a:pt x="5065" y="2380"/>
                    <a:pt x="5093" y="2401"/>
                  </a:cubicBezTo>
                  <a:cubicBezTo>
                    <a:pt x="5113" y="2416"/>
                    <a:pt x="5043" y="2487"/>
                    <a:pt x="5091" y="2516"/>
                  </a:cubicBezTo>
                  <a:cubicBezTo>
                    <a:pt x="5157" y="2555"/>
                    <a:pt x="5193" y="2495"/>
                    <a:pt x="5164" y="2438"/>
                  </a:cubicBezTo>
                  <a:cubicBezTo>
                    <a:pt x="5264" y="2451"/>
                    <a:pt x="5168" y="2371"/>
                    <a:pt x="5209" y="2336"/>
                  </a:cubicBezTo>
                  <a:cubicBezTo>
                    <a:pt x="5221" y="2338"/>
                    <a:pt x="5120" y="2342"/>
                    <a:pt x="5149" y="2313"/>
                  </a:cubicBezTo>
                  <a:cubicBezTo>
                    <a:pt x="5147" y="2313"/>
                    <a:pt x="5147" y="2257"/>
                    <a:pt x="5118" y="2252"/>
                  </a:cubicBezTo>
                  <a:cubicBezTo>
                    <a:pt x="5162" y="2209"/>
                    <a:pt x="5177" y="2294"/>
                    <a:pt x="5179" y="2294"/>
                  </a:cubicBezTo>
                  <a:cubicBezTo>
                    <a:pt x="5221" y="2349"/>
                    <a:pt x="5433" y="2109"/>
                    <a:pt x="5330" y="2068"/>
                  </a:cubicBezTo>
                  <a:cubicBezTo>
                    <a:pt x="5312" y="2061"/>
                    <a:pt x="5173" y="2023"/>
                    <a:pt x="5218" y="1966"/>
                  </a:cubicBezTo>
                  <a:cubicBezTo>
                    <a:pt x="5205" y="1983"/>
                    <a:pt x="5332" y="1904"/>
                    <a:pt x="5289" y="1899"/>
                  </a:cubicBezTo>
                  <a:cubicBezTo>
                    <a:pt x="5335" y="1873"/>
                    <a:pt x="5257" y="1745"/>
                    <a:pt x="5238" y="1720"/>
                  </a:cubicBezTo>
                  <a:cubicBezTo>
                    <a:pt x="5215" y="1690"/>
                    <a:pt x="5028" y="1619"/>
                    <a:pt x="5020" y="1572"/>
                  </a:cubicBezTo>
                  <a:cubicBezTo>
                    <a:pt x="4987" y="1620"/>
                    <a:pt x="4907" y="1548"/>
                    <a:pt x="4907" y="1527"/>
                  </a:cubicBezTo>
                  <a:cubicBezTo>
                    <a:pt x="4907" y="1487"/>
                    <a:pt x="4957" y="1490"/>
                    <a:pt x="4908" y="1456"/>
                  </a:cubicBezTo>
                  <a:cubicBezTo>
                    <a:pt x="4854" y="1419"/>
                    <a:pt x="4855" y="1369"/>
                    <a:pt x="4795" y="1341"/>
                  </a:cubicBezTo>
                  <a:cubicBezTo>
                    <a:pt x="4786" y="1336"/>
                    <a:pt x="4711" y="1307"/>
                    <a:pt x="4708" y="1303"/>
                  </a:cubicBezTo>
                  <a:cubicBezTo>
                    <a:pt x="4705" y="1298"/>
                    <a:pt x="4689" y="1246"/>
                    <a:pt x="4678" y="1242"/>
                  </a:cubicBezTo>
                  <a:cubicBezTo>
                    <a:pt x="4665" y="1237"/>
                    <a:pt x="4652" y="1280"/>
                    <a:pt x="4622" y="1247"/>
                  </a:cubicBezTo>
                  <a:cubicBezTo>
                    <a:pt x="4586" y="1206"/>
                    <a:pt x="4583" y="1227"/>
                    <a:pt x="4531" y="1227"/>
                  </a:cubicBezTo>
                  <a:cubicBezTo>
                    <a:pt x="4547" y="1227"/>
                    <a:pt x="4507" y="1164"/>
                    <a:pt x="4499" y="1158"/>
                  </a:cubicBezTo>
                  <a:cubicBezTo>
                    <a:pt x="4499" y="1158"/>
                    <a:pt x="4413" y="1163"/>
                    <a:pt x="4408" y="1165"/>
                  </a:cubicBezTo>
                  <a:cubicBezTo>
                    <a:pt x="4327" y="1185"/>
                    <a:pt x="4353" y="1105"/>
                    <a:pt x="4317" y="1056"/>
                  </a:cubicBezTo>
                  <a:cubicBezTo>
                    <a:pt x="4293" y="1021"/>
                    <a:pt x="4283" y="1015"/>
                    <a:pt x="4250" y="998"/>
                  </a:cubicBezTo>
                  <a:cubicBezTo>
                    <a:pt x="4213" y="978"/>
                    <a:pt x="4213" y="1016"/>
                    <a:pt x="4197" y="1009"/>
                  </a:cubicBezTo>
                  <a:cubicBezTo>
                    <a:pt x="4170" y="995"/>
                    <a:pt x="4140" y="987"/>
                    <a:pt x="4114" y="970"/>
                  </a:cubicBezTo>
                  <a:cubicBezTo>
                    <a:pt x="4054" y="932"/>
                    <a:pt x="4099" y="903"/>
                    <a:pt x="4085" y="854"/>
                  </a:cubicBezTo>
                  <a:cubicBezTo>
                    <a:pt x="4062" y="870"/>
                    <a:pt x="3991" y="881"/>
                    <a:pt x="3961" y="925"/>
                  </a:cubicBezTo>
                  <a:cubicBezTo>
                    <a:pt x="3937" y="960"/>
                    <a:pt x="3933" y="1075"/>
                    <a:pt x="3872" y="1021"/>
                  </a:cubicBezTo>
                  <a:cubicBezTo>
                    <a:pt x="3870" y="1043"/>
                    <a:pt x="3875" y="1064"/>
                    <a:pt x="3888" y="1082"/>
                  </a:cubicBezTo>
                  <a:cubicBezTo>
                    <a:pt x="3854" y="1096"/>
                    <a:pt x="3774" y="1113"/>
                    <a:pt x="3740" y="1094"/>
                  </a:cubicBezTo>
                  <a:cubicBezTo>
                    <a:pt x="3731" y="1089"/>
                    <a:pt x="3702" y="1021"/>
                    <a:pt x="3700" y="1021"/>
                  </a:cubicBezTo>
                  <a:cubicBezTo>
                    <a:pt x="3690" y="1019"/>
                    <a:pt x="3650" y="995"/>
                    <a:pt x="3639" y="995"/>
                  </a:cubicBezTo>
                  <a:cubicBezTo>
                    <a:pt x="3571" y="995"/>
                    <a:pt x="3585" y="945"/>
                    <a:pt x="3540" y="921"/>
                  </a:cubicBezTo>
                  <a:cubicBezTo>
                    <a:pt x="3514" y="907"/>
                    <a:pt x="3611" y="759"/>
                    <a:pt x="3588" y="763"/>
                  </a:cubicBezTo>
                  <a:cubicBezTo>
                    <a:pt x="3527" y="774"/>
                    <a:pt x="3564" y="808"/>
                    <a:pt x="3494" y="764"/>
                  </a:cubicBezTo>
                  <a:cubicBezTo>
                    <a:pt x="3479" y="754"/>
                    <a:pt x="3412" y="676"/>
                    <a:pt x="3413" y="676"/>
                  </a:cubicBezTo>
                  <a:cubicBezTo>
                    <a:pt x="3404" y="674"/>
                    <a:pt x="3319" y="629"/>
                    <a:pt x="3314" y="672"/>
                  </a:cubicBezTo>
                  <a:cubicBezTo>
                    <a:pt x="3281" y="632"/>
                    <a:pt x="3339" y="573"/>
                    <a:pt x="3332" y="562"/>
                  </a:cubicBezTo>
                  <a:cubicBezTo>
                    <a:pt x="3297" y="510"/>
                    <a:pt x="3185" y="554"/>
                    <a:pt x="3160" y="505"/>
                  </a:cubicBezTo>
                  <a:cubicBezTo>
                    <a:pt x="3146" y="479"/>
                    <a:pt x="3118" y="402"/>
                    <a:pt x="3097" y="383"/>
                  </a:cubicBezTo>
                  <a:cubicBezTo>
                    <a:pt x="3091" y="412"/>
                    <a:pt x="3049" y="408"/>
                    <a:pt x="3052" y="376"/>
                  </a:cubicBezTo>
                  <a:cubicBezTo>
                    <a:pt x="3044" y="393"/>
                    <a:pt x="3033" y="396"/>
                    <a:pt x="3020" y="383"/>
                  </a:cubicBezTo>
                  <a:cubicBezTo>
                    <a:pt x="3026" y="392"/>
                    <a:pt x="3003" y="283"/>
                    <a:pt x="2964" y="334"/>
                  </a:cubicBezTo>
                  <a:cubicBezTo>
                    <a:pt x="2950" y="275"/>
                    <a:pt x="2905" y="350"/>
                    <a:pt x="2858" y="311"/>
                  </a:cubicBezTo>
                  <a:cubicBezTo>
                    <a:pt x="2887" y="305"/>
                    <a:pt x="2765" y="322"/>
                    <a:pt x="2755" y="316"/>
                  </a:cubicBezTo>
                  <a:cubicBezTo>
                    <a:pt x="2745" y="310"/>
                    <a:pt x="2691" y="304"/>
                    <a:pt x="2699" y="311"/>
                  </a:cubicBezTo>
                  <a:cubicBezTo>
                    <a:pt x="2704" y="307"/>
                    <a:pt x="2715" y="254"/>
                    <a:pt x="2700" y="262"/>
                  </a:cubicBezTo>
                  <a:cubicBezTo>
                    <a:pt x="2659" y="285"/>
                    <a:pt x="2658" y="208"/>
                    <a:pt x="2653" y="193"/>
                  </a:cubicBezTo>
                  <a:cubicBezTo>
                    <a:pt x="2657" y="210"/>
                    <a:pt x="2537" y="119"/>
                    <a:pt x="2528" y="110"/>
                  </a:cubicBezTo>
                  <a:cubicBezTo>
                    <a:pt x="2495" y="76"/>
                    <a:pt x="2454" y="37"/>
                    <a:pt x="2414" y="0"/>
                  </a:cubicBezTo>
                  <a:cubicBezTo>
                    <a:pt x="2410" y="5"/>
                    <a:pt x="2385" y="51"/>
                    <a:pt x="2390" y="50"/>
                  </a:cubicBezTo>
                  <a:cubicBezTo>
                    <a:pt x="2391" y="50"/>
                    <a:pt x="2336" y="33"/>
                    <a:pt x="2334" y="34"/>
                  </a:cubicBezTo>
                  <a:cubicBezTo>
                    <a:pt x="2339" y="31"/>
                    <a:pt x="2287" y="106"/>
                    <a:pt x="2288" y="98"/>
                  </a:cubicBezTo>
                  <a:cubicBezTo>
                    <a:pt x="2311" y="9"/>
                    <a:pt x="2126" y="127"/>
                    <a:pt x="2117" y="137"/>
                  </a:cubicBezTo>
                  <a:cubicBezTo>
                    <a:pt x="2065" y="185"/>
                    <a:pt x="2168" y="204"/>
                    <a:pt x="2160" y="248"/>
                  </a:cubicBezTo>
                  <a:cubicBezTo>
                    <a:pt x="2156" y="270"/>
                    <a:pt x="2087" y="370"/>
                    <a:pt x="2087" y="307"/>
                  </a:cubicBezTo>
                  <a:cubicBezTo>
                    <a:pt x="2083" y="314"/>
                    <a:pt x="2065" y="316"/>
                    <a:pt x="2058" y="313"/>
                  </a:cubicBezTo>
                  <a:cubicBezTo>
                    <a:pt x="2005" y="293"/>
                    <a:pt x="2051" y="297"/>
                    <a:pt x="2014" y="309"/>
                  </a:cubicBezTo>
                  <a:cubicBezTo>
                    <a:pt x="2004" y="298"/>
                    <a:pt x="2000" y="285"/>
                    <a:pt x="2003" y="269"/>
                  </a:cubicBezTo>
                  <a:cubicBezTo>
                    <a:pt x="1994" y="276"/>
                    <a:pt x="1909" y="395"/>
                    <a:pt x="1912" y="395"/>
                  </a:cubicBezTo>
                  <a:cubicBezTo>
                    <a:pt x="1884" y="397"/>
                    <a:pt x="1878" y="356"/>
                    <a:pt x="1840" y="418"/>
                  </a:cubicBezTo>
                  <a:cubicBezTo>
                    <a:pt x="1793" y="379"/>
                    <a:pt x="1791" y="395"/>
                    <a:pt x="1727" y="416"/>
                  </a:cubicBezTo>
                  <a:cubicBezTo>
                    <a:pt x="1719" y="419"/>
                    <a:pt x="1666" y="415"/>
                    <a:pt x="1681" y="402"/>
                  </a:cubicBezTo>
                  <a:cubicBezTo>
                    <a:pt x="1653" y="408"/>
                    <a:pt x="1578" y="481"/>
                    <a:pt x="1571" y="452"/>
                  </a:cubicBezTo>
                  <a:cubicBezTo>
                    <a:pt x="1563" y="460"/>
                    <a:pt x="1556" y="468"/>
                    <a:pt x="1548" y="475"/>
                  </a:cubicBezTo>
                  <a:cubicBezTo>
                    <a:pt x="1544" y="470"/>
                    <a:pt x="1542" y="463"/>
                    <a:pt x="1542" y="456"/>
                  </a:cubicBezTo>
                  <a:cubicBezTo>
                    <a:pt x="1523" y="468"/>
                    <a:pt x="1529" y="448"/>
                    <a:pt x="1517" y="459"/>
                  </a:cubicBezTo>
                  <a:cubicBezTo>
                    <a:pt x="1517" y="449"/>
                    <a:pt x="1519" y="408"/>
                    <a:pt x="1506" y="404"/>
                  </a:cubicBezTo>
                  <a:cubicBezTo>
                    <a:pt x="1499" y="403"/>
                    <a:pt x="1434" y="428"/>
                    <a:pt x="1421" y="429"/>
                  </a:cubicBezTo>
                  <a:cubicBezTo>
                    <a:pt x="1398" y="431"/>
                    <a:pt x="1401" y="494"/>
                    <a:pt x="1415" y="509"/>
                  </a:cubicBezTo>
                  <a:cubicBezTo>
                    <a:pt x="1392" y="486"/>
                    <a:pt x="1377" y="542"/>
                    <a:pt x="1378" y="565"/>
                  </a:cubicBezTo>
                  <a:cubicBezTo>
                    <a:pt x="1380" y="610"/>
                    <a:pt x="1257" y="642"/>
                    <a:pt x="1249" y="658"/>
                  </a:cubicBezTo>
                  <a:cubicBezTo>
                    <a:pt x="1229" y="692"/>
                    <a:pt x="1230" y="740"/>
                    <a:pt x="1210" y="771"/>
                  </a:cubicBezTo>
                  <a:cubicBezTo>
                    <a:pt x="1229" y="799"/>
                    <a:pt x="1200" y="820"/>
                    <a:pt x="1209" y="848"/>
                  </a:cubicBezTo>
                  <a:cubicBezTo>
                    <a:pt x="1215" y="869"/>
                    <a:pt x="1263" y="905"/>
                    <a:pt x="1263" y="860"/>
                  </a:cubicBezTo>
                  <a:cubicBezTo>
                    <a:pt x="1263" y="921"/>
                    <a:pt x="1387" y="910"/>
                    <a:pt x="1384" y="927"/>
                  </a:cubicBezTo>
                  <a:cubicBezTo>
                    <a:pt x="1376" y="976"/>
                    <a:pt x="1435" y="1007"/>
                    <a:pt x="1424" y="1054"/>
                  </a:cubicBezTo>
                  <a:cubicBezTo>
                    <a:pt x="1423" y="1059"/>
                    <a:pt x="1390" y="1141"/>
                    <a:pt x="1384" y="1128"/>
                  </a:cubicBezTo>
                  <a:cubicBezTo>
                    <a:pt x="1338" y="1168"/>
                    <a:pt x="1273" y="1239"/>
                    <a:pt x="1202" y="1136"/>
                  </a:cubicBezTo>
                  <a:cubicBezTo>
                    <a:pt x="1201" y="1137"/>
                    <a:pt x="1140" y="1166"/>
                    <a:pt x="1172" y="1185"/>
                  </a:cubicBezTo>
                  <a:cubicBezTo>
                    <a:pt x="1158" y="1185"/>
                    <a:pt x="1139" y="1195"/>
                    <a:pt x="1144" y="1161"/>
                  </a:cubicBezTo>
                  <a:cubicBezTo>
                    <a:pt x="1143" y="1168"/>
                    <a:pt x="1141" y="1167"/>
                    <a:pt x="1137" y="1158"/>
                  </a:cubicBezTo>
                  <a:cubicBezTo>
                    <a:pt x="1130" y="1175"/>
                    <a:pt x="1121" y="1266"/>
                    <a:pt x="1099" y="1250"/>
                  </a:cubicBezTo>
                  <a:cubicBezTo>
                    <a:pt x="1099" y="1254"/>
                    <a:pt x="1098" y="1286"/>
                    <a:pt x="1099" y="1291"/>
                  </a:cubicBezTo>
                  <a:cubicBezTo>
                    <a:pt x="1071" y="1262"/>
                    <a:pt x="1031" y="1238"/>
                    <a:pt x="1016" y="1195"/>
                  </a:cubicBezTo>
                  <a:cubicBezTo>
                    <a:pt x="1020" y="1200"/>
                    <a:pt x="1022" y="1205"/>
                    <a:pt x="1020" y="1212"/>
                  </a:cubicBezTo>
                  <a:cubicBezTo>
                    <a:pt x="1023" y="1211"/>
                    <a:pt x="926" y="1188"/>
                    <a:pt x="928" y="1185"/>
                  </a:cubicBezTo>
                  <a:cubicBezTo>
                    <a:pt x="922" y="1153"/>
                    <a:pt x="937" y="1177"/>
                    <a:pt x="949" y="1164"/>
                  </a:cubicBezTo>
                  <a:cubicBezTo>
                    <a:pt x="921" y="1192"/>
                    <a:pt x="752" y="1223"/>
                    <a:pt x="725" y="1213"/>
                  </a:cubicBezTo>
                  <a:cubicBezTo>
                    <a:pt x="693" y="1200"/>
                    <a:pt x="677" y="1154"/>
                    <a:pt x="640" y="1177"/>
                  </a:cubicBezTo>
                  <a:cubicBezTo>
                    <a:pt x="645" y="1192"/>
                    <a:pt x="541" y="1133"/>
                    <a:pt x="549" y="1132"/>
                  </a:cubicBezTo>
                  <a:cubicBezTo>
                    <a:pt x="552" y="1127"/>
                    <a:pt x="556" y="1122"/>
                    <a:pt x="560" y="1117"/>
                  </a:cubicBezTo>
                  <a:cubicBezTo>
                    <a:pt x="532" y="1117"/>
                    <a:pt x="425" y="1150"/>
                    <a:pt x="439" y="1194"/>
                  </a:cubicBezTo>
                  <a:cubicBezTo>
                    <a:pt x="442" y="1203"/>
                    <a:pt x="537" y="1243"/>
                    <a:pt x="484" y="1253"/>
                  </a:cubicBezTo>
                  <a:cubicBezTo>
                    <a:pt x="416" y="1266"/>
                    <a:pt x="343" y="1223"/>
                    <a:pt x="319" y="1277"/>
                  </a:cubicBezTo>
                  <a:cubicBezTo>
                    <a:pt x="304" y="1311"/>
                    <a:pt x="342" y="1345"/>
                    <a:pt x="294" y="1358"/>
                  </a:cubicBezTo>
                  <a:cubicBezTo>
                    <a:pt x="265" y="1366"/>
                    <a:pt x="238" y="1493"/>
                    <a:pt x="285" y="1493"/>
                  </a:cubicBezTo>
                  <a:cubicBezTo>
                    <a:pt x="320" y="1493"/>
                    <a:pt x="258" y="1590"/>
                    <a:pt x="210" y="1527"/>
                  </a:cubicBezTo>
                  <a:cubicBezTo>
                    <a:pt x="204" y="1539"/>
                    <a:pt x="149" y="1521"/>
                    <a:pt x="161" y="1580"/>
                  </a:cubicBezTo>
                  <a:cubicBezTo>
                    <a:pt x="196" y="1547"/>
                    <a:pt x="234" y="1739"/>
                    <a:pt x="237" y="1740"/>
                  </a:cubicBezTo>
                  <a:cubicBezTo>
                    <a:pt x="215" y="1742"/>
                    <a:pt x="179" y="1777"/>
                    <a:pt x="177" y="1781"/>
                  </a:cubicBezTo>
                  <a:cubicBezTo>
                    <a:pt x="169" y="1813"/>
                    <a:pt x="220" y="1800"/>
                    <a:pt x="201" y="1839"/>
                  </a:cubicBezTo>
                  <a:cubicBezTo>
                    <a:pt x="192" y="1857"/>
                    <a:pt x="187" y="1860"/>
                    <a:pt x="179" y="1882"/>
                  </a:cubicBezTo>
                  <a:cubicBezTo>
                    <a:pt x="159" y="1935"/>
                    <a:pt x="127" y="1957"/>
                    <a:pt x="127" y="2013"/>
                  </a:cubicBezTo>
                  <a:cubicBezTo>
                    <a:pt x="96" y="1993"/>
                    <a:pt x="98" y="2032"/>
                    <a:pt x="77" y="2044"/>
                  </a:cubicBezTo>
                  <a:cubicBezTo>
                    <a:pt x="90" y="2056"/>
                    <a:pt x="115" y="2037"/>
                    <a:pt x="135" y="2044"/>
                  </a:cubicBezTo>
                  <a:cubicBezTo>
                    <a:pt x="100" y="2078"/>
                    <a:pt x="34" y="2218"/>
                    <a:pt x="40" y="2222"/>
                  </a:cubicBezTo>
                  <a:cubicBezTo>
                    <a:pt x="0" y="2251"/>
                    <a:pt x="11" y="2296"/>
                    <a:pt x="48" y="2316"/>
                  </a:cubicBezTo>
                  <a:cubicBezTo>
                    <a:pt x="67" y="2326"/>
                    <a:pt x="120" y="2357"/>
                    <a:pt x="123" y="2382"/>
                  </a:cubicBezTo>
                  <a:cubicBezTo>
                    <a:pt x="125" y="2393"/>
                    <a:pt x="113" y="2426"/>
                    <a:pt x="127" y="2431"/>
                  </a:cubicBezTo>
                  <a:cubicBezTo>
                    <a:pt x="146" y="2408"/>
                    <a:pt x="131" y="2415"/>
                    <a:pt x="142" y="2420"/>
                  </a:cubicBezTo>
                  <a:cubicBezTo>
                    <a:pt x="122" y="2437"/>
                    <a:pt x="59" y="2450"/>
                    <a:pt x="51" y="2492"/>
                  </a:cubicBezTo>
                  <a:cubicBezTo>
                    <a:pt x="49" y="2502"/>
                    <a:pt x="34" y="2508"/>
                    <a:pt x="36" y="2515"/>
                  </a:cubicBezTo>
                  <a:cubicBezTo>
                    <a:pt x="38" y="2527"/>
                    <a:pt x="102" y="2624"/>
                    <a:pt x="108" y="2619"/>
                  </a:cubicBezTo>
                  <a:cubicBezTo>
                    <a:pt x="101" y="2624"/>
                    <a:pt x="91" y="2646"/>
                    <a:pt x="81" y="2648"/>
                  </a:cubicBezTo>
                  <a:cubicBezTo>
                    <a:pt x="104" y="2663"/>
                    <a:pt x="195" y="2700"/>
                    <a:pt x="172" y="2746"/>
                  </a:cubicBezTo>
                  <a:cubicBezTo>
                    <a:pt x="221" y="2775"/>
                    <a:pt x="247" y="2833"/>
                    <a:pt x="245" y="2845"/>
                  </a:cubicBezTo>
                  <a:cubicBezTo>
                    <a:pt x="237" y="2898"/>
                    <a:pt x="346" y="2809"/>
                    <a:pt x="345" y="2810"/>
                  </a:cubicBezTo>
                  <a:cubicBezTo>
                    <a:pt x="371" y="2797"/>
                    <a:pt x="398" y="2789"/>
                    <a:pt x="424" y="2777"/>
                  </a:cubicBezTo>
                  <a:cubicBezTo>
                    <a:pt x="458" y="2762"/>
                    <a:pt x="435" y="2792"/>
                    <a:pt x="454" y="2796"/>
                  </a:cubicBezTo>
                  <a:cubicBezTo>
                    <a:pt x="396" y="2851"/>
                    <a:pt x="659" y="2947"/>
                    <a:pt x="678" y="2963"/>
                  </a:cubicBezTo>
                  <a:cubicBezTo>
                    <a:pt x="641" y="2970"/>
                    <a:pt x="670" y="3032"/>
                    <a:pt x="648" y="3049"/>
                  </a:cubicBezTo>
                  <a:cubicBezTo>
                    <a:pt x="624" y="3053"/>
                    <a:pt x="591" y="3020"/>
                    <a:pt x="567" y="3020"/>
                  </a:cubicBezTo>
                  <a:cubicBezTo>
                    <a:pt x="605" y="3020"/>
                    <a:pt x="604" y="3107"/>
                    <a:pt x="666" y="3085"/>
                  </a:cubicBezTo>
                  <a:cubicBezTo>
                    <a:pt x="757" y="3053"/>
                    <a:pt x="737" y="3104"/>
                    <a:pt x="758" y="3174"/>
                  </a:cubicBezTo>
                  <a:cubicBezTo>
                    <a:pt x="803" y="3322"/>
                    <a:pt x="905" y="3198"/>
                    <a:pt x="955" y="3157"/>
                  </a:cubicBezTo>
                  <a:cubicBezTo>
                    <a:pt x="971" y="3253"/>
                    <a:pt x="1241" y="3231"/>
                    <a:pt x="1145" y="3343"/>
                  </a:cubicBezTo>
                  <a:cubicBezTo>
                    <a:pt x="1170" y="3322"/>
                    <a:pt x="1229" y="3342"/>
                    <a:pt x="1249" y="3311"/>
                  </a:cubicBezTo>
                  <a:cubicBezTo>
                    <a:pt x="1273" y="3273"/>
                    <a:pt x="1317" y="3332"/>
                    <a:pt x="1342" y="3331"/>
                  </a:cubicBezTo>
                  <a:cubicBezTo>
                    <a:pt x="1362" y="3331"/>
                    <a:pt x="1396" y="3311"/>
                    <a:pt x="1424" y="3311"/>
                  </a:cubicBezTo>
                  <a:cubicBezTo>
                    <a:pt x="1517" y="3310"/>
                    <a:pt x="1449" y="3548"/>
                    <a:pt x="1413" y="3584"/>
                  </a:cubicBezTo>
                  <a:cubicBezTo>
                    <a:pt x="1427" y="3570"/>
                    <a:pt x="1455" y="3662"/>
                    <a:pt x="1460" y="3669"/>
                  </a:cubicBezTo>
                  <a:cubicBezTo>
                    <a:pt x="1462" y="3665"/>
                    <a:pt x="1463" y="3665"/>
                    <a:pt x="1464" y="3669"/>
                  </a:cubicBezTo>
                  <a:cubicBezTo>
                    <a:pt x="1487" y="3661"/>
                    <a:pt x="1446" y="3659"/>
                    <a:pt x="1468" y="3647"/>
                  </a:cubicBezTo>
                  <a:cubicBezTo>
                    <a:pt x="1468" y="3663"/>
                    <a:pt x="1521" y="3720"/>
                    <a:pt x="1521" y="3688"/>
                  </a:cubicBezTo>
                  <a:cubicBezTo>
                    <a:pt x="1530" y="3701"/>
                    <a:pt x="1555" y="3762"/>
                    <a:pt x="1555" y="3774"/>
                  </a:cubicBezTo>
                  <a:cubicBezTo>
                    <a:pt x="1555" y="3808"/>
                    <a:pt x="1668" y="3841"/>
                    <a:pt x="1677" y="3886"/>
                  </a:cubicBezTo>
                  <a:cubicBezTo>
                    <a:pt x="1705" y="3739"/>
                    <a:pt x="1793" y="3890"/>
                    <a:pt x="1853" y="3883"/>
                  </a:cubicBezTo>
                  <a:cubicBezTo>
                    <a:pt x="1893" y="3879"/>
                    <a:pt x="1935" y="3929"/>
                    <a:pt x="1965" y="3886"/>
                  </a:cubicBezTo>
                  <a:cubicBezTo>
                    <a:pt x="1986" y="3856"/>
                    <a:pt x="2083" y="3859"/>
                    <a:pt x="2083" y="3884"/>
                  </a:cubicBezTo>
                  <a:cubicBezTo>
                    <a:pt x="2085" y="3899"/>
                    <a:pt x="2050" y="3818"/>
                    <a:pt x="2082" y="3833"/>
                  </a:cubicBezTo>
                  <a:cubicBezTo>
                    <a:pt x="2099" y="3841"/>
                    <a:pt x="2139" y="3904"/>
                    <a:pt x="2129" y="3894"/>
                  </a:cubicBezTo>
                  <a:cubicBezTo>
                    <a:pt x="2202" y="3830"/>
                    <a:pt x="2174" y="3949"/>
                    <a:pt x="2178" y="3951"/>
                  </a:cubicBezTo>
                  <a:cubicBezTo>
                    <a:pt x="2156" y="3945"/>
                    <a:pt x="2136" y="3931"/>
                    <a:pt x="2119" y="3942"/>
                  </a:cubicBezTo>
                  <a:cubicBezTo>
                    <a:pt x="2108" y="3949"/>
                    <a:pt x="2168" y="4022"/>
                    <a:pt x="2189" y="4030"/>
                  </a:cubicBezTo>
                  <a:cubicBezTo>
                    <a:pt x="2195" y="4024"/>
                    <a:pt x="2195" y="4018"/>
                    <a:pt x="2189" y="4011"/>
                  </a:cubicBezTo>
                  <a:cubicBezTo>
                    <a:pt x="2189" y="4011"/>
                    <a:pt x="2241" y="4023"/>
                    <a:pt x="2246" y="4023"/>
                  </a:cubicBezTo>
                  <a:cubicBezTo>
                    <a:pt x="2236" y="4033"/>
                    <a:pt x="2225" y="4046"/>
                    <a:pt x="2212" y="4053"/>
                  </a:cubicBezTo>
                  <a:cubicBezTo>
                    <a:pt x="2247" y="4082"/>
                    <a:pt x="2320" y="4133"/>
                    <a:pt x="2231" y="4133"/>
                  </a:cubicBezTo>
                  <a:cubicBezTo>
                    <a:pt x="2244" y="4144"/>
                    <a:pt x="2252" y="4158"/>
                    <a:pt x="2254" y="4174"/>
                  </a:cubicBezTo>
                  <a:cubicBezTo>
                    <a:pt x="2230" y="4186"/>
                    <a:pt x="2199" y="4181"/>
                    <a:pt x="2174" y="4187"/>
                  </a:cubicBezTo>
                  <a:cubicBezTo>
                    <a:pt x="2154" y="4191"/>
                    <a:pt x="2111" y="4147"/>
                    <a:pt x="2100" y="4154"/>
                  </a:cubicBezTo>
                  <a:cubicBezTo>
                    <a:pt x="2073" y="4173"/>
                    <a:pt x="2117" y="4215"/>
                    <a:pt x="2094" y="4239"/>
                  </a:cubicBezTo>
                  <a:cubicBezTo>
                    <a:pt x="2022" y="4184"/>
                    <a:pt x="2092" y="4330"/>
                    <a:pt x="2047" y="4330"/>
                  </a:cubicBezTo>
                  <a:cubicBezTo>
                    <a:pt x="2034" y="4330"/>
                    <a:pt x="1961" y="4348"/>
                    <a:pt x="1982" y="4365"/>
                  </a:cubicBezTo>
                  <a:cubicBezTo>
                    <a:pt x="2032" y="4404"/>
                    <a:pt x="1913" y="4469"/>
                    <a:pt x="1908" y="4448"/>
                  </a:cubicBezTo>
                  <a:cubicBezTo>
                    <a:pt x="1887" y="4496"/>
                    <a:pt x="1842" y="4516"/>
                    <a:pt x="1821" y="4550"/>
                  </a:cubicBezTo>
                  <a:cubicBezTo>
                    <a:pt x="1805" y="4573"/>
                    <a:pt x="1851" y="4595"/>
                    <a:pt x="1851" y="4575"/>
                  </a:cubicBezTo>
                  <a:cubicBezTo>
                    <a:pt x="1851" y="4526"/>
                    <a:pt x="1947" y="4579"/>
                    <a:pt x="1962" y="4596"/>
                  </a:cubicBezTo>
                  <a:cubicBezTo>
                    <a:pt x="1885" y="4578"/>
                    <a:pt x="1952" y="4744"/>
                    <a:pt x="1992" y="4691"/>
                  </a:cubicBezTo>
                  <a:cubicBezTo>
                    <a:pt x="2009" y="4711"/>
                    <a:pt x="2106" y="4735"/>
                    <a:pt x="2103" y="4761"/>
                  </a:cubicBezTo>
                  <a:cubicBezTo>
                    <a:pt x="2097" y="4806"/>
                    <a:pt x="2093" y="4819"/>
                    <a:pt x="2133" y="4855"/>
                  </a:cubicBezTo>
                  <a:cubicBezTo>
                    <a:pt x="2139" y="4849"/>
                    <a:pt x="2133" y="4855"/>
                    <a:pt x="2133" y="4855"/>
                  </a:cubicBezTo>
                  <a:lnTo>
                    <a:pt x="2133" y="485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5" name="Freeform 8"/>
            <p:cNvSpPr>
              <a:spLocks/>
            </p:cNvSpPr>
            <p:nvPr/>
          </p:nvSpPr>
          <p:spPr bwMode="auto">
            <a:xfrm>
              <a:off x="995" y="570"/>
              <a:ext cx="1401" cy="1078"/>
            </a:xfrm>
            <a:custGeom>
              <a:avLst/>
              <a:gdLst>
                <a:gd name="T0" fmla="*/ 1529 w 6170"/>
                <a:gd name="T1" fmla="*/ 4651 h 4755"/>
                <a:gd name="T2" fmla="*/ 1596 w 6170"/>
                <a:gd name="T3" fmla="*/ 4524 h 4755"/>
                <a:gd name="T4" fmla="*/ 1680 w 6170"/>
                <a:gd name="T5" fmla="*/ 4339 h 4755"/>
                <a:gd name="T6" fmla="*/ 1920 w 6170"/>
                <a:gd name="T7" fmla="*/ 4233 h 4755"/>
                <a:gd name="T8" fmla="*/ 2245 w 6170"/>
                <a:gd name="T9" fmla="*/ 4149 h 4755"/>
                <a:gd name="T10" fmla="*/ 2664 w 6170"/>
                <a:gd name="T11" fmla="*/ 4107 h 4755"/>
                <a:gd name="T12" fmla="*/ 2919 w 6170"/>
                <a:gd name="T13" fmla="*/ 4130 h 4755"/>
                <a:gd name="T14" fmla="*/ 3321 w 6170"/>
                <a:gd name="T15" fmla="*/ 3921 h 4755"/>
                <a:gd name="T16" fmla="*/ 3489 w 6170"/>
                <a:gd name="T17" fmla="*/ 3853 h 4755"/>
                <a:gd name="T18" fmla="*/ 3723 w 6170"/>
                <a:gd name="T19" fmla="*/ 3707 h 4755"/>
                <a:gd name="T20" fmla="*/ 4203 w 6170"/>
                <a:gd name="T21" fmla="*/ 3762 h 4755"/>
                <a:gd name="T22" fmla="*/ 4472 w 6170"/>
                <a:gd name="T23" fmla="*/ 3739 h 4755"/>
                <a:gd name="T24" fmla="*/ 4741 w 6170"/>
                <a:gd name="T25" fmla="*/ 3781 h 4755"/>
                <a:gd name="T26" fmla="*/ 4814 w 6170"/>
                <a:gd name="T27" fmla="*/ 3549 h 4755"/>
                <a:gd name="T28" fmla="*/ 4846 w 6170"/>
                <a:gd name="T29" fmla="*/ 3426 h 4755"/>
                <a:gd name="T30" fmla="*/ 5019 w 6170"/>
                <a:gd name="T31" fmla="*/ 3450 h 4755"/>
                <a:gd name="T32" fmla="*/ 5012 w 6170"/>
                <a:gd name="T33" fmla="*/ 3367 h 4755"/>
                <a:gd name="T34" fmla="*/ 5198 w 6170"/>
                <a:gd name="T35" fmla="*/ 3219 h 4755"/>
                <a:gd name="T36" fmla="*/ 5293 w 6170"/>
                <a:gd name="T37" fmla="*/ 3040 h 4755"/>
                <a:gd name="T38" fmla="*/ 5072 w 6170"/>
                <a:gd name="T39" fmla="*/ 2602 h 4755"/>
                <a:gd name="T40" fmla="*/ 4999 w 6170"/>
                <a:gd name="T41" fmla="*/ 2058 h 4755"/>
                <a:gd name="T42" fmla="*/ 5217 w 6170"/>
                <a:gd name="T43" fmla="*/ 1821 h 4755"/>
                <a:gd name="T44" fmla="*/ 5372 w 6170"/>
                <a:gd name="T45" fmla="*/ 1494 h 4755"/>
                <a:gd name="T46" fmla="*/ 5479 w 6170"/>
                <a:gd name="T47" fmla="*/ 1437 h 4755"/>
                <a:gd name="T48" fmla="*/ 5764 w 6170"/>
                <a:gd name="T49" fmla="*/ 1435 h 4755"/>
                <a:gd name="T50" fmla="*/ 5897 w 6170"/>
                <a:gd name="T51" fmla="*/ 936 h 4755"/>
                <a:gd name="T52" fmla="*/ 5912 w 6170"/>
                <a:gd name="T53" fmla="*/ 419 h 4755"/>
                <a:gd name="T54" fmla="*/ 5699 w 6170"/>
                <a:gd name="T55" fmla="*/ 216 h 4755"/>
                <a:gd name="T56" fmla="*/ 5209 w 6170"/>
                <a:gd name="T57" fmla="*/ 157 h 4755"/>
                <a:gd name="T58" fmla="*/ 4966 w 6170"/>
                <a:gd name="T59" fmla="*/ 241 h 4755"/>
                <a:gd name="T60" fmla="*/ 5069 w 6170"/>
                <a:gd name="T61" fmla="*/ 438 h 4755"/>
                <a:gd name="T62" fmla="*/ 5217 w 6170"/>
                <a:gd name="T63" fmla="*/ 703 h 4755"/>
                <a:gd name="T64" fmla="*/ 5115 w 6170"/>
                <a:gd name="T65" fmla="*/ 900 h 4755"/>
                <a:gd name="T66" fmla="*/ 4507 w 6170"/>
                <a:gd name="T67" fmla="*/ 1097 h 4755"/>
                <a:gd name="T68" fmla="*/ 3902 w 6170"/>
                <a:gd name="T69" fmla="*/ 1213 h 4755"/>
                <a:gd name="T70" fmla="*/ 3606 w 6170"/>
                <a:gd name="T71" fmla="*/ 1278 h 4755"/>
                <a:gd name="T72" fmla="*/ 3377 w 6170"/>
                <a:gd name="T73" fmla="*/ 1499 h 4755"/>
                <a:gd name="T74" fmla="*/ 2929 w 6170"/>
                <a:gd name="T75" fmla="*/ 1485 h 4755"/>
                <a:gd name="T76" fmla="*/ 2592 w 6170"/>
                <a:gd name="T77" fmla="*/ 1484 h 4755"/>
                <a:gd name="T78" fmla="*/ 2220 w 6170"/>
                <a:gd name="T79" fmla="*/ 1544 h 4755"/>
                <a:gd name="T80" fmla="*/ 1896 w 6170"/>
                <a:gd name="T81" fmla="*/ 2009 h 4755"/>
                <a:gd name="T82" fmla="*/ 1646 w 6170"/>
                <a:gd name="T83" fmla="*/ 1870 h 4755"/>
                <a:gd name="T84" fmla="*/ 1426 w 6170"/>
                <a:gd name="T85" fmla="*/ 2082 h 4755"/>
                <a:gd name="T86" fmla="*/ 1111 w 6170"/>
                <a:gd name="T87" fmla="*/ 2111 h 4755"/>
                <a:gd name="T88" fmla="*/ 884 w 6170"/>
                <a:gd name="T89" fmla="*/ 2407 h 4755"/>
                <a:gd name="T90" fmla="*/ 535 w 6170"/>
                <a:gd name="T91" fmla="*/ 2374 h 4755"/>
                <a:gd name="T92" fmla="*/ 21 w 6170"/>
                <a:gd name="T93" fmla="*/ 2778 h 4755"/>
                <a:gd name="T94" fmla="*/ 495 w 6170"/>
                <a:gd name="T95" fmla="*/ 3146 h 4755"/>
                <a:gd name="T96" fmla="*/ 898 w 6170"/>
                <a:gd name="T97" fmla="*/ 3182 h 4755"/>
                <a:gd name="T98" fmla="*/ 842 w 6170"/>
                <a:gd name="T99" fmla="*/ 3639 h 4755"/>
                <a:gd name="T100" fmla="*/ 909 w 6170"/>
                <a:gd name="T101" fmla="*/ 3906 h 4755"/>
                <a:gd name="T102" fmla="*/ 1000 w 6170"/>
                <a:gd name="T103" fmla="*/ 4229 h 4755"/>
                <a:gd name="T104" fmla="*/ 957 w 6170"/>
                <a:gd name="T105" fmla="*/ 4359 h 4755"/>
                <a:gd name="T106" fmla="*/ 805 w 6170"/>
                <a:gd name="T107" fmla="*/ 4355 h 4755"/>
                <a:gd name="T108" fmla="*/ 845 w 6170"/>
                <a:gd name="T109" fmla="*/ 4419 h 4755"/>
                <a:gd name="T110" fmla="*/ 989 w 6170"/>
                <a:gd name="T111" fmla="*/ 4597 h 4755"/>
                <a:gd name="T112" fmla="*/ 1185 w 6170"/>
                <a:gd name="T113" fmla="*/ 4603 h 4755"/>
                <a:gd name="T114" fmla="*/ 1327 w 6170"/>
                <a:gd name="T115" fmla="*/ 4727 h 4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0" h="4755">
                  <a:moveTo>
                    <a:pt x="1339" y="4704"/>
                  </a:moveTo>
                  <a:cubicBezTo>
                    <a:pt x="1356" y="4689"/>
                    <a:pt x="1356" y="4675"/>
                    <a:pt x="1339" y="4661"/>
                  </a:cubicBezTo>
                  <a:cubicBezTo>
                    <a:pt x="1370" y="4686"/>
                    <a:pt x="1413" y="4617"/>
                    <a:pt x="1441" y="4612"/>
                  </a:cubicBezTo>
                  <a:cubicBezTo>
                    <a:pt x="1472" y="4606"/>
                    <a:pt x="1498" y="4651"/>
                    <a:pt x="1529" y="4651"/>
                  </a:cubicBezTo>
                  <a:cubicBezTo>
                    <a:pt x="1563" y="4650"/>
                    <a:pt x="1531" y="4612"/>
                    <a:pt x="1540" y="4605"/>
                  </a:cubicBezTo>
                  <a:cubicBezTo>
                    <a:pt x="1541" y="4591"/>
                    <a:pt x="1571" y="4620"/>
                    <a:pt x="1578" y="4592"/>
                  </a:cubicBezTo>
                  <a:cubicBezTo>
                    <a:pt x="1583" y="4575"/>
                    <a:pt x="1564" y="4538"/>
                    <a:pt x="1579" y="4525"/>
                  </a:cubicBezTo>
                  <a:cubicBezTo>
                    <a:pt x="1588" y="4532"/>
                    <a:pt x="1593" y="4532"/>
                    <a:pt x="1596" y="4524"/>
                  </a:cubicBezTo>
                  <a:cubicBezTo>
                    <a:pt x="1692" y="4644"/>
                    <a:pt x="1640" y="4439"/>
                    <a:pt x="1627" y="4457"/>
                  </a:cubicBezTo>
                  <a:cubicBezTo>
                    <a:pt x="1633" y="4449"/>
                    <a:pt x="1669" y="4450"/>
                    <a:pt x="1680" y="4445"/>
                  </a:cubicBezTo>
                  <a:cubicBezTo>
                    <a:pt x="1680" y="4445"/>
                    <a:pt x="1673" y="4421"/>
                    <a:pt x="1676" y="4414"/>
                  </a:cubicBezTo>
                  <a:cubicBezTo>
                    <a:pt x="1683" y="4395"/>
                    <a:pt x="1657" y="4359"/>
                    <a:pt x="1680" y="4339"/>
                  </a:cubicBezTo>
                  <a:cubicBezTo>
                    <a:pt x="1688" y="4378"/>
                    <a:pt x="1775" y="4334"/>
                    <a:pt x="1775" y="4324"/>
                  </a:cubicBezTo>
                  <a:cubicBezTo>
                    <a:pt x="1799" y="4313"/>
                    <a:pt x="1742" y="4310"/>
                    <a:pt x="1795" y="4292"/>
                  </a:cubicBezTo>
                  <a:cubicBezTo>
                    <a:pt x="1817" y="4285"/>
                    <a:pt x="1851" y="4274"/>
                    <a:pt x="1851" y="4244"/>
                  </a:cubicBezTo>
                  <a:cubicBezTo>
                    <a:pt x="1868" y="4262"/>
                    <a:pt x="1917" y="4235"/>
                    <a:pt x="1920" y="4233"/>
                  </a:cubicBezTo>
                  <a:cubicBezTo>
                    <a:pt x="1914" y="4260"/>
                    <a:pt x="1976" y="4280"/>
                    <a:pt x="1994" y="4278"/>
                  </a:cubicBezTo>
                  <a:cubicBezTo>
                    <a:pt x="2012" y="4275"/>
                    <a:pt x="2165" y="4232"/>
                    <a:pt x="2155" y="4221"/>
                  </a:cubicBezTo>
                  <a:cubicBezTo>
                    <a:pt x="2156" y="4203"/>
                    <a:pt x="2151" y="4187"/>
                    <a:pt x="2140" y="4172"/>
                  </a:cubicBezTo>
                  <a:cubicBezTo>
                    <a:pt x="2209" y="4185"/>
                    <a:pt x="2191" y="4159"/>
                    <a:pt x="2245" y="4149"/>
                  </a:cubicBezTo>
                  <a:cubicBezTo>
                    <a:pt x="2284" y="4149"/>
                    <a:pt x="2292" y="4054"/>
                    <a:pt x="2343" y="4054"/>
                  </a:cubicBezTo>
                  <a:cubicBezTo>
                    <a:pt x="2357" y="4054"/>
                    <a:pt x="2336" y="4138"/>
                    <a:pt x="2336" y="4138"/>
                  </a:cubicBezTo>
                  <a:cubicBezTo>
                    <a:pt x="2421" y="4138"/>
                    <a:pt x="2517" y="4173"/>
                    <a:pt x="2605" y="4169"/>
                  </a:cubicBezTo>
                  <a:cubicBezTo>
                    <a:pt x="2619" y="4168"/>
                    <a:pt x="2617" y="4107"/>
                    <a:pt x="2664" y="4107"/>
                  </a:cubicBezTo>
                  <a:cubicBezTo>
                    <a:pt x="2650" y="4118"/>
                    <a:pt x="2651" y="4127"/>
                    <a:pt x="2666" y="4134"/>
                  </a:cubicBezTo>
                  <a:cubicBezTo>
                    <a:pt x="2696" y="4134"/>
                    <a:pt x="2822" y="3971"/>
                    <a:pt x="2843" y="3993"/>
                  </a:cubicBezTo>
                  <a:cubicBezTo>
                    <a:pt x="2844" y="3996"/>
                    <a:pt x="2885" y="4021"/>
                    <a:pt x="2873" y="4028"/>
                  </a:cubicBezTo>
                  <a:cubicBezTo>
                    <a:pt x="2911" y="4007"/>
                    <a:pt x="2907" y="4113"/>
                    <a:pt x="2919" y="4130"/>
                  </a:cubicBezTo>
                  <a:cubicBezTo>
                    <a:pt x="2935" y="4114"/>
                    <a:pt x="2979" y="4111"/>
                    <a:pt x="3000" y="4100"/>
                  </a:cubicBezTo>
                  <a:cubicBezTo>
                    <a:pt x="3044" y="4078"/>
                    <a:pt x="3008" y="4068"/>
                    <a:pt x="3025" y="4039"/>
                  </a:cubicBezTo>
                  <a:cubicBezTo>
                    <a:pt x="3059" y="3981"/>
                    <a:pt x="3169" y="3947"/>
                    <a:pt x="3185" y="4001"/>
                  </a:cubicBezTo>
                  <a:cubicBezTo>
                    <a:pt x="3213" y="3965"/>
                    <a:pt x="3319" y="3979"/>
                    <a:pt x="3321" y="3921"/>
                  </a:cubicBezTo>
                  <a:cubicBezTo>
                    <a:pt x="3342" y="3978"/>
                    <a:pt x="3358" y="3820"/>
                    <a:pt x="3348" y="3830"/>
                  </a:cubicBezTo>
                  <a:cubicBezTo>
                    <a:pt x="3376" y="3840"/>
                    <a:pt x="3397" y="3853"/>
                    <a:pt x="3415" y="3865"/>
                  </a:cubicBezTo>
                  <a:cubicBezTo>
                    <a:pt x="3428" y="3873"/>
                    <a:pt x="3442" y="3866"/>
                    <a:pt x="3454" y="3864"/>
                  </a:cubicBezTo>
                  <a:cubicBezTo>
                    <a:pt x="3518" y="3907"/>
                    <a:pt x="3427" y="3811"/>
                    <a:pt x="3489" y="3853"/>
                  </a:cubicBezTo>
                  <a:cubicBezTo>
                    <a:pt x="3474" y="3836"/>
                    <a:pt x="3466" y="3742"/>
                    <a:pt x="3466" y="3705"/>
                  </a:cubicBezTo>
                  <a:cubicBezTo>
                    <a:pt x="3466" y="3723"/>
                    <a:pt x="3540" y="3667"/>
                    <a:pt x="3542" y="3666"/>
                  </a:cubicBezTo>
                  <a:cubicBezTo>
                    <a:pt x="3576" y="3648"/>
                    <a:pt x="3648" y="3690"/>
                    <a:pt x="3644" y="3693"/>
                  </a:cubicBezTo>
                  <a:cubicBezTo>
                    <a:pt x="3681" y="3663"/>
                    <a:pt x="3658" y="3683"/>
                    <a:pt x="3723" y="3707"/>
                  </a:cubicBezTo>
                  <a:cubicBezTo>
                    <a:pt x="3735" y="3712"/>
                    <a:pt x="3795" y="3721"/>
                    <a:pt x="3781" y="3747"/>
                  </a:cubicBezTo>
                  <a:cubicBezTo>
                    <a:pt x="3822" y="3747"/>
                    <a:pt x="3989" y="3750"/>
                    <a:pt x="4005" y="3800"/>
                  </a:cubicBezTo>
                  <a:cubicBezTo>
                    <a:pt x="4026" y="3784"/>
                    <a:pt x="4121" y="3784"/>
                    <a:pt x="4142" y="3800"/>
                  </a:cubicBezTo>
                  <a:cubicBezTo>
                    <a:pt x="4129" y="3723"/>
                    <a:pt x="4163" y="3760"/>
                    <a:pt x="4203" y="3762"/>
                  </a:cubicBezTo>
                  <a:cubicBezTo>
                    <a:pt x="4144" y="3798"/>
                    <a:pt x="4268" y="3792"/>
                    <a:pt x="4281" y="3798"/>
                  </a:cubicBezTo>
                  <a:cubicBezTo>
                    <a:pt x="4289" y="3802"/>
                    <a:pt x="4370" y="3858"/>
                    <a:pt x="4358" y="3859"/>
                  </a:cubicBezTo>
                  <a:cubicBezTo>
                    <a:pt x="4372" y="3858"/>
                    <a:pt x="4388" y="3835"/>
                    <a:pt x="4381" y="3822"/>
                  </a:cubicBezTo>
                  <a:cubicBezTo>
                    <a:pt x="4391" y="3831"/>
                    <a:pt x="4466" y="3739"/>
                    <a:pt x="4472" y="3739"/>
                  </a:cubicBezTo>
                  <a:cubicBezTo>
                    <a:pt x="4479" y="3744"/>
                    <a:pt x="4567" y="3777"/>
                    <a:pt x="4567" y="3776"/>
                  </a:cubicBezTo>
                  <a:cubicBezTo>
                    <a:pt x="4574" y="3767"/>
                    <a:pt x="4578" y="3757"/>
                    <a:pt x="4579" y="3747"/>
                  </a:cubicBezTo>
                  <a:cubicBezTo>
                    <a:pt x="4593" y="3760"/>
                    <a:pt x="4743" y="3754"/>
                    <a:pt x="4733" y="3795"/>
                  </a:cubicBezTo>
                  <a:cubicBezTo>
                    <a:pt x="4733" y="3789"/>
                    <a:pt x="4735" y="3784"/>
                    <a:pt x="4741" y="3781"/>
                  </a:cubicBezTo>
                  <a:cubicBezTo>
                    <a:pt x="4728" y="3777"/>
                    <a:pt x="4802" y="3803"/>
                    <a:pt x="4784" y="3784"/>
                  </a:cubicBezTo>
                  <a:cubicBezTo>
                    <a:pt x="4784" y="3783"/>
                    <a:pt x="4804" y="3652"/>
                    <a:pt x="4795" y="3659"/>
                  </a:cubicBezTo>
                  <a:cubicBezTo>
                    <a:pt x="4873" y="3692"/>
                    <a:pt x="4812" y="3564"/>
                    <a:pt x="4852" y="3572"/>
                  </a:cubicBezTo>
                  <a:cubicBezTo>
                    <a:pt x="4842" y="3562"/>
                    <a:pt x="4831" y="3549"/>
                    <a:pt x="4814" y="3549"/>
                  </a:cubicBezTo>
                  <a:cubicBezTo>
                    <a:pt x="4825" y="3541"/>
                    <a:pt x="4824" y="3531"/>
                    <a:pt x="4816" y="3521"/>
                  </a:cubicBezTo>
                  <a:cubicBezTo>
                    <a:pt x="4784" y="3479"/>
                    <a:pt x="4838" y="3500"/>
                    <a:pt x="4856" y="3488"/>
                  </a:cubicBezTo>
                  <a:cubicBezTo>
                    <a:pt x="4839" y="3487"/>
                    <a:pt x="4826" y="3441"/>
                    <a:pt x="4826" y="3427"/>
                  </a:cubicBezTo>
                  <a:cubicBezTo>
                    <a:pt x="4833" y="3430"/>
                    <a:pt x="4839" y="3430"/>
                    <a:pt x="4846" y="3426"/>
                  </a:cubicBezTo>
                  <a:cubicBezTo>
                    <a:pt x="4845" y="3415"/>
                    <a:pt x="4813" y="3395"/>
                    <a:pt x="4807" y="3386"/>
                  </a:cubicBezTo>
                  <a:cubicBezTo>
                    <a:pt x="4821" y="3350"/>
                    <a:pt x="4866" y="3366"/>
                    <a:pt x="4899" y="3387"/>
                  </a:cubicBezTo>
                  <a:cubicBezTo>
                    <a:pt x="4923" y="3401"/>
                    <a:pt x="4946" y="3418"/>
                    <a:pt x="4968" y="3435"/>
                  </a:cubicBezTo>
                  <a:cubicBezTo>
                    <a:pt x="5003" y="3464"/>
                    <a:pt x="4993" y="3428"/>
                    <a:pt x="5019" y="3450"/>
                  </a:cubicBezTo>
                  <a:cubicBezTo>
                    <a:pt x="4994" y="3425"/>
                    <a:pt x="5019" y="3437"/>
                    <a:pt x="5019" y="3418"/>
                  </a:cubicBezTo>
                  <a:cubicBezTo>
                    <a:pt x="5019" y="3402"/>
                    <a:pt x="4983" y="3412"/>
                    <a:pt x="4978" y="3397"/>
                  </a:cubicBezTo>
                  <a:cubicBezTo>
                    <a:pt x="4996" y="3392"/>
                    <a:pt x="5005" y="3380"/>
                    <a:pt x="5023" y="3393"/>
                  </a:cubicBezTo>
                  <a:cubicBezTo>
                    <a:pt x="5019" y="3387"/>
                    <a:pt x="5009" y="3364"/>
                    <a:pt x="5012" y="3367"/>
                  </a:cubicBezTo>
                  <a:cubicBezTo>
                    <a:pt x="5039" y="3337"/>
                    <a:pt x="5042" y="3331"/>
                    <a:pt x="5042" y="3287"/>
                  </a:cubicBezTo>
                  <a:cubicBezTo>
                    <a:pt x="5069" y="3314"/>
                    <a:pt x="5135" y="3376"/>
                    <a:pt x="5122" y="3291"/>
                  </a:cubicBezTo>
                  <a:cubicBezTo>
                    <a:pt x="5151" y="3305"/>
                    <a:pt x="5169" y="3329"/>
                    <a:pt x="5203" y="3329"/>
                  </a:cubicBezTo>
                  <a:cubicBezTo>
                    <a:pt x="5210" y="3329"/>
                    <a:pt x="5218" y="3232"/>
                    <a:pt x="5198" y="3219"/>
                  </a:cubicBezTo>
                  <a:cubicBezTo>
                    <a:pt x="5233" y="3245"/>
                    <a:pt x="5204" y="3106"/>
                    <a:pt x="5198" y="3112"/>
                  </a:cubicBezTo>
                  <a:cubicBezTo>
                    <a:pt x="5187" y="3098"/>
                    <a:pt x="5168" y="3069"/>
                    <a:pt x="5200" y="3069"/>
                  </a:cubicBezTo>
                  <a:cubicBezTo>
                    <a:pt x="5265" y="3067"/>
                    <a:pt x="5218" y="3077"/>
                    <a:pt x="5239" y="3014"/>
                  </a:cubicBezTo>
                  <a:cubicBezTo>
                    <a:pt x="5253" y="3008"/>
                    <a:pt x="5279" y="3037"/>
                    <a:pt x="5293" y="3040"/>
                  </a:cubicBezTo>
                  <a:cubicBezTo>
                    <a:pt x="5271" y="3011"/>
                    <a:pt x="5271" y="2968"/>
                    <a:pt x="5256" y="2935"/>
                  </a:cubicBezTo>
                  <a:cubicBezTo>
                    <a:pt x="5240" y="2900"/>
                    <a:pt x="5180" y="2910"/>
                    <a:pt x="5148" y="2888"/>
                  </a:cubicBezTo>
                  <a:cubicBezTo>
                    <a:pt x="5183" y="2873"/>
                    <a:pt x="5161" y="2839"/>
                    <a:pt x="5138" y="2829"/>
                  </a:cubicBezTo>
                  <a:cubicBezTo>
                    <a:pt x="5111" y="2817"/>
                    <a:pt x="5103" y="2621"/>
                    <a:pt x="5072" y="2602"/>
                  </a:cubicBezTo>
                  <a:cubicBezTo>
                    <a:pt x="5039" y="2581"/>
                    <a:pt x="5021" y="2459"/>
                    <a:pt x="5004" y="2409"/>
                  </a:cubicBezTo>
                  <a:cubicBezTo>
                    <a:pt x="4983" y="2349"/>
                    <a:pt x="4932" y="2263"/>
                    <a:pt x="4985" y="2186"/>
                  </a:cubicBezTo>
                  <a:cubicBezTo>
                    <a:pt x="4978" y="2184"/>
                    <a:pt x="4914" y="2181"/>
                    <a:pt x="4920" y="2174"/>
                  </a:cubicBezTo>
                  <a:cubicBezTo>
                    <a:pt x="4920" y="2114"/>
                    <a:pt x="4955" y="2096"/>
                    <a:pt x="4999" y="2058"/>
                  </a:cubicBezTo>
                  <a:cubicBezTo>
                    <a:pt x="5071" y="1998"/>
                    <a:pt x="5045" y="2025"/>
                    <a:pt x="5047" y="1934"/>
                  </a:cubicBezTo>
                  <a:cubicBezTo>
                    <a:pt x="5049" y="1878"/>
                    <a:pt x="5073" y="1852"/>
                    <a:pt x="5121" y="1850"/>
                  </a:cubicBezTo>
                  <a:cubicBezTo>
                    <a:pt x="5160" y="1848"/>
                    <a:pt x="5184" y="1803"/>
                    <a:pt x="5218" y="1786"/>
                  </a:cubicBezTo>
                  <a:cubicBezTo>
                    <a:pt x="5211" y="1789"/>
                    <a:pt x="5221" y="1816"/>
                    <a:pt x="5217" y="1821"/>
                  </a:cubicBezTo>
                  <a:cubicBezTo>
                    <a:pt x="5235" y="1804"/>
                    <a:pt x="5288" y="1813"/>
                    <a:pt x="5238" y="1776"/>
                  </a:cubicBezTo>
                  <a:cubicBezTo>
                    <a:pt x="5219" y="1762"/>
                    <a:pt x="5241" y="1740"/>
                    <a:pt x="5249" y="1725"/>
                  </a:cubicBezTo>
                  <a:cubicBezTo>
                    <a:pt x="5257" y="1711"/>
                    <a:pt x="5336" y="1538"/>
                    <a:pt x="5353" y="1627"/>
                  </a:cubicBezTo>
                  <a:cubicBezTo>
                    <a:pt x="5377" y="1588"/>
                    <a:pt x="5411" y="1517"/>
                    <a:pt x="5372" y="1494"/>
                  </a:cubicBezTo>
                  <a:cubicBezTo>
                    <a:pt x="5396" y="1491"/>
                    <a:pt x="5386" y="1461"/>
                    <a:pt x="5407" y="1445"/>
                  </a:cubicBezTo>
                  <a:cubicBezTo>
                    <a:pt x="5400" y="1440"/>
                    <a:pt x="5357" y="1418"/>
                    <a:pt x="5365" y="1411"/>
                  </a:cubicBezTo>
                  <a:cubicBezTo>
                    <a:pt x="5398" y="1381"/>
                    <a:pt x="5466" y="1443"/>
                    <a:pt x="5505" y="1403"/>
                  </a:cubicBezTo>
                  <a:cubicBezTo>
                    <a:pt x="5506" y="1410"/>
                    <a:pt x="5481" y="1448"/>
                    <a:pt x="5479" y="1437"/>
                  </a:cubicBezTo>
                  <a:cubicBezTo>
                    <a:pt x="5497" y="1455"/>
                    <a:pt x="5537" y="1414"/>
                    <a:pt x="5545" y="1448"/>
                  </a:cubicBezTo>
                  <a:cubicBezTo>
                    <a:pt x="5550" y="1465"/>
                    <a:pt x="5579" y="1485"/>
                    <a:pt x="5591" y="1495"/>
                  </a:cubicBezTo>
                  <a:cubicBezTo>
                    <a:pt x="5623" y="1521"/>
                    <a:pt x="5659" y="1538"/>
                    <a:pt x="5697" y="1528"/>
                  </a:cubicBezTo>
                  <a:cubicBezTo>
                    <a:pt x="5757" y="1513"/>
                    <a:pt x="5758" y="1493"/>
                    <a:pt x="5764" y="1435"/>
                  </a:cubicBezTo>
                  <a:cubicBezTo>
                    <a:pt x="5766" y="1424"/>
                    <a:pt x="5812" y="1338"/>
                    <a:pt x="5796" y="1338"/>
                  </a:cubicBezTo>
                  <a:cubicBezTo>
                    <a:pt x="5902" y="1338"/>
                    <a:pt x="5926" y="1306"/>
                    <a:pt x="5994" y="1245"/>
                  </a:cubicBezTo>
                  <a:cubicBezTo>
                    <a:pt x="5954" y="1185"/>
                    <a:pt x="6123" y="1009"/>
                    <a:pt x="6135" y="954"/>
                  </a:cubicBezTo>
                  <a:cubicBezTo>
                    <a:pt x="6170" y="788"/>
                    <a:pt x="5984" y="932"/>
                    <a:pt x="5897" y="936"/>
                  </a:cubicBezTo>
                  <a:cubicBezTo>
                    <a:pt x="5897" y="935"/>
                    <a:pt x="5843" y="904"/>
                    <a:pt x="5843" y="880"/>
                  </a:cubicBezTo>
                  <a:cubicBezTo>
                    <a:pt x="5843" y="833"/>
                    <a:pt x="5915" y="770"/>
                    <a:pt x="5942" y="731"/>
                  </a:cubicBezTo>
                  <a:cubicBezTo>
                    <a:pt x="5947" y="724"/>
                    <a:pt x="6001" y="606"/>
                    <a:pt x="6005" y="606"/>
                  </a:cubicBezTo>
                  <a:cubicBezTo>
                    <a:pt x="6010" y="606"/>
                    <a:pt x="5916" y="431"/>
                    <a:pt x="5912" y="419"/>
                  </a:cubicBezTo>
                  <a:cubicBezTo>
                    <a:pt x="5857" y="480"/>
                    <a:pt x="5780" y="397"/>
                    <a:pt x="5832" y="408"/>
                  </a:cubicBezTo>
                  <a:cubicBezTo>
                    <a:pt x="5798" y="362"/>
                    <a:pt x="5753" y="350"/>
                    <a:pt x="5703" y="328"/>
                  </a:cubicBezTo>
                  <a:cubicBezTo>
                    <a:pt x="5709" y="303"/>
                    <a:pt x="5725" y="279"/>
                    <a:pt x="5734" y="255"/>
                  </a:cubicBezTo>
                  <a:cubicBezTo>
                    <a:pt x="5747" y="223"/>
                    <a:pt x="5712" y="179"/>
                    <a:pt x="5699" y="216"/>
                  </a:cubicBezTo>
                  <a:cubicBezTo>
                    <a:pt x="5687" y="246"/>
                    <a:pt x="5704" y="278"/>
                    <a:pt x="5683" y="309"/>
                  </a:cubicBezTo>
                  <a:cubicBezTo>
                    <a:pt x="5672" y="326"/>
                    <a:pt x="5617" y="307"/>
                    <a:pt x="5625" y="286"/>
                  </a:cubicBezTo>
                  <a:cubicBezTo>
                    <a:pt x="5662" y="184"/>
                    <a:pt x="5426" y="305"/>
                    <a:pt x="5409" y="305"/>
                  </a:cubicBezTo>
                  <a:cubicBezTo>
                    <a:pt x="5325" y="305"/>
                    <a:pt x="5301" y="68"/>
                    <a:pt x="5209" y="157"/>
                  </a:cubicBezTo>
                  <a:cubicBezTo>
                    <a:pt x="5209" y="209"/>
                    <a:pt x="5129" y="75"/>
                    <a:pt x="5130" y="77"/>
                  </a:cubicBezTo>
                  <a:cubicBezTo>
                    <a:pt x="5065" y="0"/>
                    <a:pt x="5025" y="196"/>
                    <a:pt x="4970" y="131"/>
                  </a:cubicBezTo>
                  <a:cubicBezTo>
                    <a:pt x="4970" y="134"/>
                    <a:pt x="4969" y="137"/>
                    <a:pt x="4966" y="138"/>
                  </a:cubicBezTo>
                  <a:cubicBezTo>
                    <a:pt x="4970" y="186"/>
                    <a:pt x="5043" y="195"/>
                    <a:pt x="4966" y="241"/>
                  </a:cubicBezTo>
                  <a:cubicBezTo>
                    <a:pt x="4994" y="273"/>
                    <a:pt x="4922" y="296"/>
                    <a:pt x="4902" y="287"/>
                  </a:cubicBezTo>
                  <a:cubicBezTo>
                    <a:pt x="4902" y="339"/>
                    <a:pt x="4934" y="342"/>
                    <a:pt x="4879" y="389"/>
                  </a:cubicBezTo>
                  <a:cubicBezTo>
                    <a:pt x="4883" y="389"/>
                    <a:pt x="4942" y="445"/>
                    <a:pt x="4951" y="454"/>
                  </a:cubicBezTo>
                  <a:cubicBezTo>
                    <a:pt x="4989" y="489"/>
                    <a:pt x="5026" y="432"/>
                    <a:pt x="5069" y="438"/>
                  </a:cubicBezTo>
                  <a:cubicBezTo>
                    <a:pt x="5202" y="459"/>
                    <a:pt x="5024" y="527"/>
                    <a:pt x="5008" y="537"/>
                  </a:cubicBezTo>
                  <a:cubicBezTo>
                    <a:pt x="5018" y="539"/>
                    <a:pt x="5072" y="571"/>
                    <a:pt x="5046" y="587"/>
                  </a:cubicBezTo>
                  <a:cubicBezTo>
                    <a:pt x="5043" y="584"/>
                    <a:pt x="5059" y="628"/>
                    <a:pt x="5105" y="635"/>
                  </a:cubicBezTo>
                  <a:cubicBezTo>
                    <a:pt x="5129" y="639"/>
                    <a:pt x="5216" y="695"/>
                    <a:pt x="5217" y="703"/>
                  </a:cubicBezTo>
                  <a:cubicBezTo>
                    <a:pt x="5215" y="679"/>
                    <a:pt x="5317" y="735"/>
                    <a:pt x="5300" y="735"/>
                  </a:cubicBezTo>
                  <a:cubicBezTo>
                    <a:pt x="5343" y="735"/>
                    <a:pt x="5282" y="826"/>
                    <a:pt x="5281" y="826"/>
                  </a:cubicBezTo>
                  <a:cubicBezTo>
                    <a:pt x="5261" y="833"/>
                    <a:pt x="5229" y="862"/>
                    <a:pt x="5249" y="919"/>
                  </a:cubicBezTo>
                  <a:cubicBezTo>
                    <a:pt x="5252" y="944"/>
                    <a:pt x="5109" y="905"/>
                    <a:pt x="5115" y="900"/>
                  </a:cubicBezTo>
                  <a:cubicBezTo>
                    <a:pt x="5154" y="943"/>
                    <a:pt x="4979" y="954"/>
                    <a:pt x="4959" y="960"/>
                  </a:cubicBezTo>
                  <a:cubicBezTo>
                    <a:pt x="4898" y="977"/>
                    <a:pt x="4913" y="916"/>
                    <a:pt x="4869" y="901"/>
                  </a:cubicBezTo>
                  <a:cubicBezTo>
                    <a:pt x="4833" y="889"/>
                    <a:pt x="4775" y="913"/>
                    <a:pt x="4723" y="913"/>
                  </a:cubicBezTo>
                  <a:cubicBezTo>
                    <a:pt x="4755" y="1040"/>
                    <a:pt x="4604" y="1091"/>
                    <a:pt x="4507" y="1097"/>
                  </a:cubicBezTo>
                  <a:cubicBezTo>
                    <a:pt x="4454" y="1100"/>
                    <a:pt x="4436" y="1099"/>
                    <a:pt x="4383" y="1125"/>
                  </a:cubicBezTo>
                  <a:cubicBezTo>
                    <a:pt x="4328" y="1152"/>
                    <a:pt x="4232" y="1139"/>
                    <a:pt x="4188" y="1180"/>
                  </a:cubicBezTo>
                  <a:cubicBezTo>
                    <a:pt x="4144" y="1222"/>
                    <a:pt x="4148" y="1244"/>
                    <a:pt x="4086" y="1238"/>
                  </a:cubicBezTo>
                  <a:cubicBezTo>
                    <a:pt x="4003" y="1229"/>
                    <a:pt x="3977" y="1256"/>
                    <a:pt x="3902" y="1213"/>
                  </a:cubicBezTo>
                  <a:cubicBezTo>
                    <a:pt x="3898" y="1210"/>
                    <a:pt x="3895" y="1183"/>
                    <a:pt x="3884" y="1175"/>
                  </a:cubicBezTo>
                  <a:cubicBezTo>
                    <a:pt x="3853" y="1153"/>
                    <a:pt x="3856" y="1172"/>
                    <a:pt x="3818" y="1177"/>
                  </a:cubicBezTo>
                  <a:cubicBezTo>
                    <a:pt x="3734" y="1187"/>
                    <a:pt x="3757" y="1215"/>
                    <a:pt x="3706" y="1261"/>
                  </a:cubicBezTo>
                  <a:cubicBezTo>
                    <a:pt x="3695" y="1272"/>
                    <a:pt x="3615" y="1315"/>
                    <a:pt x="3606" y="1278"/>
                  </a:cubicBezTo>
                  <a:cubicBezTo>
                    <a:pt x="3600" y="1285"/>
                    <a:pt x="3503" y="1206"/>
                    <a:pt x="3529" y="1286"/>
                  </a:cubicBezTo>
                  <a:cubicBezTo>
                    <a:pt x="3540" y="1321"/>
                    <a:pt x="3477" y="1347"/>
                    <a:pt x="3481" y="1378"/>
                  </a:cubicBezTo>
                  <a:cubicBezTo>
                    <a:pt x="3486" y="1423"/>
                    <a:pt x="3548" y="1491"/>
                    <a:pt x="3476" y="1515"/>
                  </a:cubicBezTo>
                  <a:cubicBezTo>
                    <a:pt x="3433" y="1530"/>
                    <a:pt x="3421" y="1541"/>
                    <a:pt x="3377" y="1499"/>
                  </a:cubicBezTo>
                  <a:cubicBezTo>
                    <a:pt x="3432" y="1553"/>
                    <a:pt x="3261" y="1598"/>
                    <a:pt x="3217" y="1558"/>
                  </a:cubicBezTo>
                  <a:cubicBezTo>
                    <a:pt x="3169" y="1514"/>
                    <a:pt x="3149" y="1519"/>
                    <a:pt x="3101" y="1505"/>
                  </a:cubicBezTo>
                  <a:cubicBezTo>
                    <a:pt x="3085" y="1500"/>
                    <a:pt x="3068" y="1501"/>
                    <a:pt x="3045" y="1494"/>
                  </a:cubicBezTo>
                  <a:cubicBezTo>
                    <a:pt x="3000" y="1480"/>
                    <a:pt x="2972" y="1551"/>
                    <a:pt x="2929" y="1485"/>
                  </a:cubicBezTo>
                  <a:cubicBezTo>
                    <a:pt x="2924" y="1476"/>
                    <a:pt x="2868" y="1516"/>
                    <a:pt x="2852" y="1515"/>
                  </a:cubicBezTo>
                  <a:cubicBezTo>
                    <a:pt x="2876" y="1518"/>
                    <a:pt x="2847" y="1552"/>
                    <a:pt x="2844" y="1554"/>
                  </a:cubicBezTo>
                  <a:cubicBezTo>
                    <a:pt x="2791" y="1590"/>
                    <a:pt x="2754" y="1468"/>
                    <a:pt x="2723" y="1468"/>
                  </a:cubicBezTo>
                  <a:cubicBezTo>
                    <a:pt x="2661" y="1468"/>
                    <a:pt x="2638" y="1458"/>
                    <a:pt x="2592" y="1484"/>
                  </a:cubicBezTo>
                  <a:cubicBezTo>
                    <a:pt x="2560" y="1502"/>
                    <a:pt x="2561" y="1550"/>
                    <a:pt x="2485" y="1542"/>
                  </a:cubicBezTo>
                  <a:cubicBezTo>
                    <a:pt x="2466" y="1540"/>
                    <a:pt x="2393" y="1501"/>
                    <a:pt x="2380" y="1511"/>
                  </a:cubicBezTo>
                  <a:cubicBezTo>
                    <a:pt x="2370" y="1518"/>
                    <a:pt x="2339" y="1500"/>
                    <a:pt x="2334" y="1494"/>
                  </a:cubicBezTo>
                  <a:cubicBezTo>
                    <a:pt x="2325" y="1528"/>
                    <a:pt x="2233" y="1523"/>
                    <a:pt x="2220" y="1544"/>
                  </a:cubicBezTo>
                  <a:cubicBezTo>
                    <a:pt x="2284" y="1545"/>
                    <a:pt x="2261" y="1734"/>
                    <a:pt x="2245" y="1734"/>
                  </a:cubicBezTo>
                  <a:cubicBezTo>
                    <a:pt x="2200" y="1734"/>
                    <a:pt x="2093" y="1807"/>
                    <a:pt x="2180" y="1828"/>
                  </a:cubicBezTo>
                  <a:cubicBezTo>
                    <a:pt x="2221" y="1839"/>
                    <a:pt x="2049" y="1936"/>
                    <a:pt x="2054" y="1932"/>
                  </a:cubicBezTo>
                  <a:cubicBezTo>
                    <a:pt x="2010" y="1974"/>
                    <a:pt x="1948" y="2072"/>
                    <a:pt x="1896" y="2009"/>
                  </a:cubicBezTo>
                  <a:cubicBezTo>
                    <a:pt x="1873" y="1982"/>
                    <a:pt x="1783" y="1960"/>
                    <a:pt x="1779" y="1931"/>
                  </a:cubicBezTo>
                  <a:cubicBezTo>
                    <a:pt x="1775" y="1903"/>
                    <a:pt x="1756" y="1780"/>
                    <a:pt x="1730" y="1771"/>
                  </a:cubicBezTo>
                  <a:cubicBezTo>
                    <a:pt x="1714" y="1766"/>
                    <a:pt x="1678" y="1739"/>
                    <a:pt x="1667" y="1737"/>
                  </a:cubicBezTo>
                  <a:cubicBezTo>
                    <a:pt x="1668" y="1737"/>
                    <a:pt x="1677" y="1901"/>
                    <a:pt x="1646" y="1870"/>
                  </a:cubicBezTo>
                  <a:cubicBezTo>
                    <a:pt x="1641" y="1895"/>
                    <a:pt x="1542" y="1935"/>
                    <a:pt x="1518" y="1942"/>
                  </a:cubicBezTo>
                  <a:cubicBezTo>
                    <a:pt x="1476" y="1954"/>
                    <a:pt x="1490" y="1921"/>
                    <a:pt x="1467" y="1965"/>
                  </a:cubicBezTo>
                  <a:cubicBezTo>
                    <a:pt x="1460" y="1979"/>
                    <a:pt x="1468" y="1995"/>
                    <a:pt x="1458" y="2005"/>
                  </a:cubicBezTo>
                  <a:cubicBezTo>
                    <a:pt x="1418" y="2046"/>
                    <a:pt x="1502" y="2062"/>
                    <a:pt x="1426" y="2082"/>
                  </a:cubicBezTo>
                  <a:cubicBezTo>
                    <a:pt x="1385" y="2093"/>
                    <a:pt x="1338" y="2098"/>
                    <a:pt x="1331" y="2053"/>
                  </a:cubicBezTo>
                  <a:cubicBezTo>
                    <a:pt x="1316" y="1953"/>
                    <a:pt x="1221" y="1975"/>
                    <a:pt x="1172" y="2022"/>
                  </a:cubicBezTo>
                  <a:cubicBezTo>
                    <a:pt x="1170" y="2024"/>
                    <a:pt x="1149" y="2051"/>
                    <a:pt x="1149" y="2049"/>
                  </a:cubicBezTo>
                  <a:cubicBezTo>
                    <a:pt x="1148" y="2087"/>
                    <a:pt x="1111" y="2097"/>
                    <a:pt x="1111" y="2111"/>
                  </a:cubicBezTo>
                  <a:cubicBezTo>
                    <a:pt x="1111" y="2137"/>
                    <a:pt x="1108" y="2146"/>
                    <a:pt x="1111" y="2163"/>
                  </a:cubicBezTo>
                  <a:cubicBezTo>
                    <a:pt x="1138" y="2189"/>
                    <a:pt x="1083" y="2209"/>
                    <a:pt x="1077" y="2230"/>
                  </a:cubicBezTo>
                  <a:cubicBezTo>
                    <a:pt x="1072" y="2249"/>
                    <a:pt x="1007" y="2340"/>
                    <a:pt x="1004" y="2337"/>
                  </a:cubicBezTo>
                  <a:cubicBezTo>
                    <a:pt x="968" y="2374"/>
                    <a:pt x="956" y="2449"/>
                    <a:pt x="884" y="2407"/>
                  </a:cubicBezTo>
                  <a:cubicBezTo>
                    <a:pt x="843" y="2382"/>
                    <a:pt x="818" y="2392"/>
                    <a:pt x="780" y="2379"/>
                  </a:cubicBezTo>
                  <a:cubicBezTo>
                    <a:pt x="751" y="2368"/>
                    <a:pt x="796" y="2315"/>
                    <a:pt x="740" y="2315"/>
                  </a:cubicBezTo>
                  <a:cubicBezTo>
                    <a:pt x="710" y="2315"/>
                    <a:pt x="697" y="2354"/>
                    <a:pt x="674" y="2364"/>
                  </a:cubicBezTo>
                  <a:cubicBezTo>
                    <a:pt x="633" y="2381"/>
                    <a:pt x="577" y="2381"/>
                    <a:pt x="535" y="2374"/>
                  </a:cubicBezTo>
                  <a:cubicBezTo>
                    <a:pt x="456" y="2361"/>
                    <a:pt x="477" y="2273"/>
                    <a:pt x="412" y="2330"/>
                  </a:cubicBezTo>
                  <a:cubicBezTo>
                    <a:pt x="394" y="2312"/>
                    <a:pt x="340" y="2606"/>
                    <a:pt x="338" y="2608"/>
                  </a:cubicBezTo>
                  <a:cubicBezTo>
                    <a:pt x="302" y="2655"/>
                    <a:pt x="241" y="2699"/>
                    <a:pt x="199" y="2737"/>
                  </a:cubicBezTo>
                  <a:cubicBezTo>
                    <a:pt x="156" y="2776"/>
                    <a:pt x="74" y="2757"/>
                    <a:pt x="21" y="2778"/>
                  </a:cubicBezTo>
                  <a:cubicBezTo>
                    <a:pt x="0" y="2809"/>
                    <a:pt x="222" y="2975"/>
                    <a:pt x="283" y="2896"/>
                  </a:cubicBezTo>
                  <a:cubicBezTo>
                    <a:pt x="298" y="2971"/>
                    <a:pt x="395" y="2970"/>
                    <a:pt x="446" y="2953"/>
                  </a:cubicBezTo>
                  <a:cubicBezTo>
                    <a:pt x="458" y="3015"/>
                    <a:pt x="542" y="2994"/>
                    <a:pt x="559" y="3048"/>
                  </a:cubicBezTo>
                  <a:cubicBezTo>
                    <a:pt x="560" y="3051"/>
                    <a:pt x="513" y="3146"/>
                    <a:pt x="495" y="3146"/>
                  </a:cubicBezTo>
                  <a:cubicBezTo>
                    <a:pt x="501" y="3147"/>
                    <a:pt x="594" y="3171"/>
                    <a:pt x="570" y="3194"/>
                  </a:cubicBezTo>
                  <a:cubicBezTo>
                    <a:pt x="584" y="3180"/>
                    <a:pt x="629" y="3127"/>
                    <a:pt x="651" y="3150"/>
                  </a:cubicBezTo>
                  <a:cubicBezTo>
                    <a:pt x="635" y="3166"/>
                    <a:pt x="825" y="3202"/>
                    <a:pt x="795" y="3226"/>
                  </a:cubicBezTo>
                  <a:cubicBezTo>
                    <a:pt x="804" y="3224"/>
                    <a:pt x="898" y="3170"/>
                    <a:pt x="898" y="3182"/>
                  </a:cubicBezTo>
                  <a:cubicBezTo>
                    <a:pt x="898" y="3223"/>
                    <a:pt x="979" y="3282"/>
                    <a:pt x="966" y="3336"/>
                  </a:cubicBezTo>
                  <a:cubicBezTo>
                    <a:pt x="952" y="3392"/>
                    <a:pt x="864" y="3446"/>
                    <a:pt x="913" y="3473"/>
                  </a:cubicBezTo>
                  <a:cubicBezTo>
                    <a:pt x="913" y="3473"/>
                    <a:pt x="892" y="3600"/>
                    <a:pt x="864" y="3572"/>
                  </a:cubicBezTo>
                  <a:cubicBezTo>
                    <a:pt x="876" y="3586"/>
                    <a:pt x="858" y="3642"/>
                    <a:pt x="842" y="3639"/>
                  </a:cubicBezTo>
                  <a:cubicBezTo>
                    <a:pt x="904" y="3649"/>
                    <a:pt x="907" y="3663"/>
                    <a:pt x="902" y="3728"/>
                  </a:cubicBezTo>
                  <a:cubicBezTo>
                    <a:pt x="899" y="3770"/>
                    <a:pt x="842" y="3786"/>
                    <a:pt x="841" y="3796"/>
                  </a:cubicBezTo>
                  <a:cubicBezTo>
                    <a:pt x="840" y="3872"/>
                    <a:pt x="923" y="3852"/>
                    <a:pt x="940" y="3891"/>
                  </a:cubicBezTo>
                  <a:cubicBezTo>
                    <a:pt x="929" y="3921"/>
                    <a:pt x="923" y="3902"/>
                    <a:pt x="909" y="3906"/>
                  </a:cubicBezTo>
                  <a:cubicBezTo>
                    <a:pt x="972" y="3918"/>
                    <a:pt x="870" y="3975"/>
                    <a:pt x="871" y="3974"/>
                  </a:cubicBezTo>
                  <a:cubicBezTo>
                    <a:pt x="906" y="3980"/>
                    <a:pt x="982" y="4092"/>
                    <a:pt x="942" y="4092"/>
                  </a:cubicBezTo>
                  <a:cubicBezTo>
                    <a:pt x="991" y="4092"/>
                    <a:pt x="964" y="4203"/>
                    <a:pt x="956" y="4217"/>
                  </a:cubicBezTo>
                  <a:cubicBezTo>
                    <a:pt x="954" y="4220"/>
                    <a:pt x="994" y="4229"/>
                    <a:pt x="1000" y="4229"/>
                  </a:cubicBezTo>
                  <a:cubicBezTo>
                    <a:pt x="989" y="4232"/>
                    <a:pt x="976" y="4289"/>
                    <a:pt x="984" y="4284"/>
                  </a:cubicBezTo>
                  <a:cubicBezTo>
                    <a:pt x="963" y="4296"/>
                    <a:pt x="943" y="4262"/>
                    <a:pt x="913" y="4275"/>
                  </a:cubicBezTo>
                  <a:cubicBezTo>
                    <a:pt x="924" y="4290"/>
                    <a:pt x="948" y="4341"/>
                    <a:pt x="951" y="4343"/>
                  </a:cubicBezTo>
                  <a:cubicBezTo>
                    <a:pt x="951" y="4325"/>
                    <a:pt x="956" y="4369"/>
                    <a:pt x="957" y="4359"/>
                  </a:cubicBezTo>
                  <a:cubicBezTo>
                    <a:pt x="956" y="4365"/>
                    <a:pt x="970" y="4387"/>
                    <a:pt x="959" y="4392"/>
                  </a:cubicBezTo>
                  <a:cubicBezTo>
                    <a:pt x="945" y="4399"/>
                    <a:pt x="915" y="4356"/>
                    <a:pt x="915" y="4356"/>
                  </a:cubicBezTo>
                  <a:cubicBezTo>
                    <a:pt x="901" y="4345"/>
                    <a:pt x="875" y="4329"/>
                    <a:pt x="860" y="4324"/>
                  </a:cubicBezTo>
                  <a:cubicBezTo>
                    <a:pt x="869" y="4327"/>
                    <a:pt x="805" y="4353"/>
                    <a:pt x="805" y="4355"/>
                  </a:cubicBezTo>
                  <a:cubicBezTo>
                    <a:pt x="809" y="4362"/>
                    <a:pt x="814" y="4368"/>
                    <a:pt x="820" y="4373"/>
                  </a:cubicBezTo>
                  <a:cubicBezTo>
                    <a:pt x="805" y="4379"/>
                    <a:pt x="789" y="4380"/>
                    <a:pt x="773" y="4377"/>
                  </a:cubicBezTo>
                  <a:cubicBezTo>
                    <a:pt x="783" y="4388"/>
                    <a:pt x="834" y="4436"/>
                    <a:pt x="826" y="4438"/>
                  </a:cubicBezTo>
                  <a:cubicBezTo>
                    <a:pt x="852" y="4439"/>
                    <a:pt x="826" y="4430"/>
                    <a:pt x="845" y="4419"/>
                  </a:cubicBezTo>
                  <a:cubicBezTo>
                    <a:pt x="855" y="4438"/>
                    <a:pt x="880" y="4444"/>
                    <a:pt x="908" y="4443"/>
                  </a:cubicBezTo>
                  <a:cubicBezTo>
                    <a:pt x="971" y="4443"/>
                    <a:pt x="942" y="4515"/>
                    <a:pt x="938" y="4503"/>
                  </a:cubicBezTo>
                  <a:cubicBezTo>
                    <a:pt x="934" y="4493"/>
                    <a:pt x="988" y="4526"/>
                    <a:pt x="985" y="4525"/>
                  </a:cubicBezTo>
                  <a:cubicBezTo>
                    <a:pt x="972" y="4536"/>
                    <a:pt x="988" y="4600"/>
                    <a:pt x="989" y="4597"/>
                  </a:cubicBezTo>
                  <a:cubicBezTo>
                    <a:pt x="989" y="4587"/>
                    <a:pt x="989" y="4591"/>
                    <a:pt x="989" y="4609"/>
                  </a:cubicBezTo>
                  <a:cubicBezTo>
                    <a:pt x="980" y="4569"/>
                    <a:pt x="1068" y="4614"/>
                    <a:pt x="1061" y="4590"/>
                  </a:cubicBezTo>
                  <a:cubicBezTo>
                    <a:pt x="1061" y="4591"/>
                    <a:pt x="1072" y="4685"/>
                    <a:pt x="1080" y="4677"/>
                  </a:cubicBezTo>
                  <a:cubicBezTo>
                    <a:pt x="1104" y="4679"/>
                    <a:pt x="1155" y="4573"/>
                    <a:pt x="1185" y="4603"/>
                  </a:cubicBezTo>
                  <a:cubicBezTo>
                    <a:pt x="1180" y="4598"/>
                    <a:pt x="1171" y="4648"/>
                    <a:pt x="1168" y="4651"/>
                  </a:cubicBezTo>
                  <a:cubicBezTo>
                    <a:pt x="1172" y="4656"/>
                    <a:pt x="1221" y="4668"/>
                    <a:pt x="1221" y="4675"/>
                  </a:cubicBezTo>
                  <a:cubicBezTo>
                    <a:pt x="1221" y="4689"/>
                    <a:pt x="1213" y="4755"/>
                    <a:pt x="1213" y="4742"/>
                  </a:cubicBezTo>
                  <a:cubicBezTo>
                    <a:pt x="1230" y="4753"/>
                    <a:pt x="1327" y="4735"/>
                    <a:pt x="1327" y="4727"/>
                  </a:cubicBezTo>
                  <a:cubicBezTo>
                    <a:pt x="1328" y="4694"/>
                    <a:pt x="1332" y="4687"/>
                    <a:pt x="1339" y="4704"/>
                  </a:cubicBezTo>
                  <a:cubicBezTo>
                    <a:pt x="1353" y="4682"/>
                    <a:pt x="1339" y="4704"/>
                    <a:pt x="1339" y="4704"/>
                  </a:cubicBezTo>
                  <a:lnTo>
                    <a:pt x="1339" y="4704"/>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6" name="Freeform 9"/>
            <p:cNvSpPr>
              <a:spLocks/>
            </p:cNvSpPr>
            <p:nvPr/>
          </p:nvSpPr>
          <p:spPr bwMode="auto">
            <a:xfrm>
              <a:off x="1282" y="1157"/>
              <a:ext cx="1636" cy="1324"/>
            </a:xfrm>
            <a:custGeom>
              <a:avLst/>
              <a:gdLst>
                <a:gd name="T0" fmla="*/ 816 w 7211"/>
                <a:gd name="T1" fmla="*/ 4933 h 5839"/>
                <a:gd name="T2" fmla="*/ 716 w 7211"/>
                <a:gd name="T3" fmla="*/ 4523 h 5839"/>
                <a:gd name="T4" fmla="*/ 987 w 7211"/>
                <a:gd name="T5" fmla="*/ 4246 h 5839"/>
                <a:gd name="T6" fmla="*/ 1215 w 7211"/>
                <a:gd name="T7" fmla="*/ 3771 h 5839"/>
                <a:gd name="T8" fmla="*/ 1240 w 7211"/>
                <a:gd name="T9" fmla="*/ 3088 h 5839"/>
                <a:gd name="T10" fmla="*/ 831 w 7211"/>
                <a:gd name="T11" fmla="*/ 2696 h 5839"/>
                <a:gd name="T12" fmla="*/ 334 w 7211"/>
                <a:gd name="T13" fmla="*/ 2440 h 5839"/>
                <a:gd name="T14" fmla="*/ 102 w 7211"/>
                <a:gd name="T15" fmla="*/ 2149 h 5839"/>
                <a:gd name="T16" fmla="*/ 315 w 7211"/>
                <a:gd name="T17" fmla="*/ 2002 h 5839"/>
                <a:gd name="T18" fmla="*/ 512 w 7211"/>
                <a:gd name="T19" fmla="*/ 1735 h 5839"/>
                <a:gd name="T20" fmla="*/ 982 w 7211"/>
                <a:gd name="T21" fmla="*/ 1560 h 5839"/>
                <a:gd name="T22" fmla="*/ 1610 w 7211"/>
                <a:gd name="T23" fmla="*/ 1439 h 5839"/>
                <a:gd name="T24" fmla="*/ 2152 w 7211"/>
                <a:gd name="T25" fmla="*/ 1276 h 5839"/>
                <a:gd name="T26" fmla="*/ 2518 w 7211"/>
                <a:gd name="T27" fmla="*/ 1157 h 5839"/>
                <a:gd name="T28" fmla="*/ 3209 w 7211"/>
                <a:gd name="T29" fmla="*/ 1150 h 5839"/>
                <a:gd name="T30" fmla="*/ 3589 w 7211"/>
                <a:gd name="T31" fmla="*/ 983 h 5839"/>
                <a:gd name="T32" fmla="*/ 3636 w 7211"/>
                <a:gd name="T33" fmla="*/ 797 h 5839"/>
                <a:gd name="T34" fmla="*/ 3779 w 7211"/>
                <a:gd name="T35" fmla="*/ 698 h 5839"/>
                <a:gd name="T36" fmla="*/ 4030 w 7211"/>
                <a:gd name="T37" fmla="*/ 451 h 5839"/>
                <a:gd name="T38" fmla="*/ 4353 w 7211"/>
                <a:gd name="T39" fmla="*/ 667 h 5839"/>
                <a:gd name="T40" fmla="*/ 4703 w 7211"/>
                <a:gd name="T41" fmla="*/ 622 h 5839"/>
                <a:gd name="T42" fmla="*/ 5435 w 7211"/>
                <a:gd name="T43" fmla="*/ 223 h 5839"/>
                <a:gd name="T44" fmla="*/ 5699 w 7211"/>
                <a:gd name="T45" fmla="*/ 206 h 5839"/>
                <a:gd name="T46" fmla="*/ 6085 w 7211"/>
                <a:gd name="T47" fmla="*/ 477 h 5839"/>
                <a:gd name="T48" fmla="*/ 6168 w 7211"/>
                <a:gd name="T49" fmla="*/ 865 h 5839"/>
                <a:gd name="T50" fmla="*/ 6157 w 7211"/>
                <a:gd name="T51" fmla="*/ 1363 h 5839"/>
                <a:gd name="T52" fmla="*/ 6250 w 7211"/>
                <a:gd name="T53" fmla="*/ 1695 h 5839"/>
                <a:gd name="T54" fmla="*/ 6525 w 7211"/>
                <a:gd name="T55" fmla="*/ 1940 h 5839"/>
                <a:gd name="T56" fmla="*/ 6832 w 7211"/>
                <a:gd name="T57" fmla="*/ 2267 h 5839"/>
                <a:gd name="T58" fmla="*/ 6761 w 7211"/>
                <a:gd name="T59" fmla="*/ 2624 h 5839"/>
                <a:gd name="T60" fmla="*/ 6953 w 7211"/>
                <a:gd name="T61" fmla="*/ 2844 h 5839"/>
                <a:gd name="T62" fmla="*/ 6826 w 7211"/>
                <a:gd name="T63" fmla="*/ 3190 h 5839"/>
                <a:gd name="T64" fmla="*/ 6841 w 7211"/>
                <a:gd name="T65" fmla="*/ 3414 h 5839"/>
                <a:gd name="T66" fmla="*/ 6962 w 7211"/>
                <a:gd name="T67" fmla="*/ 3608 h 5839"/>
                <a:gd name="T68" fmla="*/ 7039 w 7211"/>
                <a:gd name="T69" fmla="*/ 4223 h 5839"/>
                <a:gd name="T70" fmla="*/ 6678 w 7211"/>
                <a:gd name="T71" fmla="*/ 4599 h 5839"/>
                <a:gd name="T72" fmla="*/ 6271 w 7211"/>
                <a:gd name="T73" fmla="*/ 4694 h 5839"/>
                <a:gd name="T74" fmla="*/ 6005 w 7211"/>
                <a:gd name="T75" fmla="*/ 4800 h 5839"/>
                <a:gd name="T76" fmla="*/ 6015 w 7211"/>
                <a:gd name="T77" fmla="*/ 5345 h 5839"/>
                <a:gd name="T78" fmla="*/ 5690 w 7211"/>
                <a:gd name="T79" fmla="*/ 5583 h 5839"/>
                <a:gd name="T80" fmla="*/ 5046 w 7211"/>
                <a:gd name="T81" fmla="*/ 5452 h 5839"/>
                <a:gd name="T82" fmla="*/ 4824 w 7211"/>
                <a:gd name="T83" fmla="*/ 5712 h 5839"/>
                <a:gd name="T84" fmla="*/ 4670 w 7211"/>
                <a:gd name="T85" fmla="*/ 5436 h 5839"/>
                <a:gd name="T86" fmla="*/ 4205 w 7211"/>
                <a:gd name="T87" fmla="*/ 5340 h 5839"/>
                <a:gd name="T88" fmla="*/ 3897 w 7211"/>
                <a:gd name="T89" fmla="*/ 5746 h 5839"/>
                <a:gd name="T90" fmla="*/ 3616 w 7211"/>
                <a:gd name="T91" fmla="*/ 5606 h 5839"/>
                <a:gd name="T92" fmla="*/ 3248 w 7211"/>
                <a:gd name="T93" fmla="*/ 5541 h 5839"/>
                <a:gd name="T94" fmla="*/ 3080 w 7211"/>
                <a:gd name="T95" fmla="*/ 5508 h 5839"/>
                <a:gd name="T96" fmla="*/ 2811 w 7211"/>
                <a:gd name="T97" fmla="*/ 5462 h 5839"/>
                <a:gd name="T98" fmla="*/ 2492 w 7211"/>
                <a:gd name="T99" fmla="*/ 5317 h 5839"/>
                <a:gd name="T100" fmla="*/ 2112 w 7211"/>
                <a:gd name="T101" fmla="*/ 5393 h 5839"/>
                <a:gd name="T102" fmla="*/ 1710 w 7211"/>
                <a:gd name="T103" fmla="*/ 5251 h 5839"/>
                <a:gd name="T104" fmla="*/ 1439 w 7211"/>
                <a:gd name="T105" fmla="*/ 5454 h 5839"/>
                <a:gd name="T106" fmla="*/ 1098 w 7211"/>
                <a:gd name="T107" fmla="*/ 5370 h 5839"/>
                <a:gd name="T108" fmla="*/ 995 w 7211"/>
                <a:gd name="T109" fmla="*/ 5332 h 5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1" h="5839">
                  <a:moveTo>
                    <a:pt x="834" y="5318"/>
                  </a:moveTo>
                  <a:cubicBezTo>
                    <a:pt x="844" y="5314"/>
                    <a:pt x="868" y="5303"/>
                    <a:pt x="843" y="5294"/>
                  </a:cubicBezTo>
                  <a:cubicBezTo>
                    <a:pt x="862" y="5292"/>
                    <a:pt x="905" y="5218"/>
                    <a:pt x="866" y="5191"/>
                  </a:cubicBezTo>
                  <a:cubicBezTo>
                    <a:pt x="872" y="5148"/>
                    <a:pt x="835" y="5146"/>
                    <a:pt x="801" y="5104"/>
                  </a:cubicBezTo>
                  <a:cubicBezTo>
                    <a:pt x="800" y="5105"/>
                    <a:pt x="779" y="5136"/>
                    <a:pt x="778" y="5142"/>
                  </a:cubicBezTo>
                  <a:cubicBezTo>
                    <a:pt x="763" y="5126"/>
                    <a:pt x="849" y="5055"/>
                    <a:pt x="790" y="5055"/>
                  </a:cubicBezTo>
                  <a:cubicBezTo>
                    <a:pt x="809" y="5026"/>
                    <a:pt x="791" y="4953"/>
                    <a:pt x="816" y="4933"/>
                  </a:cubicBezTo>
                  <a:cubicBezTo>
                    <a:pt x="847" y="4938"/>
                    <a:pt x="873" y="4815"/>
                    <a:pt x="878" y="4796"/>
                  </a:cubicBezTo>
                  <a:cubicBezTo>
                    <a:pt x="890" y="4748"/>
                    <a:pt x="867" y="4741"/>
                    <a:pt x="828" y="4713"/>
                  </a:cubicBezTo>
                  <a:cubicBezTo>
                    <a:pt x="814" y="4703"/>
                    <a:pt x="720" y="4689"/>
                    <a:pt x="737" y="4670"/>
                  </a:cubicBezTo>
                  <a:cubicBezTo>
                    <a:pt x="732" y="4675"/>
                    <a:pt x="769" y="4663"/>
                    <a:pt x="764" y="4653"/>
                  </a:cubicBezTo>
                  <a:cubicBezTo>
                    <a:pt x="767" y="4658"/>
                    <a:pt x="616" y="4595"/>
                    <a:pt x="642" y="4580"/>
                  </a:cubicBezTo>
                  <a:cubicBezTo>
                    <a:pt x="666" y="4565"/>
                    <a:pt x="754" y="4673"/>
                    <a:pt x="775" y="4587"/>
                  </a:cubicBezTo>
                  <a:cubicBezTo>
                    <a:pt x="800" y="4561"/>
                    <a:pt x="734" y="4540"/>
                    <a:pt x="716" y="4523"/>
                  </a:cubicBezTo>
                  <a:cubicBezTo>
                    <a:pt x="685" y="4495"/>
                    <a:pt x="723" y="4464"/>
                    <a:pt x="710" y="4451"/>
                  </a:cubicBezTo>
                  <a:cubicBezTo>
                    <a:pt x="729" y="4470"/>
                    <a:pt x="828" y="4469"/>
                    <a:pt x="839" y="4435"/>
                  </a:cubicBezTo>
                  <a:cubicBezTo>
                    <a:pt x="849" y="4407"/>
                    <a:pt x="734" y="4392"/>
                    <a:pt x="778" y="4390"/>
                  </a:cubicBezTo>
                  <a:cubicBezTo>
                    <a:pt x="766" y="4359"/>
                    <a:pt x="699" y="4404"/>
                    <a:pt x="691" y="4409"/>
                  </a:cubicBezTo>
                  <a:cubicBezTo>
                    <a:pt x="641" y="4442"/>
                    <a:pt x="677" y="4345"/>
                    <a:pt x="673" y="4326"/>
                  </a:cubicBezTo>
                  <a:cubicBezTo>
                    <a:pt x="662" y="4280"/>
                    <a:pt x="888" y="4105"/>
                    <a:pt x="945" y="4162"/>
                  </a:cubicBezTo>
                  <a:cubicBezTo>
                    <a:pt x="915" y="4132"/>
                    <a:pt x="982" y="4266"/>
                    <a:pt x="987" y="4246"/>
                  </a:cubicBezTo>
                  <a:cubicBezTo>
                    <a:pt x="996" y="4231"/>
                    <a:pt x="1004" y="4230"/>
                    <a:pt x="1010" y="4243"/>
                  </a:cubicBezTo>
                  <a:cubicBezTo>
                    <a:pt x="1000" y="4201"/>
                    <a:pt x="1076" y="4139"/>
                    <a:pt x="1101" y="4130"/>
                  </a:cubicBezTo>
                  <a:cubicBezTo>
                    <a:pt x="1131" y="4118"/>
                    <a:pt x="1181" y="4113"/>
                    <a:pt x="1185" y="4076"/>
                  </a:cubicBezTo>
                  <a:cubicBezTo>
                    <a:pt x="1190" y="4020"/>
                    <a:pt x="1134" y="3995"/>
                    <a:pt x="1090" y="4037"/>
                  </a:cubicBezTo>
                  <a:cubicBezTo>
                    <a:pt x="1085" y="4005"/>
                    <a:pt x="1107" y="4002"/>
                    <a:pt x="1130" y="3993"/>
                  </a:cubicBezTo>
                  <a:cubicBezTo>
                    <a:pt x="1178" y="3973"/>
                    <a:pt x="1151" y="3917"/>
                    <a:pt x="1147" y="3881"/>
                  </a:cubicBezTo>
                  <a:cubicBezTo>
                    <a:pt x="1177" y="3850"/>
                    <a:pt x="1181" y="3803"/>
                    <a:pt x="1215" y="3771"/>
                  </a:cubicBezTo>
                  <a:cubicBezTo>
                    <a:pt x="1207" y="3742"/>
                    <a:pt x="1200" y="3629"/>
                    <a:pt x="1208" y="3600"/>
                  </a:cubicBezTo>
                  <a:cubicBezTo>
                    <a:pt x="1208" y="3599"/>
                    <a:pt x="1264" y="3560"/>
                    <a:pt x="1268" y="3558"/>
                  </a:cubicBezTo>
                  <a:cubicBezTo>
                    <a:pt x="1250" y="3547"/>
                    <a:pt x="1264" y="3498"/>
                    <a:pt x="1264" y="3478"/>
                  </a:cubicBezTo>
                  <a:cubicBezTo>
                    <a:pt x="1269" y="3492"/>
                    <a:pt x="1343" y="3502"/>
                    <a:pt x="1350" y="3495"/>
                  </a:cubicBezTo>
                  <a:cubicBezTo>
                    <a:pt x="1366" y="3479"/>
                    <a:pt x="1342" y="3217"/>
                    <a:pt x="1337" y="3208"/>
                  </a:cubicBezTo>
                  <a:cubicBezTo>
                    <a:pt x="1353" y="3193"/>
                    <a:pt x="1372" y="3183"/>
                    <a:pt x="1394" y="3178"/>
                  </a:cubicBezTo>
                  <a:cubicBezTo>
                    <a:pt x="1309" y="3178"/>
                    <a:pt x="1297" y="3134"/>
                    <a:pt x="1240" y="3088"/>
                  </a:cubicBezTo>
                  <a:cubicBezTo>
                    <a:pt x="1237" y="3086"/>
                    <a:pt x="1097" y="3061"/>
                    <a:pt x="1097" y="3066"/>
                  </a:cubicBezTo>
                  <a:cubicBezTo>
                    <a:pt x="1097" y="3070"/>
                    <a:pt x="1175" y="2945"/>
                    <a:pt x="1132" y="2939"/>
                  </a:cubicBezTo>
                  <a:cubicBezTo>
                    <a:pt x="1098" y="2934"/>
                    <a:pt x="1064" y="2916"/>
                    <a:pt x="1030" y="2915"/>
                  </a:cubicBezTo>
                  <a:cubicBezTo>
                    <a:pt x="1017" y="2914"/>
                    <a:pt x="974" y="2934"/>
                    <a:pt x="964" y="2931"/>
                  </a:cubicBezTo>
                  <a:cubicBezTo>
                    <a:pt x="1019" y="2878"/>
                    <a:pt x="913" y="2836"/>
                    <a:pt x="895" y="2802"/>
                  </a:cubicBezTo>
                  <a:cubicBezTo>
                    <a:pt x="885" y="2786"/>
                    <a:pt x="881" y="2770"/>
                    <a:pt x="880" y="2752"/>
                  </a:cubicBezTo>
                  <a:cubicBezTo>
                    <a:pt x="883" y="2711"/>
                    <a:pt x="858" y="2727"/>
                    <a:pt x="831" y="2696"/>
                  </a:cubicBezTo>
                  <a:cubicBezTo>
                    <a:pt x="829" y="2701"/>
                    <a:pt x="724" y="2702"/>
                    <a:pt x="767" y="2719"/>
                  </a:cubicBezTo>
                  <a:cubicBezTo>
                    <a:pt x="729" y="2756"/>
                    <a:pt x="570" y="2708"/>
                    <a:pt x="539" y="2673"/>
                  </a:cubicBezTo>
                  <a:cubicBezTo>
                    <a:pt x="507" y="2636"/>
                    <a:pt x="498" y="2559"/>
                    <a:pt x="430" y="2574"/>
                  </a:cubicBezTo>
                  <a:cubicBezTo>
                    <a:pt x="393" y="2582"/>
                    <a:pt x="390" y="2526"/>
                    <a:pt x="342" y="2517"/>
                  </a:cubicBezTo>
                  <a:cubicBezTo>
                    <a:pt x="351" y="2510"/>
                    <a:pt x="467" y="2444"/>
                    <a:pt x="467" y="2496"/>
                  </a:cubicBezTo>
                  <a:cubicBezTo>
                    <a:pt x="467" y="2477"/>
                    <a:pt x="437" y="2460"/>
                    <a:pt x="429" y="2475"/>
                  </a:cubicBezTo>
                  <a:cubicBezTo>
                    <a:pt x="388" y="2442"/>
                    <a:pt x="433" y="2383"/>
                    <a:pt x="334" y="2440"/>
                  </a:cubicBezTo>
                  <a:cubicBezTo>
                    <a:pt x="289" y="2466"/>
                    <a:pt x="284" y="2425"/>
                    <a:pt x="256" y="2399"/>
                  </a:cubicBezTo>
                  <a:cubicBezTo>
                    <a:pt x="218" y="2364"/>
                    <a:pt x="68" y="2473"/>
                    <a:pt x="90" y="2412"/>
                  </a:cubicBezTo>
                  <a:cubicBezTo>
                    <a:pt x="68" y="2471"/>
                    <a:pt x="28" y="2382"/>
                    <a:pt x="10" y="2384"/>
                  </a:cubicBezTo>
                  <a:cubicBezTo>
                    <a:pt x="0" y="2385"/>
                    <a:pt x="57" y="2331"/>
                    <a:pt x="57" y="2331"/>
                  </a:cubicBezTo>
                  <a:cubicBezTo>
                    <a:pt x="66" y="2327"/>
                    <a:pt x="81" y="2269"/>
                    <a:pt x="79" y="2259"/>
                  </a:cubicBezTo>
                  <a:cubicBezTo>
                    <a:pt x="95" y="2271"/>
                    <a:pt x="112" y="2276"/>
                    <a:pt x="131" y="2273"/>
                  </a:cubicBezTo>
                  <a:cubicBezTo>
                    <a:pt x="156" y="2264"/>
                    <a:pt x="108" y="2170"/>
                    <a:pt x="102" y="2149"/>
                  </a:cubicBezTo>
                  <a:cubicBezTo>
                    <a:pt x="95" y="2156"/>
                    <a:pt x="87" y="2162"/>
                    <a:pt x="78" y="2168"/>
                  </a:cubicBezTo>
                  <a:cubicBezTo>
                    <a:pt x="78" y="2168"/>
                    <a:pt x="76" y="2114"/>
                    <a:pt x="76" y="2115"/>
                  </a:cubicBezTo>
                  <a:cubicBezTo>
                    <a:pt x="93" y="2100"/>
                    <a:pt x="93" y="2085"/>
                    <a:pt x="76" y="2072"/>
                  </a:cubicBezTo>
                  <a:cubicBezTo>
                    <a:pt x="107" y="2097"/>
                    <a:pt x="150" y="2028"/>
                    <a:pt x="179" y="2023"/>
                  </a:cubicBezTo>
                  <a:cubicBezTo>
                    <a:pt x="209" y="2017"/>
                    <a:pt x="235" y="2062"/>
                    <a:pt x="266" y="2061"/>
                  </a:cubicBezTo>
                  <a:cubicBezTo>
                    <a:pt x="300" y="2061"/>
                    <a:pt x="269" y="2023"/>
                    <a:pt x="277" y="2016"/>
                  </a:cubicBezTo>
                  <a:cubicBezTo>
                    <a:pt x="278" y="2002"/>
                    <a:pt x="308" y="2031"/>
                    <a:pt x="315" y="2002"/>
                  </a:cubicBezTo>
                  <a:cubicBezTo>
                    <a:pt x="320" y="1986"/>
                    <a:pt x="301" y="1948"/>
                    <a:pt x="316" y="1935"/>
                  </a:cubicBezTo>
                  <a:cubicBezTo>
                    <a:pt x="325" y="1943"/>
                    <a:pt x="330" y="1943"/>
                    <a:pt x="333" y="1935"/>
                  </a:cubicBezTo>
                  <a:cubicBezTo>
                    <a:pt x="429" y="2055"/>
                    <a:pt x="377" y="1850"/>
                    <a:pt x="364" y="1868"/>
                  </a:cubicBezTo>
                  <a:cubicBezTo>
                    <a:pt x="370" y="1860"/>
                    <a:pt x="406" y="1861"/>
                    <a:pt x="417" y="1856"/>
                  </a:cubicBezTo>
                  <a:cubicBezTo>
                    <a:pt x="417" y="1856"/>
                    <a:pt x="410" y="1831"/>
                    <a:pt x="413" y="1825"/>
                  </a:cubicBezTo>
                  <a:cubicBezTo>
                    <a:pt x="420" y="1806"/>
                    <a:pt x="394" y="1769"/>
                    <a:pt x="417" y="1750"/>
                  </a:cubicBezTo>
                  <a:cubicBezTo>
                    <a:pt x="425" y="1789"/>
                    <a:pt x="512" y="1745"/>
                    <a:pt x="512" y="1735"/>
                  </a:cubicBezTo>
                  <a:cubicBezTo>
                    <a:pt x="536" y="1724"/>
                    <a:pt x="479" y="1721"/>
                    <a:pt x="532" y="1703"/>
                  </a:cubicBezTo>
                  <a:cubicBezTo>
                    <a:pt x="554" y="1696"/>
                    <a:pt x="588" y="1685"/>
                    <a:pt x="588" y="1655"/>
                  </a:cubicBezTo>
                  <a:cubicBezTo>
                    <a:pt x="604" y="1673"/>
                    <a:pt x="654" y="1646"/>
                    <a:pt x="657" y="1644"/>
                  </a:cubicBezTo>
                  <a:cubicBezTo>
                    <a:pt x="651" y="1671"/>
                    <a:pt x="713" y="1691"/>
                    <a:pt x="731" y="1689"/>
                  </a:cubicBezTo>
                  <a:cubicBezTo>
                    <a:pt x="749" y="1686"/>
                    <a:pt x="902" y="1642"/>
                    <a:pt x="892" y="1632"/>
                  </a:cubicBezTo>
                  <a:cubicBezTo>
                    <a:pt x="893" y="1614"/>
                    <a:pt x="888" y="1598"/>
                    <a:pt x="877" y="1583"/>
                  </a:cubicBezTo>
                  <a:cubicBezTo>
                    <a:pt x="946" y="1596"/>
                    <a:pt x="928" y="1570"/>
                    <a:pt x="982" y="1560"/>
                  </a:cubicBezTo>
                  <a:cubicBezTo>
                    <a:pt x="1021" y="1560"/>
                    <a:pt x="1029" y="1465"/>
                    <a:pt x="1080" y="1465"/>
                  </a:cubicBezTo>
                  <a:cubicBezTo>
                    <a:pt x="1094" y="1465"/>
                    <a:pt x="1073" y="1549"/>
                    <a:pt x="1073" y="1549"/>
                  </a:cubicBezTo>
                  <a:cubicBezTo>
                    <a:pt x="1158" y="1549"/>
                    <a:pt x="1254" y="1583"/>
                    <a:pt x="1342" y="1580"/>
                  </a:cubicBezTo>
                  <a:cubicBezTo>
                    <a:pt x="1356" y="1579"/>
                    <a:pt x="1354" y="1518"/>
                    <a:pt x="1401" y="1518"/>
                  </a:cubicBezTo>
                  <a:cubicBezTo>
                    <a:pt x="1387" y="1529"/>
                    <a:pt x="1388" y="1538"/>
                    <a:pt x="1403" y="1545"/>
                  </a:cubicBezTo>
                  <a:cubicBezTo>
                    <a:pt x="1433" y="1545"/>
                    <a:pt x="1559" y="1382"/>
                    <a:pt x="1580" y="1404"/>
                  </a:cubicBezTo>
                  <a:cubicBezTo>
                    <a:pt x="1582" y="1407"/>
                    <a:pt x="1622" y="1432"/>
                    <a:pt x="1610" y="1439"/>
                  </a:cubicBezTo>
                  <a:cubicBezTo>
                    <a:pt x="1648" y="1418"/>
                    <a:pt x="1644" y="1523"/>
                    <a:pt x="1656" y="1541"/>
                  </a:cubicBezTo>
                  <a:cubicBezTo>
                    <a:pt x="1672" y="1525"/>
                    <a:pt x="1716" y="1522"/>
                    <a:pt x="1737" y="1511"/>
                  </a:cubicBezTo>
                  <a:cubicBezTo>
                    <a:pt x="1781" y="1489"/>
                    <a:pt x="1745" y="1479"/>
                    <a:pt x="1762" y="1449"/>
                  </a:cubicBezTo>
                  <a:cubicBezTo>
                    <a:pt x="1796" y="1392"/>
                    <a:pt x="1905" y="1357"/>
                    <a:pt x="1922" y="1412"/>
                  </a:cubicBezTo>
                  <a:cubicBezTo>
                    <a:pt x="1950" y="1376"/>
                    <a:pt x="2056" y="1390"/>
                    <a:pt x="2058" y="1332"/>
                  </a:cubicBezTo>
                  <a:cubicBezTo>
                    <a:pt x="2078" y="1389"/>
                    <a:pt x="2095" y="1230"/>
                    <a:pt x="2085" y="1241"/>
                  </a:cubicBezTo>
                  <a:cubicBezTo>
                    <a:pt x="2113" y="1251"/>
                    <a:pt x="2134" y="1264"/>
                    <a:pt x="2152" y="1276"/>
                  </a:cubicBezTo>
                  <a:cubicBezTo>
                    <a:pt x="2165" y="1284"/>
                    <a:pt x="2179" y="1277"/>
                    <a:pt x="2191" y="1275"/>
                  </a:cubicBezTo>
                  <a:cubicBezTo>
                    <a:pt x="2255" y="1317"/>
                    <a:pt x="2164" y="1222"/>
                    <a:pt x="2225" y="1264"/>
                  </a:cubicBezTo>
                  <a:cubicBezTo>
                    <a:pt x="2211" y="1247"/>
                    <a:pt x="2203" y="1152"/>
                    <a:pt x="2203" y="1116"/>
                  </a:cubicBezTo>
                  <a:cubicBezTo>
                    <a:pt x="2203" y="1134"/>
                    <a:pt x="2277" y="1077"/>
                    <a:pt x="2279" y="1077"/>
                  </a:cubicBezTo>
                  <a:cubicBezTo>
                    <a:pt x="2313" y="1059"/>
                    <a:pt x="2385" y="1101"/>
                    <a:pt x="2381" y="1104"/>
                  </a:cubicBezTo>
                  <a:cubicBezTo>
                    <a:pt x="2418" y="1073"/>
                    <a:pt x="2395" y="1094"/>
                    <a:pt x="2460" y="1118"/>
                  </a:cubicBezTo>
                  <a:cubicBezTo>
                    <a:pt x="2473" y="1123"/>
                    <a:pt x="2532" y="1132"/>
                    <a:pt x="2518" y="1157"/>
                  </a:cubicBezTo>
                  <a:cubicBezTo>
                    <a:pt x="2559" y="1157"/>
                    <a:pt x="2725" y="1161"/>
                    <a:pt x="2742" y="1211"/>
                  </a:cubicBezTo>
                  <a:cubicBezTo>
                    <a:pt x="2763" y="1195"/>
                    <a:pt x="2858" y="1195"/>
                    <a:pt x="2879" y="1211"/>
                  </a:cubicBezTo>
                  <a:cubicBezTo>
                    <a:pt x="2866" y="1134"/>
                    <a:pt x="2900" y="1171"/>
                    <a:pt x="2940" y="1173"/>
                  </a:cubicBezTo>
                  <a:cubicBezTo>
                    <a:pt x="2881" y="1209"/>
                    <a:pt x="3004" y="1203"/>
                    <a:pt x="3018" y="1209"/>
                  </a:cubicBezTo>
                  <a:cubicBezTo>
                    <a:pt x="3026" y="1213"/>
                    <a:pt x="3107" y="1269"/>
                    <a:pt x="3095" y="1269"/>
                  </a:cubicBezTo>
                  <a:cubicBezTo>
                    <a:pt x="3109" y="1269"/>
                    <a:pt x="3125" y="1246"/>
                    <a:pt x="3118" y="1233"/>
                  </a:cubicBezTo>
                  <a:cubicBezTo>
                    <a:pt x="3127" y="1242"/>
                    <a:pt x="3203" y="1150"/>
                    <a:pt x="3209" y="1150"/>
                  </a:cubicBezTo>
                  <a:cubicBezTo>
                    <a:pt x="3216" y="1154"/>
                    <a:pt x="3304" y="1187"/>
                    <a:pt x="3304" y="1187"/>
                  </a:cubicBezTo>
                  <a:cubicBezTo>
                    <a:pt x="3311" y="1178"/>
                    <a:pt x="3314" y="1168"/>
                    <a:pt x="3316" y="1157"/>
                  </a:cubicBezTo>
                  <a:cubicBezTo>
                    <a:pt x="3330" y="1171"/>
                    <a:pt x="3479" y="1165"/>
                    <a:pt x="3470" y="1206"/>
                  </a:cubicBezTo>
                  <a:cubicBezTo>
                    <a:pt x="3470" y="1200"/>
                    <a:pt x="3472" y="1195"/>
                    <a:pt x="3478" y="1192"/>
                  </a:cubicBezTo>
                  <a:cubicBezTo>
                    <a:pt x="3465" y="1188"/>
                    <a:pt x="3539" y="1214"/>
                    <a:pt x="3521" y="1195"/>
                  </a:cubicBezTo>
                  <a:cubicBezTo>
                    <a:pt x="3521" y="1194"/>
                    <a:pt x="3541" y="1063"/>
                    <a:pt x="3532" y="1070"/>
                  </a:cubicBezTo>
                  <a:cubicBezTo>
                    <a:pt x="3610" y="1103"/>
                    <a:pt x="3549" y="975"/>
                    <a:pt x="3589" y="983"/>
                  </a:cubicBezTo>
                  <a:cubicBezTo>
                    <a:pt x="3579" y="972"/>
                    <a:pt x="3568" y="960"/>
                    <a:pt x="3551" y="960"/>
                  </a:cubicBezTo>
                  <a:cubicBezTo>
                    <a:pt x="3562" y="952"/>
                    <a:pt x="3561" y="942"/>
                    <a:pt x="3553" y="932"/>
                  </a:cubicBezTo>
                  <a:cubicBezTo>
                    <a:pt x="3521" y="889"/>
                    <a:pt x="3575" y="911"/>
                    <a:pt x="3593" y="899"/>
                  </a:cubicBezTo>
                  <a:cubicBezTo>
                    <a:pt x="3576" y="898"/>
                    <a:pt x="3563" y="852"/>
                    <a:pt x="3562" y="838"/>
                  </a:cubicBezTo>
                  <a:cubicBezTo>
                    <a:pt x="3570" y="841"/>
                    <a:pt x="3576" y="841"/>
                    <a:pt x="3582" y="837"/>
                  </a:cubicBezTo>
                  <a:cubicBezTo>
                    <a:pt x="3582" y="826"/>
                    <a:pt x="3550" y="806"/>
                    <a:pt x="3543" y="797"/>
                  </a:cubicBezTo>
                  <a:cubicBezTo>
                    <a:pt x="3558" y="761"/>
                    <a:pt x="3603" y="777"/>
                    <a:pt x="3636" y="797"/>
                  </a:cubicBezTo>
                  <a:cubicBezTo>
                    <a:pt x="3660" y="812"/>
                    <a:pt x="3683" y="828"/>
                    <a:pt x="3705" y="846"/>
                  </a:cubicBezTo>
                  <a:cubicBezTo>
                    <a:pt x="3740" y="875"/>
                    <a:pt x="3731" y="839"/>
                    <a:pt x="3756" y="861"/>
                  </a:cubicBezTo>
                  <a:cubicBezTo>
                    <a:pt x="3731" y="836"/>
                    <a:pt x="3756" y="848"/>
                    <a:pt x="3756" y="829"/>
                  </a:cubicBezTo>
                  <a:cubicBezTo>
                    <a:pt x="3756" y="813"/>
                    <a:pt x="3720" y="823"/>
                    <a:pt x="3714" y="808"/>
                  </a:cubicBezTo>
                  <a:cubicBezTo>
                    <a:pt x="3733" y="803"/>
                    <a:pt x="3742" y="790"/>
                    <a:pt x="3760" y="804"/>
                  </a:cubicBezTo>
                  <a:cubicBezTo>
                    <a:pt x="3755" y="798"/>
                    <a:pt x="3746" y="775"/>
                    <a:pt x="3749" y="778"/>
                  </a:cubicBezTo>
                  <a:cubicBezTo>
                    <a:pt x="3776" y="748"/>
                    <a:pt x="3779" y="741"/>
                    <a:pt x="3779" y="698"/>
                  </a:cubicBezTo>
                  <a:cubicBezTo>
                    <a:pt x="3806" y="725"/>
                    <a:pt x="3872" y="787"/>
                    <a:pt x="3859" y="702"/>
                  </a:cubicBezTo>
                  <a:cubicBezTo>
                    <a:pt x="3888" y="716"/>
                    <a:pt x="3906" y="740"/>
                    <a:pt x="3940" y="740"/>
                  </a:cubicBezTo>
                  <a:cubicBezTo>
                    <a:pt x="3947" y="740"/>
                    <a:pt x="3955" y="643"/>
                    <a:pt x="3935" y="629"/>
                  </a:cubicBezTo>
                  <a:cubicBezTo>
                    <a:pt x="3970" y="655"/>
                    <a:pt x="3941" y="517"/>
                    <a:pt x="3935" y="523"/>
                  </a:cubicBezTo>
                  <a:cubicBezTo>
                    <a:pt x="3924" y="509"/>
                    <a:pt x="3905" y="480"/>
                    <a:pt x="3937" y="479"/>
                  </a:cubicBezTo>
                  <a:cubicBezTo>
                    <a:pt x="4002" y="478"/>
                    <a:pt x="3955" y="488"/>
                    <a:pt x="3976" y="425"/>
                  </a:cubicBezTo>
                  <a:cubicBezTo>
                    <a:pt x="3990" y="419"/>
                    <a:pt x="4016" y="448"/>
                    <a:pt x="4030" y="451"/>
                  </a:cubicBezTo>
                  <a:cubicBezTo>
                    <a:pt x="4011" y="458"/>
                    <a:pt x="4059" y="517"/>
                    <a:pt x="4068" y="531"/>
                  </a:cubicBezTo>
                  <a:cubicBezTo>
                    <a:pt x="4075" y="510"/>
                    <a:pt x="4113" y="392"/>
                    <a:pt x="4163" y="443"/>
                  </a:cubicBezTo>
                  <a:cubicBezTo>
                    <a:pt x="4128" y="466"/>
                    <a:pt x="4208" y="547"/>
                    <a:pt x="4227" y="527"/>
                  </a:cubicBezTo>
                  <a:cubicBezTo>
                    <a:pt x="4201" y="527"/>
                    <a:pt x="4342" y="462"/>
                    <a:pt x="4341" y="462"/>
                  </a:cubicBezTo>
                  <a:cubicBezTo>
                    <a:pt x="4339" y="498"/>
                    <a:pt x="4324" y="497"/>
                    <a:pt x="4338" y="531"/>
                  </a:cubicBezTo>
                  <a:cubicBezTo>
                    <a:pt x="4333" y="521"/>
                    <a:pt x="4321" y="554"/>
                    <a:pt x="4318" y="553"/>
                  </a:cubicBezTo>
                  <a:cubicBezTo>
                    <a:pt x="4312" y="559"/>
                    <a:pt x="4348" y="660"/>
                    <a:pt x="4353" y="667"/>
                  </a:cubicBezTo>
                  <a:cubicBezTo>
                    <a:pt x="4360" y="636"/>
                    <a:pt x="4379" y="648"/>
                    <a:pt x="4393" y="661"/>
                  </a:cubicBezTo>
                  <a:cubicBezTo>
                    <a:pt x="4437" y="701"/>
                    <a:pt x="4422" y="654"/>
                    <a:pt x="4459" y="629"/>
                  </a:cubicBezTo>
                  <a:cubicBezTo>
                    <a:pt x="4436" y="655"/>
                    <a:pt x="4499" y="631"/>
                    <a:pt x="4504" y="628"/>
                  </a:cubicBezTo>
                  <a:cubicBezTo>
                    <a:pt x="4513" y="622"/>
                    <a:pt x="4545" y="658"/>
                    <a:pt x="4554" y="664"/>
                  </a:cubicBezTo>
                  <a:cubicBezTo>
                    <a:pt x="4559" y="659"/>
                    <a:pt x="4554" y="642"/>
                    <a:pt x="4554" y="634"/>
                  </a:cubicBezTo>
                  <a:cubicBezTo>
                    <a:pt x="4554" y="601"/>
                    <a:pt x="4681" y="673"/>
                    <a:pt x="4694" y="677"/>
                  </a:cubicBezTo>
                  <a:cubicBezTo>
                    <a:pt x="4693" y="677"/>
                    <a:pt x="4703" y="622"/>
                    <a:pt x="4703" y="622"/>
                  </a:cubicBezTo>
                  <a:cubicBezTo>
                    <a:pt x="4711" y="591"/>
                    <a:pt x="4798" y="614"/>
                    <a:pt x="4806" y="578"/>
                  </a:cubicBezTo>
                  <a:cubicBezTo>
                    <a:pt x="4842" y="415"/>
                    <a:pt x="4901" y="563"/>
                    <a:pt x="4938" y="487"/>
                  </a:cubicBezTo>
                  <a:cubicBezTo>
                    <a:pt x="4966" y="432"/>
                    <a:pt x="4936" y="416"/>
                    <a:pt x="4931" y="347"/>
                  </a:cubicBezTo>
                  <a:cubicBezTo>
                    <a:pt x="4926" y="259"/>
                    <a:pt x="5179" y="368"/>
                    <a:pt x="5192" y="432"/>
                  </a:cubicBezTo>
                  <a:cubicBezTo>
                    <a:pt x="5214" y="410"/>
                    <a:pt x="5248" y="380"/>
                    <a:pt x="5277" y="370"/>
                  </a:cubicBezTo>
                  <a:cubicBezTo>
                    <a:pt x="5319" y="355"/>
                    <a:pt x="5302" y="303"/>
                    <a:pt x="5295" y="310"/>
                  </a:cubicBezTo>
                  <a:cubicBezTo>
                    <a:pt x="5210" y="273"/>
                    <a:pt x="5427" y="231"/>
                    <a:pt x="5435" y="223"/>
                  </a:cubicBezTo>
                  <a:cubicBezTo>
                    <a:pt x="5454" y="341"/>
                    <a:pt x="5526" y="91"/>
                    <a:pt x="5471" y="123"/>
                  </a:cubicBezTo>
                  <a:cubicBezTo>
                    <a:pt x="5478" y="119"/>
                    <a:pt x="5538" y="105"/>
                    <a:pt x="5542" y="113"/>
                  </a:cubicBezTo>
                  <a:cubicBezTo>
                    <a:pt x="5549" y="76"/>
                    <a:pt x="5514" y="0"/>
                    <a:pt x="5595" y="67"/>
                  </a:cubicBezTo>
                  <a:cubicBezTo>
                    <a:pt x="5583" y="88"/>
                    <a:pt x="5655" y="148"/>
                    <a:pt x="5669" y="168"/>
                  </a:cubicBezTo>
                  <a:cubicBezTo>
                    <a:pt x="5659" y="178"/>
                    <a:pt x="5651" y="176"/>
                    <a:pt x="5644" y="162"/>
                  </a:cubicBezTo>
                  <a:cubicBezTo>
                    <a:pt x="5643" y="168"/>
                    <a:pt x="5640" y="169"/>
                    <a:pt x="5633" y="166"/>
                  </a:cubicBezTo>
                  <a:cubicBezTo>
                    <a:pt x="5648" y="169"/>
                    <a:pt x="5689" y="195"/>
                    <a:pt x="5699" y="206"/>
                  </a:cubicBezTo>
                  <a:cubicBezTo>
                    <a:pt x="5693" y="200"/>
                    <a:pt x="5735" y="147"/>
                    <a:pt x="5746" y="145"/>
                  </a:cubicBezTo>
                  <a:cubicBezTo>
                    <a:pt x="5762" y="154"/>
                    <a:pt x="5763" y="157"/>
                    <a:pt x="5747" y="155"/>
                  </a:cubicBezTo>
                  <a:cubicBezTo>
                    <a:pt x="5760" y="193"/>
                    <a:pt x="5817" y="174"/>
                    <a:pt x="5834" y="162"/>
                  </a:cubicBezTo>
                  <a:cubicBezTo>
                    <a:pt x="5854" y="184"/>
                    <a:pt x="5863" y="254"/>
                    <a:pt x="5892" y="290"/>
                  </a:cubicBezTo>
                  <a:cubicBezTo>
                    <a:pt x="5927" y="332"/>
                    <a:pt x="5916" y="323"/>
                    <a:pt x="5925" y="383"/>
                  </a:cubicBezTo>
                  <a:cubicBezTo>
                    <a:pt x="6020" y="379"/>
                    <a:pt x="6033" y="395"/>
                    <a:pt x="6104" y="466"/>
                  </a:cubicBezTo>
                  <a:cubicBezTo>
                    <a:pt x="6097" y="470"/>
                    <a:pt x="6091" y="474"/>
                    <a:pt x="6085" y="477"/>
                  </a:cubicBezTo>
                  <a:cubicBezTo>
                    <a:pt x="6105" y="496"/>
                    <a:pt x="6116" y="577"/>
                    <a:pt x="6161" y="604"/>
                  </a:cubicBezTo>
                  <a:cubicBezTo>
                    <a:pt x="6199" y="626"/>
                    <a:pt x="6233" y="616"/>
                    <a:pt x="6260" y="656"/>
                  </a:cubicBezTo>
                  <a:cubicBezTo>
                    <a:pt x="6268" y="655"/>
                    <a:pt x="6216" y="668"/>
                    <a:pt x="6221" y="664"/>
                  </a:cubicBezTo>
                  <a:cubicBezTo>
                    <a:pt x="6224" y="661"/>
                    <a:pt x="6229" y="691"/>
                    <a:pt x="6229" y="696"/>
                  </a:cubicBezTo>
                  <a:cubicBezTo>
                    <a:pt x="6229" y="695"/>
                    <a:pt x="6065" y="728"/>
                    <a:pt x="6157" y="774"/>
                  </a:cubicBezTo>
                  <a:cubicBezTo>
                    <a:pt x="6162" y="776"/>
                    <a:pt x="6179" y="808"/>
                    <a:pt x="6180" y="808"/>
                  </a:cubicBezTo>
                  <a:cubicBezTo>
                    <a:pt x="6201" y="839"/>
                    <a:pt x="6185" y="841"/>
                    <a:pt x="6168" y="865"/>
                  </a:cubicBezTo>
                  <a:cubicBezTo>
                    <a:pt x="6161" y="875"/>
                    <a:pt x="6218" y="893"/>
                    <a:pt x="6218" y="905"/>
                  </a:cubicBezTo>
                  <a:cubicBezTo>
                    <a:pt x="6218" y="929"/>
                    <a:pt x="6180" y="918"/>
                    <a:pt x="6180" y="920"/>
                  </a:cubicBezTo>
                  <a:cubicBezTo>
                    <a:pt x="6180" y="938"/>
                    <a:pt x="6154" y="1030"/>
                    <a:pt x="6165" y="1047"/>
                  </a:cubicBezTo>
                  <a:cubicBezTo>
                    <a:pt x="6183" y="1011"/>
                    <a:pt x="6253" y="1142"/>
                    <a:pt x="6214" y="1154"/>
                  </a:cubicBezTo>
                  <a:cubicBezTo>
                    <a:pt x="6224" y="1158"/>
                    <a:pt x="6234" y="1161"/>
                    <a:pt x="6244" y="1161"/>
                  </a:cubicBezTo>
                  <a:cubicBezTo>
                    <a:pt x="6207" y="1192"/>
                    <a:pt x="6235" y="1256"/>
                    <a:pt x="6173" y="1271"/>
                  </a:cubicBezTo>
                  <a:cubicBezTo>
                    <a:pt x="6130" y="1281"/>
                    <a:pt x="6132" y="1324"/>
                    <a:pt x="6157" y="1363"/>
                  </a:cubicBezTo>
                  <a:cubicBezTo>
                    <a:pt x="6084" y="1363"/>
                    <a:pt x="6084" y="1360"/>
                    <a:pt x="6013" y="1408"/>
                  </a:cubicBezTo>
                  <a:cubicBezTo>
                    <a:pt x="6006" y="1408"/>
                    <a:pt x="6097" y="1490"/>
                    <a:pt x="6096" y="1486"/>
                  </a:cubicBezTo>
                  <a:cubicBezTo>
                    <a:pt x="6100" y="1502"/>
                    <a:pt x="6039" y="1506"/>
                    <a:pt x="6069" y="1558"/>
                  </a:cubicBezTo>
                  <a:cubicBezTo>
                    <a:pt x="6088" y="1590"/>
                    <a:pt x="6122" y="1594"/>
                    <a:pt x="6145" y="1619"/>
                  </a:cubicBezTo>
                  <a:cubicBezTo>
                    <a:pt x="6176" y="1650"/>
                    <a:pt x="6184" y="1577"/>
                    <a:pt x="6229" y="1621"/>
                  </a:cubicBezTo>
                  <a:cubicBezTo>
                    <a:pt x="6241" y="1609"/>
                    <a:pt x="6266" y="1639"/>
                    <a:pt x="6275" y="1647"/>
                  </a:cubicBezTo>
                  <a:cubicBezTo>
                    <a:pt x="6269" y="1656"/>
                    <a:pt x="6222" y="1670"/>
                    <a:pt x="6250" y="1695"/>
                  </a:cubicBezTo>
                  <a:cubicBezTo>
                    <a:pt x="6264" y="1694"/>
                    <a:pt x="6276" y="1689"/>
                    <a:pt x="6286" y="1678"/>
                  </a:cubicBezTo>
                  <a:cubicBezTo>
                    <a:pt x="6292" y="1686"/>
                    <a:pt x="6359" y="1773"/>
                    <a:pt x="6352" y="1779"/>
                  </a:cubicBezTo>
                  <a:cubicBezTo>
                    <a:pt x="6347" y="1784"/>
                    <a:pt x="6322" y="1780"/>
                    <a:pt x="6313" y="1787"/>
                  </a:cubicBezTo>
                  <a:cubicBezTo>
                    <a:pt x="6289" y="1809"/>
                    <a:pt x="6333" y="1840"/>
                    <a:pt x="6305" y="1868"/>
                  </a:cubicBezTo>
                  <a:cubicBezTo>
                    <a:pt x="6329" y="1882"/>
                    <a:pt x="6393" y="1941"/>
                    <a:pt x="6399" y="1941"/>
                  </a:cubicBezTo>
                  <a:cubicBezTo>
                    <a:pt x="6432" y="1941"/>
                    <a:pt x="6398" y="1919"/>
                    <a:pt x="6407" y="1932"/>
                  </a:cubicBezTo>
                  <a:cubicBezTo>
                    <a:pt x="6407" y="1931"/>
                    <a:pt x="6552" y="1882"/>
                    <a:pt x="6525" y="1940"/>
                  </a:cubicBezTo>
                  <a:cubicBezTo>
                    <a:pt x="6531" y="1934"/>
                    <a:pt x="6536" y="1928"/>
                    <a:pt x="6541" y="1922"/>
                  </a:cubicBezTo>
                  <a:cubicBezTo>
                    <a:pt x="6572" y="1908"/>
                    <a:pt x="6662" y="2060"/>
                    <a:pt x="6681" y="1940"/>
                  </a:cubicBezTo>
                  <a:cubicBezTo>
                    <a:pt x="6710" y="1961"/>
                    <a:pt x="6777" y="1936"/>
                    <a:pt x="6795" y="1913"/>
                  </a:cubicBezTo>
                  <a:cubicBezTo>
                    <a:pt x="6772" y="1933"/>
                    <a:pt x="6872" y="2004"/>
                    <a:pt x="6868" y="2033"/>
                  </a:cubicBezTo>
                  <a:cubicBezTo>
                    <a:pt x="6865" y="2049"/>
                    <a:pt x="6858" y="2082"/>
                    <a:pt x="6863" y="2098"/>
                  </a:cubicBezTo>
                  <a:cubicBezTo>
                    <a:pt x="6886" y="2171"/>
                    <a:pt x="6867" y="2163"/>
                    <a:pt x="6814" y="2198"/>
                  </a:cubicBezTo>
                  <a:cubicBezTo>
                    <a:pt x="6842" y="2205"/>
                    <a:pt x="6835" y="2248"/>
                    <a:pt x="6832" y="2267"/>
                  </a:cubicBezTo>
                  <a:cubicBezTo>
                    <a:pt x="6824" y="2312"/>
                    <a:pt x="6820" y="2288"/>
                    <a:pt x="6837" y="2324"/>
                  </a:cubicBezTo>
                  <a:cubicBezTo>
                    <a:pt x="6844" y="2321"/>
                    <a:pt x="6889" y="2406"/>
                    <a:pt x="6886" y="2403"/>
                  </a:cubicBezTo>
                  <a:cubicBezTo>
                    <a:pt x="6887" y="2404"/>
                    <a:pt x="6878" y="2422"/>
                    <a:pt x="6867" y="2430"/>
                  </a:cubicBezTo>
                  <a:cubicBezTo>
                    <a:pt x="6876" y="2438"/>
                    <a:pt x="6896" y="2420"/>
                    <a:pt x="6909" y="2422"/>
                  </a:cubicBezTo>
                  <a:cubicBezTo>
                    <a:pt x="6901" y="2429"/>
                    <a:pt x="6895" y="2438"/>
                    <a:pt x="6886" y="2441"/>
                  </a:cubicBezTo>
                  <a:cubicBezTo>
                    <a:pt x="6889" y="2441"/>
                    <a:pt x="6836" y="2582"/>
                    <a:pt x="6795" y="2594"/>
                  </a:cubicBezTo>
                  <a:cubicBezTo>
                    <a:pt x="6812" y="2589"/>
                    <a:pt x="6722" y="2615"/>
                    <a:pt x="6761" y="2624"/>
                  </a:cubicBezTo>
                  <a:cubicBezTo>
                    <a:pt x="6762" y="2623"/>
                    <a:pt x="6724" y="2621"/>
                    <a:pt x="6724" y="2621"/>
                  </a:cubicBezTo>
                  <a:cubicBezTo>
                    <a:pt x="6711" y="2634"/>
                    <a:pt x="6784" y="2660"/>
                    <a:pt x="6784" y="2671"/>
                  </a:cubicBezTo>
                  <a:cubicBezTo>
                    <a:pt x="6784" y="2724"/>
                    <a:pt x="6709" y="2700"/>
                    <a:pt x="6685" y="2726"/>
                  </a:cubicBezTo>
                  <a:cubicBezTo>
                    <a:pt x="6730" y="2677"/>
                    <a:pt x="6856" y="2813"/>
                    <a:pt x="6864" y="2809"/>
                  </a:cubicBezTo>
                  <a:cubicBezTo>
                    <a:pt x="6883" y="2797"/>
                    <a:pt x="6866" y="2786"/>
                    <a:pt x="6869" y="2778"/>
                  </a:cubicBezTo>
                  <a:cubicBezTo>
                    <a:pt x="6870" y="2775"/>
                    <a:pt x="6906" y="2800"/>
                    <a:pt x="6902" y="2779"/>
                  </a:cubicBezTo>
                  <a:cubicBezTo>
                    <a:pt x="6905" y="2781"/>
                    <a:pt x="6923" y="2829"/>
                    <a:pt x="6953" y="2844"/>
                  </a:cubicBezTo>
                  <a:cubicBezTo>
                    <a:pt x="7055" y="2896"/>
                    <a:pt x="6959" y="2876"/>
                    <a:pt x="6959" y="2928"/>
                  </a:cubicBezTo>
                  <a:cubicBezTo>
                    <a:pt x="6965" y="2919"/>
                    <a:pt x="6968" y="2924"/>
                    <a:pt x="6967" y="2941"/>
                  </a:cubicBezTo>
                  <a:cubicBezTo>
                    <a:pt x="6973" y="3014"/>
                    <a:pt x="6911" y="2997"/>
                    <a:pt x="6886" y="2954"/>
                  </a:cubicBezTo>
                  <a:cubicBezTo>
                    <a:pt x="6873" y="2967"/>
                    <a:pt x="6840" y="3002"/>
                    <a:pt x="6822" y="3011"/>
                  </a:cubicBezTo>
                  <a:cubicBezTo>
                    <a:pt x="6837" y="3009"/>
                    <a:pt x="6889" y="3059"/>
                    <a:pt x="6917" y="3061"/>
                  </a:cubicBezTo>
                  <a:cubicBezTo>
                    <a:pt x="6899" y="3060"/>
                    <a:pt x="6842" y="3053"/>
                    <a:pt x="6833" y="3064"/>
                  </a:cubicBezTo>
                  <a:cubicBezTo>
                    <a:pt x="6863" y="3071"/>
                    <a:pt x="6872" y="3192"/>
                    <a:pt x="6826" y="3190"/>
                  </a:cubicBezTo>
                  <a:cubicBezTo>
                    <a:pt x="6800" y="3189"/>
                    <a:pt x="6727" y="3181"/>
                    <a:pt x="6719" y="3210"/>
                  </a:cubicBezTo>
                  <a:cubicBezTo>
                    <a:pt x="6714" y="3229"/>
                    <a:pt x="6810" y="3233"/>
                    <a:pt x="6790" y="3255"/>
                  </a:cubicBezTo>
                  <a:cubicBezTo>
                    <a:pt x="6793" y="3244"/>
                    <a:pt x="6800" y="3242"/>
                    <a:pt x="6810" y="3251"/>
                  </a:cubicBezTo>
                  <a:cubicBezTo>
                    <a:pt x="6820" y="3259"/>
                    <a:pt x="6758" y="3274"/>
                    <a:pt x="6757" y="3270"/>
                  </a:cubicBezTo>
                  <a:cubicBezTo>
                    <a:pt x="6753" y="3251"/>
                    <a:pt x="6646" y="3281"/>
                    <a:pt x="6667" y="3309"/>
                  </a:cubicBezTo>
                  <a:cubicBezTo>
                    <a:pt x="6688" y="3338"/>
                    <a:pt x="6713" y="3370"/>
                    <a:pt x="6740" y="3392"/>
                  </a:cubicBezTo>
                  <a:cubicBezTo>
                    <a:pt x="6775" y="3420"/>
                    <a:pt x="6813" y="3391"/>
                    <a:pt x="6841" y="3414"/>
                  </a:cubicBezTo>
                  <a:cubicBezTo>
                    <a:pt x="6835" y="3425"/>
                    <a:pt x="6830" y="3424"/>
                    <a:pt x="6824" y="3412"/>
                  </a:cubicBezTo>
                  <a:cubicBezTo>
                    <a:pt x="6798" y="3406"/>
                    <a:pt x="6903" y="3463"/>
                    <a:pt x="6877" y="3440"/>
                  </a:cubicBezTo>
                  <a:cubicBezTo>
                    <a:pt x="6862" y="3475"/>
                    <a:pt x="6853" y="3476"/>
                    <a:pt x="6848" y="3446"/>
                  </a:cubicBezTo>
                  <a:cubicBezTo>
                    <a:pt x="6872" y="3470"/>
                    <a:pt x="6912" y="3539"/>
                    <a:pt x="6966" y="3482"/>
                  </a:cubicBezTo>
                  <a:cubicBezTo>
                    <a:pt x="7004" y="3500"/>
                    <a:pt x="6923" y="3532"/>
                    <a:pt x="6966" y="3554"/>
                  </a:cubicBezTo>
                  <a:cubicBezTo>
                    <a:pt x="6977" y="3560"/>
                    <a:pt x="6999" y="3509"/>
                    <a:pt x="7000" y="3505"/>
                  </a:cubicBezTo>
                  <a:cubicBezTo>
                    <a:pt x="7038" y="3548"/>
                    <a:pt x="7002" y="3587"/>
                    <a:pt x="6962" y="3608"/>
                  </a:cubicBezTo>
                  <a:cubicBezTo>
                    <a:pt x="6983" y="3638"/>
                    <a:pt x="7045" y="3722"/>
                    <a:pt x="7086" y="3722"/>
                  </a:cubicBezTo>
                  <a:cubicBezTo>
                    <a:pt x="7095" y="3722"/>
                    <a:pt x="7180" y="3737"/>
                    <a:pt x="7141" y="3759"/>
                  </a:cubicBezTo>
                  <a:cubicBezTo>
                    <a:pt x="7211" y="3763"/>
                    <a:pt x="7148" y="3808"/>
                    <a:pt x="7175" y="3847"/>
                  </a:cubicBezTo>
                  <a:cubicBezTo>
                    <a:pt x="7142" y="3881"/>
                    <a:pt x="7098" y="3905"/>
                    <a:pt x="7179" y="3957"/>
                  </a:cubicBezTo>
                  <a:cubicBezTo>
                    <a:pt x="7161" y="3965"/>
                    <a:pt x="7072" y="4063"/>
                    <a:pt x="7111" y="4082"/>
                  </a:cubicBezTo>
                  <a:cubicBezTo>
                    <a:pt x="7093" y="4094"/>
                    <a:pt x="7050" y="4118"/>
                    <a:pt x="7031" y="4094"/>
                  </a:cubicBezTo>
                  <a:cubicBezTo>
                    <a:pt x="7032" y="4092"/>
                    <a:pt x="7037" y="4222"/>
                    <a:pt x="7039" y="4223"/>
                  </a:cubicBezTo>
                  <a:cubicBezTo>
                    <a:pt x="6970" y="4240"/>
                    <a:pt x="7042" y="4247"/>
                    <a:pt x="7016" y="4276"/>
                  </a:cubicBezTo>
                  <a:cubicBezTo>
                    <a:pt x="7002" y="4291"/>
                    <a:pt x="6988" y="4313"/>
                    <a:pt x="6981" y="4332"/>
                  </a:cubicBezTo>
                  <a:cubicBezTo>
                    <a:pt x="6964" y="4373"/>
                    <a:pt x="6953" y="4314"/>
                    <a:pt x="6924" y="4325"/>
                  </a:cubicBezTo>
                  <a:cubicBezTo>
                    <a:pt x="6930" y="4323"/>
                    <a:pt x="6878" y="4397"/>
                    <a:pt x="6879" y="4390"/>
                  </a:cubicBezTo>
                  <a:cubicBezTo>
                    <a:pt x="6891" y="4297"/>
                    <a:pt x="6720" y="4416"/>
                    <a:pt x="6707" y="4428"/>
                  </a:cubicBezTo>
                  <a:cubicBezTo>
                    <a:pt x="6656" y="4477"/>
                    <a:pt x="6758" y="4495"/>
                    <a:pt x="6750" y="4540"/>
                  </a:cubicBezTo>
                  <a:cubicBezTo>
                    <a:pt x="6746" y="4561"/>
                    <a:pt x="6678" y="4662"/>
                    <a:pt x="6678" y="4599"/>
                  </a:cubicBezTo>
                  <a:cubicBezTo>
                    <a:pt x="6674" y="4606"/>
                    <a:pt x="6656" y="4607"/>
                    <a:pt x="6648" y="4605"/>
                  </a:cubicBezTo>
                  <a:cubicBezTo>
                    <a:pt x="6595" y="4585"/>
                    <a:pt x="6641" y="4588"/>
                    <a:pt x="6604" y="4600"/>
                  </a:cubicBezTo>
                  <a:cubicBezTo>
                    <a:pt x="6594" y="4590"/>
                    <a:pt x="6591" y="4576"/>
                    <a:pt x="6594" y="4561"/>
                  </a:cubicBezTo>
                  <a:cubicBezTo>
                    <a:pt x="6585" y="4568"/>
                    <a:pt x="6500" y="4687"/>
                    <a:pt x="6503" y="4686"/>
                  </a:cubicBezTo>
                  <a:cubicBezTo>
                    <a:pt x="6474" y="4688"/>
                    <a:pt x="6468" y="4647"/>
                    <a:pt x="6431" y="4709"/>
                  </a:cubicBezTo>
                  <a:cubicBezTo>
                    <a:pt x="6384" y="4671"/>
                    <a:pt x="6381" y="4687"/>
                    <a:pt x="6318" y="4707"/>
                  </a:cubicBezTo>
                  <a:cubicBezTo>
                    <a:pt x="6310" y="4710"/>
                    <a:pt x="6257" y="4707"/>
                    <a:pt x="6271" y="4694"/>
                  </a:cubicBezTo>
                  <a:cubicBezTo>
                    <a:pt x="6243" y="4699"/>
                    <a:pt x="6168" y="4772"/>
                    <a:pt x="6161" y="4743"/>
                  </a:cubicBezTo>
                  <a:cubicBezTo>
                    <a:pt x="6154" y="4752"/>
                    <a:pt x="6146" y="4760"/>
                    <a:pt x="6138" y="4767"/>
                  </a:cubicBezTo>
                  <a:cubicBezTo>
                    <a:pt x="6135" y="4761"/>
                    <a:pt x="6133" y="4755"/>
                    <a:pt x="6133" y="4748"/>
                  </a:cubicBezTo>
                  <a:cubicBezTo>
                    <a:pt x="6113" y="4760"/>
                    <a:pt x="6119" y="4740"/>
                    <a:pt x="6108" y="4751"/>
                  </a:cubicBezTo>
                  <a:cubicBezTo>
                    <a:pt x="6108" y="4741"/>
                    <a:pt x="6110" y="4699"/>
                    <a:pt x="6096" y="4696"/>
                  </a:cubicBezTo>
                  <a:cubicBezTo>
                    <a:pt x="6089" y="4694"/>
                    <a:pt x="6025" y="4720"/>
                    <a:pt x="6011" y="4721"/>
                  </a:cubicBezTo>
                  <a:cubicBezTo>
                    <a:pt x="5988" y="4722"/>
                    <a:pt x="5992" y="4785"/>
                    <a:pt x="6005" y="4800"/>
                  </a:cubicBezTo>
                  <a:cubicBezTo>
                    <a:pt x="5983" y="4778"/>
                    <a:pt x="5967" y="4834"/>
                    <a:pt x="5968" y="4856"/>
                  </a:cubicBezTo>
                  <a:cubicBezTo>
                    <a:pt x="5970" y="4902"/>
                    <a:pt x="5848" y="4934"/>
                    <a:pt x="5839" y="4949"/>
                  </a:cubicBezTo>
                  <a:cubicBezTo>
                    <a:pt x="5820" y="4983"/>
                    <a:pt x="5821" y="5032"/>
                    <a:pt x="5800" y="5062"/>
                  </a:cubicBezTo>
                  <a:cubicBezTo>
                    <a:pt x="5819" y="5091"/>
                    <a:pt x="5791" y="5112"/>
                    <a:pt x="5799" y="5140"/>
                  </a:cubicBezTo>
                  <a:cubicBezTo>
                    <a:pt x="5805" y="5160"/>
                    <a:pt x="5853" y="5196"/>
                    <a:pt x="5853" y="5152"/>
                  </a:cubicBezTo>
                  <a:cubicBezTo>
                    <a:pt x="5853" y="5213"/>
                    <a:pt x="5977" y="5201"/>
                    <a:pt x="5975" y="5218"/>
                  </a:cubicBezTo>
                  <a:cubicBezTo>
                    <a:pt x="5967" y="5268"/>
                    <a:pt x="6026" y="5299"/>
                    <a:pt x="6015" y="5345"/>
                  </a:cubicBezTo>
                  <a:cubicBezTo>
                    <a:pt x="6013" y="5351"/>
                    <a:pt x="5981" y="5433"/>
                    <a:pt x="5975" y="5420"/>
                  </a:cubicBezTo>
                  <a:cubicBezTo>
                    <a:pt x="5930" y="5458"/>
                    <a:pt x="5862" y="5532"/>
                    <a:pt x="5793" y="5427"/>
                  </a:cubicBezTo>
                  <a:cubicBezTo>
                    <a:pt x="5792" y="5429"/>
                    <a:pt x="5731" y="5457"/>
                    <a:pt x="5762" y="5477"/>
                  </a:cubicBezTo>
                  <a:cubicBezTo>
                    <a:pt x="5749" y="5477"/>
                    <a:pt x="5730" y="5487"/>
                    <a:pt x="5734" y="5452"/>
                  </a:cubicBezTo>
                  <a:cubicBezTo>
                    <a:pt x="5734" y="5459"/>
                    <a:pt x="5732" y="5458"/>
                    <a:pt x="5728" y="5450"/>
                  </a:cubicBezTo>
                  <a:cubicBezTo>
                    <a:pt x="5721" y="5467"/>
                    <a:pt x="5711" y="5557"/>
                    <a:pt x="5690" y="5541"/>
                  </a:cubicBezTo>
                  <a:cubicBezTo>
                    <a:pt x="5690" y="5545"/>
                    <a:pt x="5689" y="5578"/>
                    <a:pt x="5690" y="5583"/>
                  </a:cubicBezTo>
                  <a:cubicBezTo>
                    <a:pt x="5662" y="5554"/>
                    <a:pt x="5622" y="5530"/>
                    <a:pt x="5606" y="5487"/>
                  </a:cubicBezTo>
                  <a:cubicBezTo>
                    <a:pt x="5611" y="5492"/>
                    <a:pt x="5612" y="5497"/>
                    <a:pt x="5610" y="5503"/>
                  </a:cubicBezTo>
                  <a:cubicBezTo>
                    <a:pt x="5613" y="5503"/>
                    <a:pt x="5516" y="5480"/>
                    <a:pt x="5519" y="5477"/>
                  </a:cubicBezTo>
                  <a:cubicBezTo>
                    <a:pt x="5512" y="5445"/>
                    <a:pt x="5527" y="5468"/>
                    <a:pt x="5540" y="5456"/>
                  </a:cubicBezTo>
                  <a:cubicBezTo>
                    <a:pt x="5516" y="5479"/>
                    <a:pt x="5329" y="5518"/>
                    <a:pt x="5310" y="5503"/>
                  </a:cubicBezTo>
                  <a:cubicBezTo>
                    <a:pt x="5289" y="5486"/>
                    <a:pt x="5112" y="5431"/>
                    <a:pt x="5151" y="5408"/>
                  </a:cubicBezTo>
                  <a:cubicBezTo>
                    <a:pt x="5114" y="5408"/>
                    <a:pt x="5073" y="5428"/>
                    <a:pt x="5046" y="5452"/>
                  </a:cubicBezTo>
                  <a:cubicBezTo>
                    <a:pt x="4993" y="5500"/>
                    <a:pt x="5085" y="5493"/>
                    <a:pt x="5071" y="5518"/>
                  </a:cubicBezTo>
                  <a:cubicBezTo>
                    <a:pt x="5108" y="5508"/>
                    <a:pt x="5032" y="5589"/>
                    <a:pt x="4983" y="5537"/>
                  </a:cubicBezTo>
                  <a:cubicBezTo>
                    <a:pt x="4968" y="5553"/>
                    <a:pt x="4957" y="5546"/>
                    <a:pt x="4937" y="5540"/>
                  </a:cubicBezTo>
                  <a:cubicBezTo>
                    <a:pt x="4888" y="5527"/>
                    <a:pt x="4935" y="5579"/>
                    <a:pt x="4906" y="5579"/>
                  </a:cubicBezTo>
                  <a:cubicBezTo>
                    <a:pt x="4872" y="5579"/>
                    <a:pt x="4935" y="5628"/>
                    <a:pt x="4905" y="5643"/>
                  </a:cubicBezTo>
                  <a:cubicBezTo>
                    <a:pt x="4874" y="5658"/>
                    <a:pt x="4866" y="5654"/>
                    <a:pt x="4866" y="5686"/>
                  </a:cubicBezTo>
                  <a:cubicBezTo>
                    <a:pt x="4826" y="5697"/>
                    <a:pt x="4856" y="5690"/>
                    <a:pt x="4824" y="5712"/>
                  </a:cubicBezTo>
                  <a:cubicBezTo>
                    <a:pt x="4828" y="5722"/>
                    <a:pt x="4713" y="5652"/>
                    <a:pt x="4730" y="5646"/>
                  </a:cubicBezTo>
                  <a:cubicBezTo>
                    <a:pt x="4759" y="5635"/>
                    <a:pt x="4710" y="5609"/>
                    <a:pt x="4731" y="5594"/>
                  </a:cubicBezTo>
                  <a:cubicBezTo>
                    <a:pt x="4716" y="5605"/>
                    <a:pt x="4730" y="5522"/>
                    <a:pt x="4691" y="5538"/>
                  </a:cubicBezTo>
                  <a:cubicBezTo>
                    <a:pt x="4706" y="5531"/>
                    <a:pt x="4682" y="5507"/>
                    <a:pt x="4680" y="5512"/>
                  </a:cubicBezTo>
                  <a:cubicBezTo>
                    <a:pt x="4687" y="5489"/>
                    <a:pt x="4688" y="5491"/>
                    <a:pt x="4680" y="5473"/>
                  </a:cubicBezTo>
                  <a:cubicBezTo>
                    <a:pt x="4687" y="5476"/>
                    <a:pt x="4695" y="5476"/>
                    <a:pt x="4702" y="5473"/>
                  </a:cubicBezTo>
                  <a:cubicBezTo>
                    <a:pt x="4718" y="5473"/>
                    <a:pt x="4668" y="5437"/>
                    <a:pt x="4670" y="5436"/>
                  </a:cubicBezTo>
                  <a:cubicBezTo>
                    <a:pt x="4628" y="5456"/>
                    <a:pt x="4618" y="5497"/>
                    <a:pt x="4604" y="5515"/>
                  </a:cubicBezTo>
                  <a:cubicBezTo>
                    <a:pt x="4594" y="5474"/>
                    <a:pt x="4537" y="5453"/>
                    <a:pt x="4520" y="5409"/>
                  </a:cubicBezTo>
                  <a:cubicBezTo>
                    <a:pt x="4500" y="5358"/>
                    <a:pt x="4306" y="5303"/>
                    <a:pt x="4353" y="5234"/>
                  </a:cubicBezTo>
                  <a:cubicBezTo>
                    <a:pt x="4338" y="5234"/>
                    <a:pt x="4319" y="5282"/>
                    <a:pt x="4330" y="5291"/>
                  </a:cubicBezTo>
                  <a:cubicBezTo>
                    <a:pt x="4316" y="5293"/>
                    <a:pt x="4304" y="5291"/>
                    <a:pt x="4292" y="5283"/>
                  </a:cubicBezTo>
                  <a:cubicBezTo>
                    <a:pt x="4276" y="5300"/>
                    <a:pt x="4273" y="5346"/>
                    <a:pt x="4258" y="5363"/>
                  </a:cubicBezTo>
                  <a:cubicBezTo>
                    <a:pt x="4250" y="5353"/>
                    <a:pt x="4205" y="5353"/>
                    <a:pt x="4205" y="5340"/>
                  </a:cubicBezTo>
                  <a:cubicBezTo>
                    <a:pt x="4199" y="5349"/>
                    <a:pt x="4201" y="5356"/>
                    <a:pt x="4209" y="5360"/>
                  </a:cubicBezTo>
                  <a:cubicBezTo>
                    <a:pt x="4208" y="5358"/>
                    <a:pt x="4186" y="5367"/>
                    <a:pt x="4186" y="5366"/>
                  </a:cubicBezTo>
                  <a:cubicBezTo>
                    <a:pt x="4183" y="5381"/>
                    <a:pt x="4221" y="5369"/>
                    <a:pt x="4190" y="5382"/>
                  </a:cubicBezTo>
                  <a:cubicBezTo>
                    <a:pt x="4225" y="5447"/>
                    <a:pt x="4125" y="5432"/>
                    <a:pt x="4175" y="5506"/>
                  </a:cubicBezTo>
                  <a:cubicBezTo>
                    <a:pt x="4179" y="5513"/>
                    <a:pt x="4194" y="5605"/>
                    <a:pt x="4197" y="5602"/>
                  </a:cubicBezTo>
                  <a:cubicBezTo>
                    <a:pt x="4207" y="5611"/>
                    <a:pt x="4034" y="5617"/>
                    <a:pt x="4034" y="5617"/>
                  </a:cubicBezTo>
                  <a:cubicBezTo>
                    <a:pt x="4043" y="5618"/>
                    <a:pt x="3855" y="5709"/>
                    <a:pt x="3897" y="5746"/>
                  </a:cubicBezTo>
                  <a:cubicBezTo>
                    <a:pt x="3857" y="5770"/>
                    <a:pt x="3841" y="5839"/>
                    <a:pt x="3830" y="5739"/>
                  </a:cubicBezTo>
                  <a:cubicBezTo>
                    <a:pt x="3819" y="5642"/>
                    <a:pt x="3667" y="5723"/>
                    <a:pt x="3616" y="5667"/>
                  </a:cubicBezTo>
                  <a:cubicBezTo>
                    <a:pt x="3634" y="5650"/>
                    <a:pt x="3650" y="5632"/>
                    <a:pt x="3666" y="5613"/>
                  </a:cubicBezTo>
                  <a:cubicBezTo>
                    <a:pt x="3685" y="5593"/>
                    <a:pt x="3679" y="5572"/>
                    <a:pt x="3692" y="5560"/>
                  </a:cubicBezTo>
                  <a:cubicBezTo>
                    <a:pt x="3694" y="5562"/>
                    <a:pt x="3627" y="5602"/>
                    <a:pt x="3627" y="5591"/>
                  </a:cubicBezTo>
                  <a:cubicBezTo>
                    <a:pt x="3635" y="5584"/>
                    <a:pt x="3628" y="5589"/>
                    <a:pt x="3635" y="5591"/>
                  </a:cubicBezTo>
                  <a:cubicBezTo>
                    <a:pt x="3632" y="5600"/>
                    <a:pt x="3625" y="5605"/>
                    <a:pt x="3616" y="5606"/>
                  </a:cubicBezTo>
                  <a:cubicBezTo>
                    <a:pt x="3600" y="5600"/>
                    <a:pt x="3599" y="5591"/>
                    <a:pt x="3612" y="5579"/>
                  </a:cubicBezTo>
                  <a:cubicBezTo>
                    <a:pt x="3596" y="5581"/>
                    <a:pt x="3577" y="5640"/>
                    <a:pt x="3558" y="5600"/>
                  </a:cubicBezTo>
                  <a:cubicBezTo>
                    <a:pt x="3546" y="5574"/>
                    <a:pt x="3487" y="5597"/>
                    <a:pt x="3468" y="5591"/>
                  </a:cubicBezTo>
                  <a:cubicBezTo>
                    <a:pt x="3454" y="5586"/>
                    <a:pt x="3419" y="5560"/>
                    <a:pt x="3420" y="5548"/>
                  </a:cubicBezTo>
                  <a:cubicBezTo>
                    <a:pt x="3426" y="5497"/>
                    <a:pt x="3377" y="5534"/>
                    <a:pt x="3358" y="5534"/>
                  </a:cubicBezTo>
                  <a:cubicBezTo>
                    <a:pt x="3372" y="5520"/>
                    <a:pt x="3305" y="5481"/>
                    <a:pt x="3297" y="5499"/>
                  </a:cubicBezTo>
                  <a:cubicBezTo>
                    <a:pt x="3269" y="5567"/>
                    <a:pt x="3287" y="5565"/>
                    <a:pt x="3248" y="5541"/>
                  </a:cubicBezTo>
                  <a:cubicBezTo>
                    <a:pt x="3250" y="5549"/>
                    <a:pt x="3248" y="5556"/>
                    <a:pt x="3240" y="5560"/>
                  </a:cubicBezTo>
                  <a:cubicBezTo>
                    <a:pt x="3237" y="5560"/>
                    <a:pt x="3164" y="5473"/>
                    <a:pt x="3156" y="5465"/>
                  </a:cubicBezTo>
                  <a:cubicBezTo>
                    <a:pt x="3154" y="5475"/>
                    <a:pt x="3149" y="5482"/>
                    <a:pt x="3141" y="5488"/>
                  </a:cubicBezTo>
                  <a:cubicBezTo>
                    <a:pt x="3124" y="5488"/>
                    <a:pt x="3081" y="5415"/>
                    <a:pt x="3069" y="5401"/>
                  </a:cubicBezTo>
                  <a:cubicBezTo>
                    <a:pt x="3073" y="5408"/>
                    <a:pt x="3077" y="5416"/>
                    <a:pt x="3080" y="5424"/>
                  </a:cubicBezTo>
                  <a:cubicBezTo>
                    <a:pt x="3066" y="5433"/>
                    <a:pt x="3056" y="5408"/>
                    <a:pt x="3047" y="5418"/>
                  </a:cubicBezTo>
                  <a:cubicBezTo>
                    <a:pt x="3046" y="5418"/>
                    <a:pt x="3073" y="5500"/>
                    <a:pt x="3080" y="5508"/>
                  </a:cubicBezTo>
                  <a:cubicBezTo>
                    <a:pt x="3080" y="5508"/>
                    <a:pt x="2968" y="5506"/>
                    <a:pt x="2951" y="5492"/>
                  </a:cubicBezTo>
                  <a:cubicBezTo>
                    <a:pt x="2952" y="5492"/>
                    <a:pt x="2920" y="5521"/>
                    <a:pt x="2913" y="5545"/>
                  </a:cubicBezTo>
                  <a:cubicBezTo>
                    <a:pt x="2905" y="5494"/>
                    <a:pt x="2879" y="5549"/>
                    <a:pt x="2879" y="5549"/>
                  </a:cubicBezTo>
                  <a:cubicBezTo>
                    <a:pt x="2866" y="5549"/>
                    <a:pt x="2862" y="5542"/>
                    <a:pt x="2868" y="5526"/>
                  </a:cubicBezTo>
                  <a:cubicBezTo>
                    <a:pt x="2857" y="5537"/>
                    <a:pt x="2832" y="5517"/>
                    <a:pt x="2830" y="5503"/>
                  </a:cubicBezTo>
                  <a:cubicBezTo>
                    <a:pt x="2824" y="5515"/>
                    <a:pt x="2769" y="5538"/>
                    <a:pt x="2769" y="5517"/>
                  </a:cubicBezTo>
                  <a:cubicBezTo>
                    <a:pt x="2769" y="5518"/>
                    <a:pt x="2811" y="5472"/>
                    <a:pt x="2811" y="5462"/>
                  </a:cubicBezTo>
                  <a:cubicBezTo>
                    <a:pt x="2811" y="5441"/>
                    <a:pt x="2723" y="5430"/>
                    <a:pt x="2723" y="5389"/>
                  </a:cubicBezTo>
                  <a:cubicBezTo>
                    <a:pt x="2722" y="5396"/>
                    <a:pt x="2697" y="5426"/>
                    <a:pt x="2689" y="5416"/>
                  </a:cubicBezTo>
                  <a:cubicBezTo>
                    <a:pt x="2680" y="5403"/>
                    <a:pt x="2701" y="5386"/>
                    <a:pt x="2674" y="5405"/>
                  </a:cubicBezTo>
                  <a:cubicBezTo>
                    <a:pt x="2673" y="5406"/>
                    <a:pt x="2674" y="5364"/>
                    <a:pt x="2674" y="5359"/>
                  </a:cubicBezTo>
                  <a:cubicBezTo>
                    <a:pt x="2675" y="5360"/>
                    <a:pt x="2676" y="5361"/>
                    <a:pt x="2678" y="5363"/>
                  </a:cubicBezTo>
                  <a:cubicBezTo>
                    <a:pt x="2678" y="5321"/>
                    <a:pt x="2638" y="5315"/>
                    <a:pt x="2625" y="5294"/>
                  </a:cubicBezTo>
                  <a:cubicBezTo>
                    <a:pt x="2622" y="5300"/>
                    <a:pt x="2499" y="5267"/>
                    <a:pt x="2492" y="5317"/>
                  </a:cubicBezTo>
                  <a:cubicBezTo>
                    <a:pt x="2502" y="5293"/>
                    <a:pt x="2499" y="5302"/>
                    <a:pt x="2488" y="5279"/>
                  </a:cubicBezTo>
                  <a:cubicBezTo>
                    <a:pt x="2488" y="5270"/>
                    <a:pt x="2452" y="5350"/>
                    <a:pt x="2446" y="5359"/>
                  </a:cubicBezTo>
                  <a:cubicBezTo>
                    <a:pt x="2449" y="5373"/>
                    <a:pt x="2384" y="5394"/>
                    <a:pt x="2385" y="5408"/>
                  </a:cubicBezTo>
                  <a:cubicBezTo>
                    <a:pt x="2393" y="5401"/>
                    <a:pt x="2401" y="5400"/>
                    <a:pt x="2412" y="5401"/>
                  </a:cubicBezTo>
                  <a:cubicBezTo>
                    <a:pt x="2388" y="5410"/>
                    <a:pt x="2382" y="5461"/>
                    <a:pt x="2347" y="5435"/>
                  </a:cubicBezTo>
                  <a:cubicBezTo>
                    <a:pt x="2344" y="5436"/>
                    <a:pt x="2370" y="5416"/>
                    <a:pt x="2366" y="5412"/>
                  </a:cubicBezTo>
                  <a:cubicBezTo>
                    <a:pt x="2312" y="5389"/>
                    <a:pt x="2166" y="5459"/>
                    <a:pt x="2112" y="5393"/>
                  </a:cubicBezTo>
                  <a:cubicBezTo>
                    <a:pt x="2127" y="5393"/>
                    <a:pt x="2086" y="5379"/>
                    <a:pt x="2085" y="5374"/>
                  </a:cubicBezTo>
                  <a:cubicBezTo>
                    <a:pt x="2057" y="5529"/>
                    <a:pt x="2100" y="5321"/>
                    <a:pt x="2028" y="5393"/>
                  </a:cubicBezTo>
                  <a:cubicBezTo>
                    <a:pt x="2026" y="5387"/>
                    <a:pt x="2025" y="5381"/>
                    <a:pt x="2025" y="5375"/>
                  </a:cubicBezTo>
                  <a:cubicBezTo>
                    <a:pt x="2038" y="5424"/>
                    <a:pt x="1921" y="5391"/>
                    <a:pt x="1914" y="5389"/>
                  </a:cubicBezTo>
                  <a:cubicBezTo>
                    <a:pt x="1920" y="5383"/>
                    <a:pt x="1854" y="5273"/>
                    <a:pt x="1937" y="5249"/>
                  </a:cubicBezTo>
                  <a:cubicBezTo>
                    <a:pt x="1944" y="5213"/>
                    <a:pt x="1829" y="5231"/>
                    <a:pt x="1816" y="5211"/>
                  </a:cubicBezTo>
                  <a:cubicBezTo>
                    <a:pt x="1781" y="5270"/>
                    <a:pt x="1755" y="5223"/>
                    <a:pt x="1710" y="5251"/>
                  </a:cubicBezTo>
                  <a:cubicBezTo>
                    <a:pt x="1691" y="5262"/>
                    <a:pt x="1723" y="5314"/>
                    <a:pt x="1713" y="5315"/>
                  </a:cubicBezTo>
                  <a:cubicBezTo>
                    <a:pt x="1671" y="5319"/>
                    <a:pt x="1711" y="5370"/>
                    <a:pt x="1656" y="5344"/>
                  </a:cubicBezTo>
                  <a:cubicBezTo>
                    <a:pt x="1656" y="5378"/>
                    <a:pt x="1683" y="5393"/>
                    <a:pt x="1643" y="5407"/>
                  </a:cubicBezTo>
                  <a:cubicBezTo>
                    <a:pt x="1643" y="5407"/>
                    <a:pt x="1626" y="5361"/>
                    <a:pt x="1618" y="5359"/>
                  </a:cubicBezTo>
                  <a:cubicBezTo>
                    <a:pt x="1599" y="5353"/>
                    <a:pt x="1580" y="5440"/>
                    <a:pt x="1509" y="5419"/>
                  </a:cubicBezTo>
                  <a:cubicBezTo>
                    <a:pt x="1494" y="5415"/>
                    <a:pt x="1441" y="5390"/>
                    <a:pt x="1430" y="5412"/>
                  </a:cubicBezTo>
                  <a:cubicBezTo>
                    <a:pt x="1426" y="5420"/>
                    <a:pt x="1433" y="5453"/>
                    <a:pt x="1439" y="5454"/>
                  </a:cubicBezTo>
                  <a:cubicBezTo>
                    <a:pt x="1418" y="5478"/>
                    <a:pt x="1403" y="5458"/>
                    <a:pt x="1390" y="5459"/>
                  </a:cubicBezTo>
                  <a:cubicBezTo>
                    <a:pt x="1369" y="5459"/>
                    <a:pt x="1275" y="5422"/>
                    <a:pt x="1269" y="5416"/>
                  </a:cubicBezTo>
                  <a:cubicBezTo>
                    <a:pt x="1278" y="5410"/>
                    <a:pt x="1288" y="5406"/>
                    <a:pt x="1299" y="5404"/>
                  </a:cubicBezTo>
                  <a:cubicBezTo>
                    <a:pt x="1275" y="5391"/>
                    <a:pt x="1209" y="5364"/>
                    <a:pt x="1250" y="5328"/>
                  </a:cubicBezTo>
                  <a:cubicBezTo>
                    <a:pt x="1240" y="5328"/>
                    <a:pt x="1170" y="5284"/>
                    <a:pt x="1170" y="5315"/>
                  </a:cubicBezTo>
                  <a:cubicBezTo>
                    <a:pt x="1170" y="5319"/>
                    <a:pt x="1189" y="5322"/>
                    <a:pt x="1188" y="5327"/>
                  </a:cubicBezTo>
                  <a:cubicBezTo>
                    <a:pt x="1187" y="5332"/>
                    <a:pt x="1101" y="5380"/>
                    <a:pt x="1098" y="5370"/>
                  </a:cubicBezTo>
                  <a:cubicBezTo>
                    <a:pt x="1101" y="5365"/>
                    <a:pt x="1105" y="5360"/>
                    <a:pt x="1109" y="5355"/>
                  </a:cubicBezTo>
                  <a:cubicBezTo>
                    <a:pt x="1087" y="5352"/>
                    <a:pt x="1101" y="5367"/>
                    <a:pt x="1075" y="5363"/>
                  </a:cubicBezTo>
                  <a:cubicBezTo>
                    <a:pt x="1081" y="5358"/>
                    <a:pt x="1081" y="5325"/>
                    <a:pt x="1079" y="5325"/>
                  </a:cubicBezTo>
                  <a:cubicBezTo>
                    <a:pt x="1058" y="5345"/>
                    <a:pt x="1069" y="5279"/>
                    <a:pt x="1048" y="5275"/>
                  </a:cubicBezTo>
                  <a:cubicBezTo>
                    <a:pt x="1049" y="5280"/>
                    <a:pt x="1048" y="5280"/>
                    <a:pt x="1044" y="5275"/>
                  </a:cubicBezTo>
                  <a:cubicBezTo>
                    <a:pt x="1064" y="5296"/>
                    <a:pt x="985" y="5285"/>
                    <a:pt x="1018" y="5321"/>
                  </a:cubicBezTo>
                  <a:cubicBezTo>
                    <a:pt x="1013" y="5315"/>
                    <a:pt x="976" y="5303"/>
                    <a:pt x="995" y="5332"/>
                  </a:cubicBezTo>
                  <a:cubicBezTo>
                    <a:pt x="945" y="5282"/>
                    <a:pt x="955" y="5321"/>
                    <a:pt x="921" y="5348"/>
                  </a:cubicBezTo>
                  <a:cubicBezTo>
                    <a:pt x="899" y="5366"/>
                    <a:pt x="835" y="5318"/>
                    <a:pt x="834" y="5318"/>
                  </a:cubicBezTo>
                  <a:cubicBezTo>
                    <a:pt x="845" y="5313"/>
                    <a:pt x="834" y="5318"/>
                    <a:pt x="834" y="5318"/>
                  </a:cubicBezTo>
                  <a:lnTo>
                    <a:pt x="834" y="5318"/>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7" name="Freeform 11"/>
            <p:cNvSpPr>
              <a:spLocks/>
            </p:cNvSpPr>
            <p:nvPr/>
          </p:nvSpPr>
          <p:spPr bwMode="auto">
            <a:xfrm>
              <a:off x="1929" y="1653"/>
              <a:ext cx="367" cy="269"/>
            </a:xfrm>
            <a:custGeom>
              <a:avLst/>
              <a:gdLst>
                <a:gd name="T0" fmla="*/ 1078 w 1621"/>
                <a:gd name="T1" fmla="*/ 7 h 1188"/>
                <a:gd name="T2" fmla="*/ 1082 w 1621"/>
                <a:gd name="T3" fmla="*/ 67 h 1188"/>
                <a:gd name="T4" fmla="*/ 1181 w 1621"/>
                <a:gd name="T5" fmla="*/ 170 h 1188"/>
                <a:gd name="T6" fmla="*/ 1306 w 1621"/>
                <a:gd name="T7" fmla="*/ 162 h 1188"/>
                <a:gd name="T8" fmla="*/ 1347 w 1621"/>
                <a:gd name="T9" fmla="*/ 315 h 1188"/>
                <a:gd name="T10" fmla="*/ 1484 w 1621"/>
                <a:gd name="T11" fmla="*/ 410 h 1188"/>
                <a:gd name="T12" fmla="*/ 1525 w 1621"/>
                <a:gd name="T13" fmla="*/ 475 h 1188"/>
                <a:gd name="T14" fmla="*/ 1619 w 1621"/>
                <a:gd name="T15" fmla="*/ 568 h 1188"/>
                <a:gd name="T16" fmla="*/ 1416 w 1621"/>
                <a:gd name="T17" fmla="*/ 671 h 1188"/>
                <a:gd name="T18" fmla="*/ 1394 w 1621"/>
                <a:gd name="T19" fmla="*/ 679 h 1188"/>
                <a:gd name="T20" fmla="*/ 1382 w 1621"/>
                <a:gd name="T21" fmla="*/ 774 h 1188"/>
                <a:gd name="T22" fmla="*/ 1416 w 1621"/>
                <a:gd name="T23" fmla="*/ 740 h 1188"/>
                <a:gd name="T24" fmla="*/ 1454 w 1621"/>
                <a:gd name="T25" fmla="*/ 804 h 1188"/>
                <a:gd name="T26" fmla="*/ 1420 w 1621"/>
                <a:gd name="T27" fmla="*/ 800 h 1188"/>
                <a:gd name="T28" fmla="*/ 1416 w 1621"/>
                <a:gd name="T29" fmla="*/ 937 h 1188"/>
                <a:gd name="T30" fmla="*/ 1357 w 1621"/>
                <a:gd name="T31" fmla="*/ 966 h 1188"/>
                <a:gd name="T32" fmla="*/ 1333 w 1621"/>
                <a:gd name="T33" fmla="*/ 1024 h 1188"/>
                <a:gd name="T34" fmla="*/ 1215 w 1621"/>
                <a:gd name="T35" fmla="*/ 926 h 1188"/>
                <a:gd name="T36" fmla="*/ 1147 w 1621"/>
                <a:gd name="T37" fmla="*/ 907 h 1188"/>
                <a:gd name="T38" fmla="*/ 1097 w 1621"/>
                <a:gd name="T39" fmla="*/ 922 h 1188"/>
                <a:gd name="T40" fmla="*/ 968 w 1621"/>
                <a:gd name="T41" fmla="*/ 880 h 1188"/>
                <a:gd name="T42" fmla="*/ 932 w 1621"/>
                <a:gd name="T43" fmla="*/ 951 h 1188"/>
                <a:gd name="T44" fmla="*/ 893 w 1621"/>
                <a:gd name="T45" fmla="*/ 977 h 1188"/>
                <a:gd name="T46" fmla="*/ 885 w 1621"/>
                <a:gd name="T47" fmla="*/ 945 h 1188"/>
                <a:gd name="T48" fmla="*/ 759 w 1621"/>
                <a:gd name="T49" fmla="*/ 1002 h 1188"/>
                <a:gd name="T50" fmla="*/ 733 w 1621"/>
                <a:gd name="T51" fmla="*/ 1013 h 1188"/>
                <a:gd name="T52" fmla="*/ 632 w 1621"/>
                <a:gd name="T53" fmla="*/ 1063 h 1188"/>
                <a:gd name="T54" fmla="*/ 501 w 1621"/>
                <a:gd name="T55" fmla="*/ 1036 h 1188"/>
                <a:gd name="T56" fmla="*/ 463 w 1621"/>
                <a:gd name="T57" fmla="*/ 1188 h 1188"/>
                <a:gd name="T58" fmla="*/ 391 w 1621"/>
                <a:gd name="T59" fmla="*/ 1150 h 1188"/>
                <a:gd name="T60" fmla="*/ 274 w 1621"/>
                <a:gd name="T61" fmla="*/ 1122 h 1188"/>
                <a:gd name="T62" fmla="*/ 322 w 1621"/>
                <a:gd name="T63" fmla="*/ 990 h 1188"/>
                <a:gd name="T64" fmla="*/ 259 w 1621"/>
                <a:gd name="T65" fmla="*/ 1002 h 1188"/>
                <a:gd name="T66" fmla="*/ 315 w 1621"/>
                <a:gd name="T67" fmla="*/ 895 h 1188"/>
                <a:gd name="T68" fmla="*/ 240 w 1621"/>
                <a:gd name="T69" fmla="*/ 892 h 1188"/>
                <a:gd name="T70" fmla="*/ 167 w 1621"/>
                <a:gd name="T71" fmla="*/ 823 h 1188"/>
                <a:gd name="T72" fmla="*/ 197 w 1621"/>
                <a:gd name="T73" fmla="*/ 777 h 1188"/>
                <a:gd name="T74" fmla="*/ 254 w 1621"/>
                <a:gd name="T75" fmla="*/ 720 h 1188"/>
                <a:gd name="T76" fmla="*/ 163 w 1621"/>
                <a:gd name="T77" fmla="*/ 684 h 1188"/>
                <a:gd name="T78" fmla="*/ 125 w 1621"/>
                <a:gd name="T79" fmla="*/ 548 h 1188"/>
                <a:gd name="T80" fmla="*/ 49 w 1621"/>
                <a:gd name="T81" fmla="*/ 504 h 1188"/>
                <a:gd name="T82" fmla="*/ 105 w 1621"/>
                <a:gd name="T83" fmla="*/ 458 h 1188"/>
                <a:gd name="T84" fmla="*/ 159 w 1621"/>
                <a:gd name="T85" fmla="*/ 455 h 1188"/>
                <a:gd name="T86" fmla="*/ 201 w 1621"/>
                <a:gd name="T87" fmla="*/ 447 h 1188"/>
                <a:gd name="T88" fmla="*/ 136 w 1621"/>
                <a:gd name="T89" fmla="*/ 371 h 1188"/>
                <a:gd name="T90" fmla="*/ 87 w 1621"/>
                <a:gd name="T91" fmla="*/ 271 h 1188"/>
                <a:gd name="T92" fmla="*/ 0 w 1621"/>
                <a:gd name="T93" fmla="*/ 257 h 1188"/>
                <a:gd name="T94" fmla="*/ 95 w 1621"/>
                <a:gd name="T95" fmla="*/ 225 h 1188"/>
                <a:gd name="T96" fmla="*/ 195 w 1621"/>
                <a:gd name="T97" fmla="*/ 221 h 1188"/>
                <a:gd name="T98" fmla="*/ 330 w 1621"/>
                <a:gd name="T99" fmla="*/ 166 h 1188"/>
                <a:gd name="T100" fmla="*/ 474 w 1621"/>
                <a:gd name="T101" fmla="*/ 253 h 1188"/>
                <a:gd name="T102" fmla="*/ 474 w 1621"/>
                <a:gd name="T103" fmla="*/ 124 h 1188"/>
                <a:gd name="T104" fmla="*/ 581 w 1621"/>
                <a:gd name="T105" fmla="*/ 105 h 1188"/>
                <a:gd name="T106" fmla="*/ 793 w 1621"/>
                <a:gd name="T107" fmla="*/ 76 h 1188"/>
                <a:gd name="T108" fmla="*/ 923 w 1621"/>
                <a:gd name="T109" fmla="*/ 26 h 1188"/>
                <a:gd name="T110" fmla="*/ 1078 w 1621"/>
                <a:gd name="T111" fmla="*/ 7 h 1188"/>
                <a:gd name="T112" fmla="*/ 1078 w 1621"/>
                <a:gd name="T113" fmla="*/ 7 h 1188"/>
                <a:gd name="T114" fmla="*/ 1078 w 1621"/>
                <a:gd name="T115" fmla="*/ 7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1" h="1188">
                  <a:moveTo>
                    <a:pt x="1078" y="7"/>
                  </a:moveTo>
                  <a:cubicBezTo>
                    <a:pt x="1081" y="19"/>
                    <a:pt x="1125" y="64"/>
                    <a:pt x="1082" y="67"/>
                  </a:cubicBezTo>
                  <a:cubicBezTo>
                    <a:pt x="1123" y="129"/>
                    <a:pt x="1197" y="46"/>
                    <a:pt x="1181" y="170"/>
                  </a:cubicBezTo>
                  <a:cubicBezTo>
                    <a:pt x="1197" y="159"/>
                    <a:pt x="1284" y="162"/>
                    <a:pt x="1306" y="162"/>
                  </a:cubicBezTo>
                  <a:cubicBezTo>
                    <a:pt x="1204" y="182"/>
                    <a:pt x="1295" y="291"/>
                    <a:pt x="1347" y="315"/>
                  </a:cubicBezTo>
                  <a:cubicBezTo>
                    <a:pt x="1416" y="346"/>
                    <a:pt x="1464" y="317"/>
                    <a:pt x="1484" y="410"/>
                  </a:cubicBezTo>
                  <a:cubicBezTo>
                    <a:pt x="1495" y="463"/>
                    <a:pt x="1489" y="452"/>
                    <a:pt x="1525" y="475"/>
                  </a:cubicBezTo>
                  <a:cubicBezTo>
                    <a:pt x="1560" y="498"/>
                    <a:pt x="1621" y="516"/>
                    <a:pt x="1619" y="568"/>
                  </a:cubicBezTo>
                  <a:cubicBezTo>
                    <a:pt x="1616" y="634"/>
                    <a:pt x="1469" y="706"/>
                    <a:pt x="1416" y="671"/>
                  </a:cubicBezTo>
                  <a:cubicBezTo>
                    <a:pt x="1416" y="685"/>
                    <a:pt x="1409" y="697"/>
                    <a:pt x="1394" y="679"/>
                  </a:cubicBezTo>
                  <a:cubicBezTo>
                    <a:pt x="1393" y="679"/>
                    <a:pt x="1344" y="763"/>
                    <a:pt x="1382" y="774"/>
                  </a:cubicBezTo>
                  <a:cubicBezTo>
                    <a:pt x="1391" y="776"/>
                    <a:pt x="1413" y="746"/>
                    <a:pt x="1416" y="740"/>
                  </a:cubicBezTo>
                  <a:cubicBezTo>
                    <a:pt x="1436" y="751"/>
                    <a:pt x="1443" y="785"/>
                    <a:pt x="1454" y="804"/>
                  </a:cubicBezTo>
                  <a:cubicBezTo>
                    <a:pt x="1442" y="807"/>
                    <a:pt x="1431" y="806"/>
                    <a:pt x="1420" y="800"/>
                  </a:cubicBezTo>
                  <a:cubicBezTo>
                    <a:pt x="1424" y="867"/>
                    <a:pt x="1458" y="902"/>
                    <a:pt x="1416" y="937"/>
                  </a:cubicBezTo>
                  <a:cubicBezTo>
                    <a:pt x="1459" y="972"/>
                    <a:pt x="1351" y="970"/>
                    <a:pt x="1357" y="966"/>
                  </a:cubicBezTo>
                  <a:cubicBezTo>
                    <a:pt x="1337" y="978"/>
                    <a:pt x="1354" y="1003"/>
                    <a:pt x="1333" y="1024"/>
                  </a:cubicBezTo>
                  <a:cubicBezTo>
                    <a:pt x="1320" y="1003"/>
                    <a:pt x="1163" y="972"/>
                    <a:pt x="1215" y="926"/>
                  </a:cubicBezTo>
                  <a:cubicBezTo>
                    <a:pt x="1197" y="934"/>
                    <a:pt x="1163" y="926"/>
                    <a:pt x="1147" y="907"/>
                  </a:cubicBezTo>
                  <a:cubicBezTo>
                    <a:pt x="1147" y="866"/>
                    <a:pt x="1128" y="887"/>
                    <a:pt x="1097" y="922"/>
                  </a:cubicBezTo>
                  <a:cubicBezTo>
                    <a:pt x="1106" y="893"/>
                    <a:pt x="964" y="884"/>
                    <a:pt x="968" y="880"/>
                  </a:cubicBezTo>
                  <a:cubicBezTo>
                    <a:pt x="935" y="910"/>
                    <a:pt x="992" y="938"/>
                    <a:pt x="932" y="951"/>
                  </a:cubicBezTo>
                  <a:cubicBezTo>
                    <a:pt x="915" y="955"/>
                    <a:pt x="915" y="975"/>
                    <a:pt x="893" y="977"/>
                  </a:cubicBezTo>
                  <a:cubicBezTo>
                    <a:pt x="877" y="972"/>
                    <a:pt x="874" y="961"/>
                    <a:pt x="885" y="945"/>
                  </a:cubicBezTo>
                  <a:cubicBezTo>
                    <a:pt x="861" y="954"/>
                    <a:pt x="767" y="1009"/>
                    <a:pt x="759" y="1002"/>
                  </a:cubicBezTo>
                  <a:cubicBezTo>
                    <a:pt x="759" y="1021"/>
                    <a:pt x="749" y="1031"/>
                    <a:pt x="733" y="1013"/>
                  </a:cubicBezTo>
                  <a:cubicBezTo>
                    <a:pt x="707" y="1096"/>
                    <a:pt x="688" y="1028"/>
                    <a:pt x="632" y="1063"/>
                  </a:cubicBezTo>
                  <a:cubicBezTo>
                    <a:pt x="586" y="1092"/>
                    <a:pt x="499" y="1037"/>
                    <a:pt x="501" y="1036"/>
                  </a:cubicBezTo>
                  <a:cubicBezTo>
                    <a:pt x="473" y="1056"/>
                    <a:pt x="469" y="1158"/>
                    <a:pt x="463" y="1188"/>
                  </a:cubicBezTo>
                  <a:cubicBezTo>
                    <a:pt x="448" y="1116"/>
                    <a:pt x="433" y="1164"/>
                    <a:pt x="391" y="1150"/>
                  </a:cubicBezTo>
                  <a:cubicBezTo>
                    <a:pt x="406" y="1135"/>
                    <a:pt x="279" y="1131"/>
                    <a:pt x="274" y="1122"/>
                  </a:cubicBezTo>
                  <a:cubicBezTo>
                    <a:pt x="222" y="1035"/>
                    <a:pt x="281" y="1059"/>
                    <a:pt x="322" y="990"/>
                  </a:cubicBezTo>
                  <a:cubicBezTo>
                    <a:pt x="301" y="995"/>
                    <a:pt x="280" y="999"/>
                    <a:pt x="259" y="1002"/>
                  </a:cubicBezTo>
                  <a:cubicBezTo>
                    <a:pt x="275" y="1002"/>
                    <a:pt x="322" y="900"/>
                    <a:pt x="315" y="895"/>
                  </a:cubicBezTo>
                  <a:cubicBezTo>
                    <a:pt x="289" y="879"/>
                    <a:pt x="264" y="902"/>
                    <a:pt x="240" y="892"/>
                  </a:cubicBezTo>
                  <a:cubicBezTo>
                    <a:pt x="206" y="879"/>
                    <a:pt x="203" y="830"/>
                    <a:pt x="167" y="823"/>
                  </a:cubicBezTo>
                  <a:cubicBezTo>
                    <a:pt x="175" y="817"/>
                    <a:pt x="206" y="783"/>
                    <a:pt x="197" y="777"/>
                  </a:cubicBezTo>
                  <a:cubicBezTo>
                    <a:pt x="242" y="866"/>
                    <a:pt x="240" y="720"/>
                    <a:pt x="254" y="720"/>
                  </a:cubicBezTo>
                  <a:cubicBezTo>
                    <a:pt x="207" y="709"/>
                    <a:pt x="197" y="716"/>
                    <a:pt x="163" y="684"/>
                  </a:cubicBezTo>
                  <a:cubicBezTo>
                    <a:pt x="104" y="628"/>
                    <a:pt x="125" y="609"/>
                    <a:pt x="125" y="548"/>
                  </a:cubicBezTo>
                  <a:cubicBezTo>
                    <a:pt x="125" y="544"/>
                    <a:pt x="53" y="509"/>
                    <a:pt x="49" y="504"/>
                  </a:cubicBezTo>
                  <a:cubicBezTo>
                    <a:pt x="46" y="488"/>
                    <a:pt x="91" y="475"/>
                    <a:pt x="105" y="458"/>
                  </a:cubicBezTo>
                  <a:cubicBezTo>
                    <a:pt x="148" y="406"/>
                    <a:pt x="132" y="443"/>
                    <a:pt x="159" y="455"/>
                  </a:cubicBezTo>
                  <a:cubicBezTo>
                    <a:pt x="156" y="453"/>
                    <a:pt x="181" y="432"/>
                    <a:pt x="201" y="447"/>
                  </a:cubicBezTo>
                  <a:cubicBezTo>
                    <a:pt x="224" y="416"/>
                    <a:pt x="135" y="380"/>
                    <a:pt x="136" y="371"/>
                  </a:cubicBezTo>
                  <a:cubicBezTo>
                    <a:pt x="103" y="341"/>
                    <a:pt x="131" y="283"/>
                    <a:pt x="87" y="271"/>
                  </a:cubicBezTo>
                  <a:cubicBezTo>
                    <a:pt x="57" y="264"/>
                    <a:pt x="24" y="290"/>
                    <a:pt x="0" y="257"/>
                  </a:cubicBezTo>
                  <a:cubicBezTo>
                    <a:pt x="33" y="226"/>
                    <a:pt x="55" y="226"/>
                    <a:pt x="95" y="225"/>
                  </a:cubicBezTo>
                  <a:cubicBezTo>
                    <a:pt x="121" y="225"/>
                    <a:pt x="166" y="229"/>
                    <a:pt x="195" y="221"/>
                  </a:cubicBezTo>
                  <a:cubicBezTo>
                    <a:pt x="240" y="209"/>
                    <a:pt x="283" y="166"/>
                    <a:pt x="330" y="166"/>
                  </a:cubicBezTo>
                  <a:cubicBezTo>
                    <a:pt x="271" y="249"/>
                    <a:pt x="434" y="258"/>
                    <a:pt x="474" y="253"/>
                  </a:cubicBezTo>
                  <a:cubicBezTo>
                    <a:pt x="457" y="231"/>
                    <a:pt x="470" y="129"/>
                    <a:pt x="474" y="124"/>
                  </a:cubicBezTo>
                  <a:cubicBezTo>
                    <a:pt x="484" y="76"/>
                    <a:pt x="581" y="90"/>
                    <a:pt x="581" y="105"/>
                  </a:cubicBezTo>
                  <a:cubicBezTo>
                    <a:pt x="603" y="150"/>
                    <a:pt x="743" y="74"/>
                    <a:pt x="793" y="76"/>
                  </a:cubicBezTo>
                  <a:cubicBezTo>
                    <a:pt x="839" y="77"/>
                    <a:pt x="871" y="23"/>
                    <a:pt x="923" y="26"/>
                  </a:cubicBezTo>
                  <a:cubicBezTo>
                    <a:pt x="974" y="29"/>
                    <a:pt x="1038" y="36"/>
                    <a:pt x="1078" y="7"/>
                  </a:cubicBezTo>
                  <a:cubicBezTo>
                    <a:pt x="1076" y="0"/>
                    <a:pt x="1078" y="6"/>
                    <a:pt x="1078" y="7"/>
                  </a:cubicBezTo>
                  <a:lnTo>
                    <a:pt x="1078" y="7"/>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8" name="Freeform 13"/>
            <p:cNvSpPr>
              <a:spLocks/>
            </p:cNvSpPr>
            <p:nvPr/>
          </p:nvSpPr>
          <p:spPr bwMode="auto">
            <a:xfrm>
              <a:off x="462" y="1607"/>
              <a:ext cx="1136" cy="1408"/>
            </a:xfrm>
            <a:custGeom>
              <a:avLst/>
              <a:gdLst>
                <a:gd name="T0" fmla="*/ 3745 w 5008"/>
                <a:gd name="T1" fmla="*/ 289 h 6208"/>
                <a:gd name="T2" fmla="*/ 3704 w 5008"/>
                <a:gd name="T3" fmla="*/ 429 h 6208"/>
                <a:gd name="T4" fmla="*/ 4081 w 5008"/>
                <a:gd name="T5" fmla="*/ 512 h 6208"/>
                <a:gd name="T6" fmla="*/ 4153 w 5008"/>
                <a:gd name="T7" fmla="*/ 689 h 6208"/>
                <a:gd name="T8" fmla="*/ 4578 w 5008"/>
                <a:gd name="T9" fmla="*/ 947 h 6208"/>
                <a:gd name="T10" fmla="*/ 5008 w 5008"/>
                <a:gd name="T11" fmla="*/ 1194 h 6208"/>
                <a:gd name="T12" fmla="*/ 4874 w 5008"/>
                <a:gd name="T13" fmla="*/ 1562 h 6208"/>
                <a:gd name="T14" fmla="*/ 4762 w 5008"/>
                <a:gd name="T15" fmla="*/ 1996 h 6208"/>
                <a:gd name="T16" fmla="*/ 4624 w 5008"/>
                <a:gd name="T17" fmla="*/ 2259 h 6208"/>
                <a:gd name="T18" fmla="*/ 4282 w 5008"/>
                <a:gd name="T19" fmla="*/ 2330 h 6208"/>
                <a:gd name="T20" fmla="*/ 4324 w 5008"/>
                <a:gd name="T21" fmla="*/ 2467 h 6208"/>
                <a:gd name="T22" fmla="*/ 4378 w 5008"/>
                <a:gd name="T23" fmla="*/ 2669 h 6208"/>
                <a:gd name="T24" fmla="*/ 4441 w 5008"/>
                <a:gd name="T25" fmla="*/ 2944 h 6208"/>
                <a:gd name="T26" fmla="*/ 4480 w 5008"/>
                <a:gd name="T27" fmla="*/ 3208 h 6208"/>
                <a:gd name="T28" fmla="*/ 4430 w 5008"/>
                <a:gd name="T29" fmla="*/ 3413 h 6208"/>
                <a:gd name="T30" fmla="*/ 4427 w 5008"/>
                <a:gd name="T31" fmla="*/ 3629 h 6208"/>
                <a:gd name="T32" fmla="*/ 4370 w 5008"/>
                <a:gd name="T33" fmla="*/ 3918 h 6208"/>
                <a:gd name="T34" fmla="*/ 4430 w 5008"/>
                <a:gd name="T35" fmla="*/ 4100 h 6208"/>
                <a:gd name="T36" fmla="*/ 4354 w 5008"/>
                <a:gd name="T37" fmla="*/ 4242 h 6208"/>
                <a:gd name="T38" fmla="*/ 4142 w 5008"/>
                <a:gd name="T39" fmla="*/ 4438 h 6208"/>
                <a:gd name="T40" fmla="*/ 4153 w 5008"/>
                <a:gd name="T41" fmla="*/ 4670 h 6208"/>
                <a:gd name="T42" fmla="*/ 4054 w 5008"/>
                <a:gd name="T43" fmla="*/ 4765 h 6208"/>
                <a:gd name="T44" fmla="*/ 3951 w 5008"/>
                <a:gd name="T45" fmla="*/ 5057 h 6208"/>
                <a:gd name="T46" fmla="*/ 3819 w 5008"/>
                <a:gd name="T47" fmla="*/ 5137 h 6208"/>
                <a:gd name="T48" fmla="*/ 3572 w 5008"/>
                <a:gd name="T49" fmla="*/ 5255 h 6208"/>
                <a:gd name="T50" fmla="*/ 3485 w 5008"/>
                <a:gd name="T51" fmla="*/ 5711 h 6208"/>
                <a:gd name="T52" fmla="*/ 3156 w 5008"/>
                <a:gd name="T53" fmla="*/ 6069 h 6208"/>
                <a:gd name="T54" fmla="*/ 2810 w 5008"/>
                <a:gd name="T55" fmla="*/ 5922 h 6208"/>
                <a:gd name="T56" fmla="*/ 2683 w 5008"/>
                <a:gd name="T57" fmla="*/ 5389 h 6208"/>
                <a:gd name="T58" fmla="*/ 2152 w 5008"/>
                <a:gd name="T59" fmla="*/ 4896 h 6208"/>
                <a:gd name="T60" fmla="*/ 1825 w 5008"/>
                <a:gd name="T61" fmla="*/ 4336 h 6208"/>
                <a:gd name="T62" fmla="*/ 1692 w 5008"/>
                <a:gd name="T63" fmla="*/ 4023 h 6208"/>
                <a:gd name="T64" fmla="*/ 1312 w 5008"/>
                <a:gd name="T65" fmla="*/ 3730 h 6208"/>
                <a:gd name="T66" fmla="*/ 981 w 5008"/>
                <a:gd name="T67" fmla="*/ 3712 h 6208"/>
                <a:gd name="T68" fmla="*/ 803 w 5008"/>
                <a:gd name="T69" fmla="*/ 3311 h 6208"/>
                <a:gd name="T70" fmla="*/ 569 w 5008"/>
                <a:gd name="T71" fmla="*/ 2923 h 6208"/>
                <a:gd name="T72" fmla="*/ 465 w 5008"/>
                <a:gd name="T73" fmla="*/ 2591 h 6208"/>
                <a:gd name="T74" fmla="*/ 434 w 5008"/>
                <a:gd name="T75" fmla="*/ 2144 h 6208"/>
                <a:gd name="T76" fmla="*/ 346 w 5008"/>
                <a:gd name="T77" fmla="*/ 1763 h 6208"/>
                <a:gd name="T78" fmla="*/ 13 w 5008"/>
                <a:gd name="T79" fmla="*/ 1327 h 6208"/>
                <a:gd name="T80" fmla="*/ 313 w 5008"/>
                <a:gd name="T81" fmla="*/ 1041 h 6208"/>
                <a:gd name="T82" fmla="*/ 492 w 5008"/>
                <a:gd name="T83" fmla="*/ 833 h 6208"/>
                <a:gd name="T84" fmla="*/ 784 w 5008"/>
                <a:gd name="T85" fmla="*/ 731 h 6208"/>
                <a:gd name="T86" fmla="*/ 1080 w 5008"/>
                <a:gd name="T87" fmla="*/ 788 h 6208"/>
                <a:gd name="T88" fmla="*/ 1319 w 5008"/>
                <a:gd name="T89" fmla="*/ 594 h 6208"/>
                <a:gd name="T90" fmla="*/ 1570 w 5008"/>
                <a:gd name="T91" fmla="*/ 644 h 6208"/>
                <a:gd name="T92" fmla="*/ 1968 w 5008"/>
                <a:gd name="T93" fmla="*/ 740 h 6208"/>
                <a:gd name="T94" fmla="*/ 2067 w 5008"/>
                <a:gd name="T95" fmla="*/ 613 h 6208"/>
                <a:gd name="T96" fmla="*/ 2293 w 5008"/>
                <a:gd name="T97" fmla="*/ 468 h 6208"/>
                <a:gd name="T98" fmla="*/ 2665 w 5008"/>
                <a:gd name="T99" fmla="*/ 332 h 6208"/>
                <a:gd name="T100" fmla="*/ 2873 w 5008"/>
                <a:gd name="T101" fmla="*/ 397 h 6208"/>
                <a:gd name="T102" fmla="*/ 3048 w 5008"/>
                <a:gd name="T103" fmla="*/ 286 h 6208"/>
                <a:gd name="T104" fmla="*/ 3128 w 5008"/>
                <a:gd name="T105" fmla="*/ 280 h 6208"/>
                <a:gd name="T106" fmla="*/ 3249 w 5008"/>
                <a:gd name="T107" fmla="*/ 139 h 6208"/>
                <a:gd name="T108" fmla="*/ 3275 w 5008"/>
                <a:gd name="T109" fmla="*/ 13 h 6208"/>
                <a:gd name="T110" fmla="*/ 3536 w 5008"/>
                <a:gd name="T111" fmla="*/ 30 h 6208"/>
                <a:gd name="T112" fmla="*/ 3678 w 5008"/>
                <a:gd name="T113" fmla="*/ 154 h 6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8" h="6208">
                  <a:moveTo>
                    <a:pt x="3690" y="130"/>
                  </a:moveTo>
                  <a:cubicBezTo>
                    <a:pt x="3693" y="136"/>
                    <a:pt x="3688" y="184"/>
                    <a:pt x="3692" y="184"/>
                  </a:cubicBezTo>
                  <a:cubicBezTo>
                    <a:pt x="3701" y="179"/>
                    <a:pt x="3709" y="172"/>
                    <a:pt x="3716" y="165"/>
                  </a:cubicBezTo>
                  <a:cubicBezTo>
                    <a:pt x="3722" y="186"/>
                    <a:pt x="3770" y="280"/>
                    <a:pt x="3745" y="289"/>
                  </a:cubicBezTo>
                  <a:cubicBezTo>
                    <a:pt x="3726" y="292"/>
                    <a:pt x="3709" y="287"/>
                    <a:pt x="3693" y="275"/>
                  </a:cubicBezTo>
                  <a:cubicBezTo>
                    <a:pt x="3695" y="286"/>
                    <a:pt x="3680" y="343"/>
                    <a:pt x="3671" y="347"/>
                  </a:cubicBezTo>
                  <a:cubicBezTo>
                    <a:pt x="3671" y="348"/>
                    <a:pt x="3614" y="401"/>
                    <a:pt x="3624" y="400"/>
                  </a:cubicBezTo>
                  <a:cubicBezTo>
                    <a:pt x="3642" y="398"/>
                    <a:pt x="3682" y="488"/>
                    <a:pt x="3704" y="429"/>
                  </a:cubicBezTo>
                  <a:cubicBezTo>
                    <a:pt x="3682" y="489"/>
                    <a:pt x="3832" y="380"/>
                    <a:pt x="3870" y="415"/>
                  </a:cubicBezTo>
                  <a:cubicBezTo>
                    <a:pt x="3898" y="441"/>
                    <a:pt x="3903" y="482"/>
                    <a:pt x="3948" y="456"/>
                  </a:cubicBezTo>
                  <a:cubicBezTo>
                    <a:pt x="4047" y="399"/>
                    <a:pt x="4002" y="458"/>
                    <a:pt x="4043" y="492"/>
                  </a:cubicBezTo>
                  <a:cubicBezTo>
                    <a:pt x="4051" y="477"/>
                    <a:pt x="4081" y="494"/>
                    <a:pt x="4081" y="512"/>
                  </a:cubicBezTo>
                  <a:cubicBezTo>
                    <a:pt x="4081" y="460"/>
                    <a:pt x="3965" y="526"/>
                    <a:pt x="3956" y="533"/>
                  </a:cubicBezTo>
                  <a:cubicBezTo>
                    <a:pt x="4009" y="544"/>
                    <a:pt x="3990" y="566"/>
                    <a:pt x="4020" y="590"/>
                  </a:cubicBezTo>
                  <a:cubicBezTo>
                    <a:pt x="4046" y="612"/>
                    <a:pt x="4062" y="570"/>
                    <a:pt x="4095" y="607"/>
                  </a:cubicBezTo>
                  <a:cubicBezTo>
                    <a:pt x="4119" y="635"/>
                    <a:pt x="4127" y="659"/>
                    <a:pt x="4153" y="689"/>
                  </a:cubicBezTo>
                  <a:cubicBezTo>
                    <a:pt x="4184" y="724"/>
                    <a:pt x="4343" y="773"/>
                    <a:pt x="4381" y="735"/>
                  </a:cubicBezTo>
                  <a:cubicBezTo>
                    <a:pt x="4343" y="721"/>
                    <a:pt x="4423" y="715"/>
                    <a:pt x="4433" y="713"/>
                  </a:cubicBezTo>
                  <a:cubicBezTo>
                    <a:pt x="4492" y="701"/>
                    <a:pt x="4489" y="763"/>
                    <a:pt x="4498" y="792"/>
                  </a:cubicBezTo>
                  <a:cubicBezTo>
                    <a:pt x="4512" y="837"/>
                    <a:pt x="4628" y="898"/>
                    <a:pt x="4578" y="947"/>
                  </a:cubicBezTo>
                  <a:cubicBezTo>
                    <a:pt x="4607" y="956"/>
                    <a:pt x="4678" y="942"/>
                    <a:pt x="4718" y="950"/>
                  </a:cubicBezTo>
                  <a:cubicBezTo>
                    <a:pt x="4808" y="968"/>
                    <a:pt x="4711" y="1052"/>
                    <a:pt x="4711" y="1082"/>
                  </a:cubicBezTo>
                  <a:cubicBezTo>
                    <a:pt x="4711" y="1081"/>
                    <a:pt x="4845" y="1097"/>
                    <a:pt x="4839" y="1097"/>
                  </a:cubicBezTo>
                  <a:cubicBezTo>
                    <a:pt x="4895" y="1097"/>
                    <a:pt x="4926" y="1194"/>
                    <a:pt x="5008" y="1194"/>
                  </a:cubicBezTo>
                  <a:cubicBezTo>
                    <a:pt x="4986" y="1200"/>
                    <a:pt x="4967" y="1210"/>
                    <a:pt x="4951" y="1225"/>
                  </a:cubicBezTo>
                  <a:cubicBezTo>
                    <a:pt x="4956" y="1234"/>
                    <a:pt x="4980" y="1495"/>
                    <a:pt x="4964" y="1512"/>
                  </a:cubicBezTo>
                  <a:cubicBezTo>
                    <a:pt x="4957" y="1518"/>
                    <a:pt x="4883" y="1508"/>
                    <a:pt x="4879" y="1494"/>
                  </a:cubicBezTo>
                  <a:cubicBezTo>
                    <a:pt x="4879" y="1517"/>
                    <a:pt x="4868" y="1548"/>
                    <a:pt x="4874" y="1562"/>
                  </a:cubicBezTo>
                  <a:cubicBezTo>
                    <a:pt x="4891" y="1603"/>
                    <a:pt x="4828" y="1593"/>
                    <a:pt x="4822" y="1616"/>
                  </a:cubicBezTo>
                  <a:cubicBezTo>
                    <a:pt x="4814" y="1645"/>
                    <a:pt x="4821" y="1758"/>
                    <a:pt x="4829" y="1787"/>
                  </a:cubicBezTo>
                  <a:cubicBezTo>
                    <a:pt x="4795" y="1819"/>
                    <a:pt x="4791" y="1866"/>
                    <a:pt x="4761" y="1897"/>
                  </a:cubicBezTo>
                  <a:cubicBezTo>
                    <a:pt x="4764" y="1927"/>
                    <a:pt x="4786" y="1968"/>
                    <a:pt x="4762" y="1996"/>
                  </a:cubicBezTo>
                  <a:cubicBezTo>
                    <a:pt x="4743" y="2020"/>
                    <a:pt x="4698" y="2010"/>
                    <a:pt x="4704" y="2053"/>
                  </a:cubicBezTo>
                  <a:cubicBezTo>
                    <a:pt x="4729" y="2029"/>
                    <a:pt x="4791" y="2023"/>
                    <a:pt x="4798" y="2064"/>
                  </a:cubicBezTo>
                  <a:cubicBezTo>
                    <a:pt x="4808" y="2126"/>
                    <a:pt x="4762" y="2128"/>
                    <a:pt x="4715" y="2146"/>
                  </a:cubicBezTo>
                  <a:cubicBezTo>
                    <a:pt x="4690" y="2155"/>
                    <a:pt x="4614" y="2217"/>
                    <a:pt x="4624" y="2259"/>
                  </a:cubicBezTo>
                  <a:cubicBezTo>
                    <a:pt x="4618" y="2246"/>
                    <a:pt x="4610" y="2247"/>
                    <a:pt x="4601" y="2262"/>
                  </a:cubicBezTo>
                  <a:cubicBezTo>
                    <a:pt x="4596" y="2283"/>
                    <a:pt x="4529" y="2149"/>
                    <a:pt x="4559" y="2178"/>
                  </a:cubicBezTo>
                  <a:cubicBezTo>
                    <a:pt x="4512" y="2131"/>
                    <a:pt x="4401" y="2216"/>
                    <a:pt x="4366" y="2247"/>
                  </a:cubicBezTo>
                  <a:cubicBezTo>
                    <a:pt x="4390" y="2269"/>
                    <a:pt x="4290" y="2314"/>
                    <a:pt x="4282" y="2330"/>
                  </a:cubicBezTo>
                  <a:cubicBezTo>
                    <a:pt x="4276" y="2343"/>
                    <a:pt x="4279" y="2436"/>
                    <a:pt x="4290" y="2433"/>
                  </a:cubicBezTo>
                  <a:cubicBezTo>
                    <a:pt x="4301" y="2431"/>
                    <a:pt x="4378" y="2369"/>
                    <a:pt x="4392" y="2406"/>
                  </a:cubicBezTo>
                  <a:cubicBezTo>
                    <a:pt x="4348" y="2408"/>
                    <a:pt x="4463" y="2423"/>
                    <a:pt x="4453" y="2452"/>
                  </a:cubicBezTo>
                  <a:cubicBezTo>
                    <a:pt x="4442" y="2485"/>
                    <a:pt x="4343" y="2486"/>
                    <a:pt x="4324" y="2467"/>
                  </a:cubicBezTo>
                  <a:cubicBezTo>
                    <a:pt x="4337" y="2480"/>
                    <a:pt x="4299" y="2511"/>
                    <a:pt x="4330" y="2539"/>
                  </a:cubicBezTo>
                  <a:cubicBezTo>
                    <a:pt x="4348" y="2556"/>
                    <a:pt x="4414" y="2578"/>
                    <a:pt x="4389" y="2604"/>
                  </a:cubicBezTo>
                  <a:cubicBezTo>
                    <a:pt x="4368" y="2690"/>
                    <a:pt x="4280" y="2581"/>
                    <a:pt x="4256" y="2596"/>
                  </a:cubicBezTo>
                  <a:cubicBezTo>
                    <a:pt x="4230" y="2612"/>
                    <a:pt x="4381" y="2674"/>
                    <a:pt x="4378" y="2669"/>
                  </a:cubicBezTo>
                  <a:cubicBezTo>
                    <a:pt x="4384" y="2680"/>
                    <a:pt x="4347" y="2691"/>
                    <a:pt x="4351" y="2686"/>
                  </a:cubicBezTo>
                  <a:cubicBezTo>
                    <a:pt x="4328" y="2711"/>
                    <a:pt x="4419" y="2712"/>
                    <a:pt x="4427" y="2718"/>
                  </a:cubicBezTo>
                  <a:cubicBezTo>
                    <a:pt x="4467" y="2750"/>
                    <a:pt x="4505" y="2757"/>
                    <a:pt x="4492" y="2813"/>
                  </a:cubicBezTo>
                  <a:cubicBezTo>
                    <a:pt x="4482" y="2853"/>
                    <a:pt x="4471" y="2912"/>
                    <a:pt x="4441" y="2944"/>
                  </a:cubicBezTo>
                  <a:cubicBezTo>
                    <a:pt x="4410" y="2977"/>
                    <a:pt x="4430" y="3032"/>
                    <a:pt x="4404" y="3071"/>
                  </a:cubicBezTo>
                  <a:cubicBezTo>
                    <a:pt x="4463" y="3071"/>
                    <a:pt x="4377" y="3142"/>
                    <a:pt x="4392" y="3158"/>
                  </a:cubicBezTo>
                  <a:cubicBezTo>
                    <a:pt x="4393" y="3152"/>
                    <a:pt x="4414" y="3121"/>
                    <a:pt x="4415" y="3120"/>
                  </a:cubicBezTo>
                  <a:cubicBezTo>
                    <a:pt x="4449" y="3162"/>
                    <a:pt x="4487" y="3164"/>
                    <a:pt x="4480" y="3208"/>
                  </a:cubicBezTo>
                  <a:cubicBezTo>
                    <a:pt x="4519" y="3235"/>
                    <a:pt x="4476" y="3309"/>
                    <a:pt x="4457" y="3310"/>
                  </a:cubicBezTo>
                  <a:cubicBezTo>
                    <a:pt x="4489" y="3322"/>
                    <a:pt x="4437" y="3339"/>
                    <a:pt x="4427" y="3341"/>
                  </a:cubicBezTo>
                  <a:cubicBezTo>
                    <a:pt x="4451" y="3349"/>
                    <a:pt x="4416" y="3362"/>
                    <a:pt x="4411" y="3367"/>
                  </a:cubicBezTo>
                  <a:cubicBezTo>
                    <a:pt x="4392" y="3346"/>
                    <a:pt x="4431" y="3420"/>
                    <a:pt x="4430" y="3413"/>
                  </a:cubicBezTo>
                  <a:cubicBezTo>
                    <a:pt x="4432" y="3431"/>
                    <a:pt x="4383" y="3407"/>
                    <a:pt x="4385" y="3441"/>
                  </a:cubicBezTo>
                  <a:cubicBezTo>
                    <a:pt x="4391" y="3511"/>
                    <a:pt x="4423" y="3461"/>
                    <a:pt x="4446" y="3502"/>
                  </a:cubicBezTo>
                  <a:cubicBezTo>
                    <a:pt x="4399" y="3525"/>
                    <a:pt x="4409" y="3511"/>
                    <a:pt x="4442" y="3542"/>
                  </a:cubicBezTo>
                  <a:cubicBezTo>
                    <a:pt x="4405" y="3531"/>
                    <a:pt x="4422" y="3616"/>
                    <a:pt x="4427" y="3629"/>
                  </a:cubicBezTo>
                  <a:cubicBezTo>
                    <a:pt x="4411" y="3617"/>
                    <a:pt x="4422" y="3688"/>
                    <a:pt x="4423" y="3693"/>
                  </a:cubicBezTo>
                  <a:cubicBezTo>
                    <a:pt x="4435" y="3737"/>
                    <a:pt x="4464" y="3738"/>
                    <a:pt x="4484" y="3762"/>
                  </a:cubicBezTo>
                  <a:cubicBezTo>
                    <a:pt x="4445" y="3770"/>
                    <a:pt x="4373" y="3797"/>
                    <a:pt x="4373" y="3836"/>
                  </a:cubicBezTo>
                  <a:cubicBezTo>
                    <a:pt x="4373" y="3850"/>
                    <a:pt x="4363" y="3904"/>
                    <a:pt x="4370" y="3918"/>
                  </a:cubicBezTo>
                  <a:cubicBezTo>
                    <a:pt x="4346" y="3882"/>
                    <a:pt x="4352" y="3946"/>
                    <a:pt x="4356" y="3955"/>
                  </a:cubicBezTo>
                  <a:cubicBezTo>
                    <a:pt x="4370" y="3987"/>
                    <a:pt x="4380" y="4002"/>
                    <a:pt x="4392" y="4036"/>
                  </a:cubicBezTo>
                  <a:cubicBezTo>
                    <a:pt x="4385" y="4034"/>
                    <a:pt x="4373" y="4057"/>
                    <a:pt x="4373" y="4057"/>
                  </a:cubicBezTo>
                  <a:cubicBezTo>
                    <a:pt x="4373" y="4057"/>
                    <a:pt x="4448" y="4083"/>
                    <a:pt x="4430" y="4100"/>
                  </a:cubicBezTo>
                  <a:cubicBezTo>
                    <a:pt x="4448" y="4102"/>
                    <a:pt x="4387" y="4175"/>
                    <a:pt x="4389" y="4184"/>
                  </a:cubicBezTo>
                  <a:cubicBezTo>
                    <a:pt x="4394" y="4176"/>
                    <a:pt x="4399" y="4168"/>
                    <a:pt x="4406" y="4161"/>
                  </a:cubicBezTo>
                  <a:cubicBezTo>
                    <a:pt x="4405" y="4161"/>
                    <a:pt x="4399" y="4199"/>
                    <a:pt x="4399" y="4199"/>
                  </a:cubicBezTo>
                  <a:cubicBezTo>
                    <a:pt x="4356" y="4222"/>
                    <a:pt x="4380" y="4190"/>
                    <a:pt x="4354" y="4242"/>
                  </a:cubicBezTo>
                  <a:cubicBezTo>
                    <a:pt x="4348" y="4255"/>
                    <a:pt x="4331" y="4333"/>
                    <a:pt x="4331" y="4333"/>
                  </a:cubicBezTo>
                  <a:cubicBezTo>
                    <a:pt x="4316" y="4337"/>
                    <a:pt x="4238" y="4348"/>
                    <a:pt x="4222" y="4357"/>
                  </a:cubicBezTo>
                  <a:cubicBezTo>
                    <a:pt x="4181" y="4378"/>
                    <a:pt x="4222" y="4418"/>
                    <a:pt x="4153" y="4381"/>
                  </a:cubicBezTo>
                  <a:cubicBezTo>
                    <a:pt x="4159" y="4387"/>
                    <a:pt x="4159" y="4458"/>
                    <a:pt x="4142" y="4438"/>
                  </a:cubicBezTo>
                  <a:cubicBezTo>
                    <a:pt x="4154" y="4490"/>
                    <a:pt x="4181" y="4459"/>
                    <a:pt x="4170" y="4516"/>
                  </a:cubicBezTo>
                  <a:cubicBezTo>
                    <a:pt x="4152" y="4603"/>
                    <a:pt x="4075" y="4510"/>
                    <a:pt x="4049" y="4536"/>
                  </a:cubicBezTo>
                  <a:cubicBezTo>
                    <a:pt x="4042" y="4543"/>
                    <a:pt x="4066" y="4632"/>
                    <a:pt x="4066" y="4651"/>
                  </a:cubicBezTo>
                  <a:cubicBezTo>
                    <a:pt x="4070" y="4647"/>
                    <a:pt x="4150" y="4660"/>
                    <a:pt x="4153" y="4670"/>
                  </a:cubicBezTo>
                  <a:cubicBezTo>
                    <a:pt x="4149" y="4674"/>
                    <a:pt x="4104" y="4675"/>
                    <a:pt x="4104" y="4689"/>
                  </a:cubicBezTo>
                  <a:cubicBezTo>
                    <a:pt x="4095" y="4700"/>
                    <a:pt x="4106" y="4735"/>
                    <a:pt x="4119" y="4735"/>
                  </a:cubicBezTo>
                  <a:cubicBezTo>
                    <a:pt x="4101" y="4747"/>
                    <a:pt x="4064" y="4721"/>
                    <a:pt x="4047" y="4716"/>
                  </a:cubicBezTo>
                  <a:cubicBezTo>
                    <a:pt x="4046" y="4715"/>
                    <a:pt x="4060" y="4760"/>
                    <a:pt x="4054" y="4765"/>
                  </a:cubicBezTo>
                  <a:cubicBezTo>
                    <a:pt x="4005" y="4745"/>
                    <a:pt x="4030" y="4768"/>
                    <a:pt x="3986" y="4776"/>
                  </a:cubicBezTo>
                  <a:cubicBezTo>
                    <a:pt x="4003" y="4795"/>
                    <a:pt x="3958" y="4814"/>
                    <a:pt x="3990" y="4814"/>
                  </a:cubicBezTo>
                  <a:cubicBezTo>
                    <a:pt x="3992" y="4814"/>
                    <a:pt x="4039" y="4963"/>
                    <a:pt x="4058" y="4989"/>
                  </a:cubicBezTo>
                  <a:cubicBezTo>
                    <a:pt x="3995" y="4991"/>
                    <a:pt x="3948" y="4990"/>
                    <a:pt x="3951" y="5057"/>
                  </a:cubicBezTo>
                  <a:cubicBezTo>
                    <a:pt x="3951" y="5075"/>
                    <a:pt x="3925" y="5136"/>
                    <a:pt x="3921" y="5133"/>
                  </a:cubicBezTo>
                  <a:cubicBezTo>
                    <a:pt x="3930" y="5129"/>
                    <a:pt x="3938" y="5129"/>
                    <a:pt x="3946" y="5133"/>
                  </a:cubicBezTo>
                  <a:cubicBezTo>
                    <a:pt x="3938" y="5141"/>
                    <a:pt x="3931" y="5150"/>
                    <a:pt x="3925" y="5160"/>
                  </a:cubicBezTo>
                  <a:cubicBezTo>
                    <a:pt x="3937" y="5118"/>
                    <a:pt x="3833" y="5154"/>
                    <a:pt x="3819" y="5137"/>
                  </a:cubicBezTo>
                  <a:cubicBezTo>
                    <a:pt x="3809" y="5195"/>
                    <a:pt x="3807" y="5160"/>
                    <a:pt x="3760" y="5211"/>
                  </a:cubicBezTo>
                  <a:cubicBezTo>
                    <a:pt x="3693" y="5285"/>
                    <a:pt x="3695" y="5198"/>
                    <a:pt x="3623" y="5198"/>
                  </a:cubicBezTo>
                  <a:cubicBezTo>
                    <a:pt x="3661" y="5198"/>
                    <a:pt x="3527" y="5135"/>
                    <a:pt x="3577" y="5190"/>
                  </a:cubicBezTo>
                  <a:cubicBezTo>
                    <a:pt x="3597" y="5212"/>
                    <a:pt x="3574" y="5257"/>
                    <a:pt x="3572" y="5255"/>
                  </a:cubicBezTo>
                  <a:cubicBezTo>
                    <a:pt x="3567" y="5260"/>
                    <a:pt x="3575" y="5461"/>
                    <a:pt x="3504" y="5388"/>
                  </a:cubicBezTo>
                  <a:cubicBezTo>
                    <a:pt x="3504" y="5444"/>
                    <a:pt x="3542" y="5480"/>
                    <a:pt x="3544" y="5534"/>
                  </a:cubicBezTo>
                  <a:cubicBezTo>
                    <a:pt x="3545" y="5567"/>
                    <a:pt x="3578" y="5582"/>
                    <a:pt x="3568" y="5617"/>
                  </a:cubicBezTo>
                  <a:cubicBezTo>
                    <a:pt x="3555" y="5658"/>
                    <a:pt x="3513" y="5682"/>
                    <a:pt x="3485" y="5711"/>
                  </a:cubicBezTo>
                  <a:cubicBezTo>
                    <a:pt x="3429" y="5655"/>
                    <a:pt x="3385" y="5724"/>
                    <a:pt x="3347" y="5775"/>
                  </a:cubicBezTo>
                  <a:cubicBezTo>
                    <a:pt x="3309" y="5825"/>
                    <a:pt x="3293" y="5880"/>
                    <a:pt x="3271" y="5938"/>
                  </a:cubicBezTo>
                  <a:cubicBezTo>
                    <a:pt x="3247" y="6005"/>
                    <a:pt x="3327" y="6035"/>
                    <a:pt x="3293" y="6098"/>
                  </a:cubicBezTo>
                  <a:cubicBezTo>
                    <a:pt x="3235" y="6074"/>
                    <a:pt x="3228" y="6039"/>
                    <a:pt x="3156" y="6069"/>
                  </a:cubicBezTo>
                  <a:cubicBezTo>
                    <a:pt x="3106" y="6089"/>
                    <a:pt x="3172" y="6208"/>
                    <a:pt x="3097" y="6208"/>
                  </a:cubicBezTo>
                  <a:cubicBezTo>
                    <a:pt x="3065" y="6208"/>
                    <a:pt x="3048" y="6142"/>
                    <a:pt x="3013" y="6127"/>
                  </a:cubicBezTo>
                  <a:cubicBezTo>
                    <a:pt x="2990" y="6118"/>
                    <a:pt x="2924" y="6043"/>
                    <a:pt x="2903" y="6022"/>
                  </a:cubicBezTo>
                  <a:cubicBezTo>
                    <a:pt x="2872" y="5991"/>
                    <a:pt x="2837" y="5961"/>
                    <a:pt x="2810" y="5922"/>
                  </a:cubicBezTo>
                  <a:cubicBezTo>
                    <a:pt x="2783" y="5882"/>
                    <a:pt x="2842" y="5832"/>
                    <a:pt x="2820" y="5779"/>
                  </a:cubicBezTo>
                  <a:cubicBezTo>
                    <a:pt x="2813" y="5759"/>
                    <a:pt x="2826" y="5696"/>
                    <a:pt x="2824" y="5671"/>
                  </a:cubicBezTo>
                  <a:cubicBezTo>
                    <a:pt x="2821" y="5635"/>
                    <a:pt x="2838" y="5572"/>
                    <a:pt x="2806" y="5559"/>
                  </a:cubicBezTo>
                  <a:cubicBezTo>
                    <a:pt x="2766" y="5543"/>
                    <a:pt x="2692" y="5429"/>
                    <a:pt x="2683" y="5389"/>
                  </a:cubicBezTo>
                  <a:cubicBezTo>
                    <a:pt x="2668" y="5313"/>
                    <a:pt x="2588" y="5246"/>
                    <a:pt x="2535" y="5188"/>
                  </a:cubicBezTo>
                  <a:cubicBezTo>
                    <a:pt x="2481" y="5129"/>
                    <a:pt x="2426" y="5162"/>
                    <a:pt x="2357" y="5165"/>
                  </a:cubicBezTo>
                  <a:cubicBezTo>
                    <a:pt x="2291" y="5169"/>
                    <a:pt x="2227" y="5106"/>
                    <a:pt x="2188" y="5061"/>
                  </a:cubicBezTo>
                  <a:cubicBezTo>
                    <a:pt x="2134" y="4999"/>
                    <a:pt x="2116" y="4969"/>
                    <a:pt x="2152" y="4896"/>
                  </a:cubicBezTo>
                  <a:cubicBezTo>
                    <a:pt x="2187" y="4826"/>
                    <a:pt x="2136" y="4824"/>
                    <a:pt x="2107" y="4780"/>
                  </a:cubicBezTo>
                  <a:cubicBezTo>
                    <a:pt x="2084" y="4744"/>
                    <a:pt x="1959" y="4630"/>
                    <a:pt x="1966" y="4613"/>
                  </a:cubicBezTo>
                  <a:cubicBezTo>
                    <a:pt x="2007" y="4519"/>
                    <a:pt x="1913" y="4518"/>
                    <a:pt x="1913" y="4426"/>
                  </a:cubicBezTo>
                  <a:cubicBezTo>
                    <a:pt x="1914" y="4357"/>
                    <a:pt x="1826" y="4388"/>
                    <a:pt x="1825" y="4336"/>
                  </a:cubicBezTo>
                  <a:cubicBezTo>
                    <a:pt x="1824" y="4323"/>
                    <a:pt x="1843" y="4284"/>
                    <a:pt x="1822" y="4275"/>
                  </a:cubicBezTo>
                  <a:cubicBezTo>
                    <a:pt x="1797" y="4264"/>
                    <a:pt x="1758" y="4280"/>
                    <a:pt x="1743" y="4249"/>
                  </a:cubicBezTo>
                  <a:cubicBezTo>
                    <a:pt x="1717" y="4194"/>
                    <a:pt x="1767" y="4132"/>
                    <a:pt x="1767" y="4077"/>
                  </a:cubicBezTo>
                  <a:cubicBezTo>
                    <a:pt x="1767" y="4027"/>
                    <a:pt x="1692" y="4065"/>
                    <a:pt x="1692" y="4023"/>
                  </a:cubicBezTo>
                  <a:cubicBezTo>
                    <a:pt x="1692" y="3983"/>
                    <a:pt x="1642" y="3957"/>
                    <a:pt x="1642" y="3924"/>
                  </a:cubicBezTo>
                  <a:cubicBezTo>
                    <a:pt x="1642" y="3865"/>
                    <a:pt x="1509" y="3805"/>
                    <a:pt x="1471" y="3791"/>
                  </a:cubicBezTo>
                  <a:cubicBezTo>
                    <a:pt x="1434" y="3778"/>
                    <a:pt x="1400" y="3764"/>
                    <a:pt x="1363" y="3749"/>
                  </a:cubicBezTo>
                  <a:cubicBezTo>
                    <a:pt x="1357" y="3747"/>
                    <a:pt x="1319" y="3730"/>
                    <a:pt x="1312" y="3730"/>
                  </a:cubicBezTo>
                  <a:cubicBezTo>
                    <a:pt x="1286" y="3732"/>
                    <a:pt x="1291" y="3774"/>
                    <a:pt x="1299" y="3774"/>
                  </a:cubicBezTo>
                  <a:cubicBezTo>
                    <a:pt x="1300" y="3774"/>
                    <a:pt x="1336" y="3848"/>
                    <a:pt x="1279" y="3820"/>
                  </a:cubicBezTo>
                  <a:cubicBezTo>
                    <a:pt x="1250" y="3806"/>
                    <a:pt x="1188" y="3742"/>
                    <a:pt x="1167" y="3739"/>
                  </a:cubicBezTo>
                  <a:cubicBezTo>
                    <a:pt x="1172" y="3790"/>
                    <a:pt x="1002" y="3725"/>
                    <a:pt x="981" y="3712"/>
                  </a:cubicBezTo>
                  <a:cubicBezTo>
                    <a:pt x="920" y="3673"/>
                    <a:pt x="988" y="3657"/>
                    <a:pt x="966" y="3620"/>
                  </a:cubicBezTo>
                  <a:cubicBezTo>
                    <a:pt x="953" y="3599"/>
                    <a:pt x="923" y="3562"/>
                    <a:pt x="905" y="3544"/>
                  </a:cubicBezTo>
                  <a:cubicBezTo>
                    <a:pt x="891" y="3530"/>
                    <a:pt x="922" y="3454"/>
                    <a:pt x="911" y="3428"/>
                  </a:cubicBezTo>
                  <a:cubicBezTo>
                    <a:pt x="889" y="3377"/>
                    <a:pt x="844" y="3345"/>
                    <a:pt x="803" y="3311"/>
                  </a:cubicBezTo>
                  <a:cubicBezTo>
                    <a:pt x="765" y="3280"/>
                    <a:pt x="790" y="3246"/>
                    <a:pt x="739" y="3237"/>
                  </a:cubicBezTo>
                  <a:cubicBezTo>
                    <a:pt x="681" y="3227"/>
                    <a:pt x="651" y="3185"/>
                    <a:pt x="598" y="3166"/>
                  </a:cubicBezTo>
                  <a:cubicBezTo>
                    <a:pt x="635" y="3159"/>
                    <a:pt x="620" y="3016"/>
                    <a:pt x="609" y="2992"/>
                  </a:cubicBezTo>
                  <a:cubicBezTo>
                    <a:pt x="598" y="2964"/>
                    <a:pt x="557" y="2969"/>
                    <a:pt x="569" y="2923"/>
                  </a:cubicBezTo>
                  <a:cubicBezTo>
                    <a:pt x="579" y="2883"/>
                    <a:pt x="605" y="2883"/>
                    <a:pt x="605" y="2834"/>
                  </a:cubicBezTo>
                  <a:cubicBezTo>
                    <a:pt x="605" y="2810"/>
                    <a:pt x="661" y="2662"/>
                    <a:pt x="616" y="2646"/>
                  </a:cubicBezTo>
                  <a:cubicBezTo>
                    <a:pt x="584" y="2635"/>
                    <a:pt x="575" y="2681"/>
                    <a:pt x="543" y="2652"/>
                  </a:cubicBezTo>
                  <a:cubicBezTo>
                    <a:pt x="525" y="2636"/>
                    <a:pt x="470" y="2616"/>
                    <a:pt x="465" y="2591"/>
                  </a:cubicBezTo>
                  <a:cubicBezTo>
                    <a:pt x="460" y="2573"/>
                    <a:pt x="494" y="2586"/>
                    <a:pt x="471" y="2556"/>
                  </a:cubicBezTo>
                  <a:cubicBezTo>
                    <a:pt x="464" y="2547"/>
                    <a:pt x="455" y="2535"/>
                    <a:pt x="451" y="2521"/>
                  </a:cubicBezTo>
                  <a:cubicBezTo>
                    <a:pt x="435" y="2459"/>
                    <a:pt x="416" y="2434"/>
                    <a:pt x="446" y="2372"/>
                  </a:cubicBezTo>
                  <a:cubicBezTo>
                    <a:pt x="479" y="2302"/>
                    <a:pt x="376" y="2202"/>
                    <a:pt x="434" y="2144"/>
                  </a:cubicBezTo>
                  <a:cubicBezTo>
                    <a:pt x="417" y="2136"/>
                    <a:pt x="326" y="2146"/>
                    <a:pt x="320" y="2129"/>
                  </a:cubicBezTo>
                  <a:cubicBezTo>
                    <a:pt x="314" y="2109"/>
                    <a:pt x="355" y="2105"/>
                    <a:pt x="347" y="2091"/>
                  </a:cubicBezTo>
                  <a:cubicBezTo>
                    <a:pt x="329" y="2059"/>
                    <a:pt x="305" y="2076"/>
                    <a:pt x="343" y="2019"/>
                  </a:cubicBezTo>
                  <a:cubicBezTo>
                    <a:pt x="274" y="2005"/>
                    <a:pt x="414" y="1765"/>
                    <a:pt x="346" y="1763"/>
                  </a:cubicBezTo>
                  <a:cubicBezTo>
                    <a:pt x="253" y="1759"/>
                    <a:pt x="245" y="1719"/>
                    <a:pt x="169" y="1668"/>
                  </a:cubicBezTo>
                  <a:cubicBezTo>
                    <a:pt x="125" y="1638"/>
                    <a:pt x="101" y="1654"/>
                    <a:pt x="84" y="1593"/>
                  </a:cubicBezTo>
                  <a:cubicBezTo>
                    <a:pt x="76" y="1560"/>
                    <a:pt x="88" y="1489"/>
                    <a:pt x="46" y="1481"/>
                  </a:cubicBezTo>
                  <a:cubicBezTo>
                    <a:pt x="7" y="1474"/>
                    <a:pt x="0" y="1355"/>
                    <a:pt x="13" y="1327"/>
                  </a:cubicBezTo>
                  <a:cubicBezTo>
                    <a:pt x="51" y="1246"/>
                    <a:pt x="245" y="1280"/>
                    <a:pt x="284" y="1209"/>
                  </a:cubicBezTo>
                  <a:cubicBezTo>
                    <a:pt x="275" y="1227"/>
                    <a:pt x="279" y="1116"/>
                    <a:pt x="280" y="1129"/>
                  </a:cubicBezTo>
                  <a:cubicBezTo>
                    <a:pt x="258" y="1104"/>
                    <a:pt x="261" y="1087"/>
                    <a:pt x="287" y="1078"/>
                  </a:cubicBezTo>
                  <a:cubicBezTo>
                    <a:pt x="304" y="1071"/>
                    <a:pt x="312" y="1059"/>
                    <a:pt x="313" y="1041"/>
                  </a:cubicBezTo>
                  <a:cubicBezTo>
                    <a:pt x="313" y="1018"/>
                    <a:pt x="328" y="989"/>
                    <a:pt x="328" y="965"/>
                  </a:cubicBezTo>
                  <a:cubicBezTo>
                    <a:pt x="328" y="904"/>
                    <a:pt x="405" y="968"/>
                    <a:pt x="408" y="967"/>
                  </a:cubicBezTo>
                  <a:cubicBezTo>
                    <a:pt x="429" y="952"/>
                    <a:pt x="417" y="895"/>
                    <a:pt x="421" y="873"/>
                  </a:cubicBezTo>
                  <a:cubicBezTo>
                    <a:pt x="424" y="860"/>
                    <a:pt x="477" y="858"/>
                    <a:pt x="492" y="833"/>
                  </a:cubicBezTo>
                  <a:cubicBezTo>
                    <a:pt x="512" y="798"/>
                    <a:pt x="515" y="771"/>
                    <a:pt x="538" y="739"/>
                  </a:cubicBezTo>
                  <a:cubicBezTo>
                    <a:pt x="570" y="695"/>
                    <a:pt x="627" y="700"/>
                    <a:pt x="644" y="640"/>
                  </a:cubicBezTo>
                  <a:cubicBezTo>
                    <a:pt x="677" y="679"/>
                    <a:pt x="702" y="644"/>
                    <a:pt x="737" y="670"/>
                  </a:cubicBezTo>
                  <a:cubicBezTo>
                    <a:pt x="739" y="671"/>
                    <a:pt x="788" y="730"/>
                    <a:pt x="784" y="731"/>
                  </a:cubicBezTo>
                  <a:cubicBezTo>
                    <a:pt x="801" y="729"/>
                    <a:pt x="825" y="661"/>
                    <a:pt x="844" y="712"/>
                  </a:cubicBezTo>
                  <a:cubicBezTo>
                    <a:pt x="844" y="651"/>
                    <a:pt x="883" y="655"/>
                    <a:pt x="938" y="645"/>
                  </a:cubicBezTo>
                  <a:cubicBezTo>
                    <a:pt x="1006" y="632"/>
                    <a:pt x="1098" y="748"/>
                    <a:pt x="1034" y="776"/>
                  </a:cubicBezTo>
                  <a:cubicBezTo>
                    <a:pt x="1050" y="780"/>
                    <a:pt x="1065" y="784"/>
                    <a:pt x="1080" y="788"/>
                  </a:cubicBezTo>
                  <a:cubicBezTo>
                    <a:pt x="1096" y="767"/>
                    <a:pt x="1070" y="711"/>
                    <a:pt x="1061" y="693"/>
                  </a:cubicBezTo>
                  <a:cubicBezTo>
                    <a:pt x="1089" y="693"/>
                    <a:pt x="1148" y="709"/>
                    <a:pt x="1172" y="687"/>
                  </a:cubicBezTo>
                  <a:cubicBezTo>
                    <a:pt x="1179" y="681"/>
                    <a:pt x="1193" y="616"/>
                    <a:pt x="1185" y="614"/>
                  </a:cubicBezTo>
                  <a:cubicBezTo>
                    <a:pt x="1215" y="621"/>
                    <a:pt x="1319" y="683"/>
                    <a:pt x="1319" y="594"/>
                  </a:cubicBezTo>
                  <a:cubicBezTo>
                    <a:pt x="1339" y="624"/>
                    <a:pt x="1431" y="589"/>
                    <a:pt x="1419" y="642"/>
                  </a:cubicBezTo>
                  <a:cubicBezTo>
                    <a:pt x="1426" y="609"/>
                    <a:pt x="1465" y="621"/>
                    <a:pt x="1490" y="602"/>
                  </a:cubicBezTo>
                  <a:cubicBezTo>
                    <a:pt x="1484" y="600"/>
                    <a:pt x="1477" y="599"/>
                    <a:pt x="1471" y="598"/>
                  </a:cubicBezTo>
                  <a:cubicBezTo>
                    <a:pt x="1531" y="576"/>
                    <a:pt x="1547" y="644"/>
                    <a:pt x="1570" y="644"/>
                  </a:cubicBezTo>
                  <a:cubicBezTo>
                    <a:pt x="1585" y="662"/>
                    <a:pt x="1658" y="627"/>
                    <a:pt x="1670" y="677"/>
                  </a:cubicBezTo>
                  <a:cubicBezTo>
                    <a:pt x="1678" y="709"/>
                    <a:pt x="1794" y="722"/>
                    <a:pt x="1794" y="687"/>
                  </a:cubicBezTo>
                  <a:cubicBezTo>
                    <a:pt x="1831" y="645"/>
                    <a:pt x="1863" y="708"/>
                    <a:pt x="1880" y="730"/>
                  </a:cubicBezTo>
                  <a:cubicBezTo>
                    <a:pt x="1903" y="759"/>
                    <a:pt x="1962" y="760"/>
                    <a:pt x="1968" y="740"/>
                  </a:cubicBezTo>
                  <a:cubicBezTo>
                    <a:pt x="1966" y="746"/>
                    <a:pt x="1953" y="722"/>
                    <a:pt x="1959" y="722"/>
                  </a:cubicBezTo>
                  <a:cubicBezTo>
                    <a:pt x="1976" y="725"/>
                    <a:pt x="2019" y="717"/>
                    <a:pt x="2033" y="685"/>
                  </a:cubicBezTo>
                  <a:cubicBezTo>
                    <a:pt x="2094" y="721"/>
                    <a:pt x="2066" y="623"/>
                    <a:pt x="2064" y="624"/>
                  </a:cubicBezTo>
                  <a:cubicBezTo>
                    <a:pt x="2071" y="619"/>
                    <a:pt x="2099" y="634"/>
                    <a:pt x="2067" y="613"/>
                  </a:cubicBezTo>
                  <a:cubicBezTo>
                    <a:pt x="2108" y="637"/>
                    <a:pt x="2099" y="576"/>
                    <a:pt x="2087" y="559"/>
                  </a:cubicBezTo>
                  <a:cubicBezTo>
                    <a:pt x="2008" y="448"/>
                    <a:pt x="2211" y="514"/>
                    <a:pt x="2223" y="503"/>
                  </a:cubicBezTo>
                  <a:cubicBezTo>
                    <a:pt x="2241" y="499"/>
                    <a:pt x="2218" y="450"/>
                    <a:pt x="2238" y="449"/>
                  </a:cubicBezTo>
                  <a:cubicBezTo>
                    <a:pt x="2244" y="449"/>
                    <a:pt x="2317" y="450"/>
                    <a:pt x="2293" y="468"/>
                  </a:cubicBezTo>
                  <a:cubicBezTo>
                    <a:pt x="2356" y="420"/>
                    <a:pt x="2436" y="391"/>
                    <a:pt x="2502" y="351"/>
                  </a:cubicBezTo>
                  <a:cubicBezTo>
                    <a:pt x="2462" y="375"/>
                    <a:pt x="2516" y="324"/>
                    <a:pt x="2508" y="332"/>
                  </a:cubicBezTo>
                  <a:cubicBezTo>
                    <a:pt x="2528" y="332"/>
                    <a:pt x="2603" y="270"/>
                    <a:pt x="2603" y="253"/>
                  </a:cubicBezTo>
                  <a:cubicBezTo>
                    <a:pt x="2603" y="303"/>
                    <a:pt x="2639" y="298"/>
                    <a:pt x="2665" y="332"/>
                  </a:cubicBezTo>
                  <a:cubicBezTo>
                    <a:pt x="2667" y="334"/>
                    <a:pt x="2751" y="318"/>
                    <a:pt x="2763" y="322"/>
                  </a:cubicBezTo>
                  <a:cubicBezTo>
                    <a:pt x="2774" y="329"/>
                    <a:pt x="2772" y="332"/>
                    <a:pt x="2759" y="332"/>
                  </a:cubicBezTo>
                  <a:cubicBezTo>
                    <a:pt x="2768" y="338"/>
                    <a:pt x="2888" y="431"/>
                    <a:pt x="2865" y="431"/>
                  </a:cubicBezTo>
                  <a:cubicBezTo>
                    <a:pt x="2866" y="415"/>
                    <a:pt x="2865" y="406"/>
                    <a:pt x="2873" y="397"/>
                  </a:cubicBezTo>
                  <a:cubicBezTo>
                    <a:pt x="2835" y="439"/>
                    <a:pt x="2997" y="510"/>
                    <a:pt x="3017" y="533"/>
                  </a:cubicBezTo>
                  <a:cubicBezTo>
                    <a:pt x="3047" y="511"/>
                    <a:pt x="3048" y="353"/>
                    <a:pt x="3078" y="347"/>
                  </a:cubicBezTo>
                  <a:cubicBezTo>
                    <a:pt x="3066" y="336"/>
                    <a:pt x="3083" y="312"/>
                    <a:pt x="3083" y="313"/>
                  </a:cubicBezTo>
                  <a:cubicBezTo>
                    <a:pt x="3084" y="288"/>
                    <a:pt x="3054" y="298"/>
                    <a:pt x="3048" y="286"/>
                  </a:cubicBezTo>
                  <a:cubicBezTo>
                    <a:pt x="3052" y="276"/>
                    <a:pt x="3059" y="270"/>
                    <a:pt x="3070" y="268"/>
                  </a:cubicBezTo>
                  <a:cubicBezTo>
                    <a:pt x="3064" y="264"/>
                    <a:pt x="3061" y="257"/>
                    <a:pt x="3063" y="249"/>
                  </a:cubicBezTo>
                  <a:cubicBezTo>
                    <a:pt x="3083" y="267"/>
                    <a:pt x="3105" y="251"/>
                    <a:pt x="3127" y="256"/>
                  </a:cubicBezTo>
                  <a:cubicBezTo>
                    <a:pt x="3116" y="265"/>
                    <a:pt x="3116" y="273"/>
                    <a:pt x="3128" y="280"/>
                  </a:cubicBezTo>
                  <a:cubicBezTo>
                    <a:pt x="3133" y="281"/>
                    <a:pt x="3237" y="217"/>
                    <a:pt x="3237" y="254"/>
                  </a:cubicBezTo>
                  <a:cubicBezTo>
                    <a:pt x="3231" y="198"/>
                    <a:pt x="3232" y="234"/>
                    <a:pt x="3270" y="230"/>
                  </a:cubicBezTo>
                  <a:cubicBezTo>
                    <a:pt x="3284" y="229"/>
                    <a:pt x="3299" y="195"/>
                    <a:pt x="3302" y="192"/>
                  </a:cubicBezTo>
                  <a:cubicBezTo>
                    <a:pt x="3353" y="204"/>
                    <a:pt x="3242" y="93"/>
                    <a:pt x="3249" y="139"/>
                  </a:cubicBezTo>
                  <a:cubicBezTo>
                    <a:pt x="3246" y="117"/>
                    <a:pt x="3263" y="96"/>
                    <a:pt x="3279" y="85"/>
                  </a:cubicBezTo>
                  <a:cubicBezTo>
                    <a:pt x="3275" y="86"/>
                    <a:pt x="3271" y="85"/>
                    <a:pt x="3268" y="81"/>
                  </a:cubicBezTo>
                  <a:cubicBezTo>
                    <a:pt x="3280" y="53"/>
                    <a:pt x="3291" y="45"/>
                    <a:pt x="3302" y="59"/>
                  </a:cubicBezTo>
                  <a:cubicBezTo>
                    <a:pt x="3297" y="32"/>
                    <a:pt x="3280" y="35"/>
                    <a:pt x="3275" y="13"/>
                  </a:cubicBezTo>
                  <a:cubicBezTo>
                    <a:pt x="3281" y="20"/>
                    <a:pt x="3325" y="36"/>
                    <a:pt x="3339" y="39"/>
                  </a:cubicBezTo>
                  <a:cubicBezTo>
                    <a:pt x="3325" y="36"/>
                    <a:pt x="3411" y="12"/>
                    <a:pt x="3412" y="17"/>
                  </a:cubicBezTo>
                  <a:cubicBezTo>
                    <a:pt x="3412" y="18"/>
                    <a:pt x="3423" y="112"/>
                    <a:pt x="3431" y="104"/>
                  </a:cubicBezTo>
                  <a:cubicBezTo>
                    <a:pt x="3455" y="106"/>
                    <a:pt x="3506" y="0"/>
                    <a:pt x="3536" y="30"/>
                  </a:cubicBezTo>
                  <a:cubicBezTo>
                    <a:pt x="3531" y="25"/>
                    <a:pt x="3522" y="75"/>
                    <a:pt x="3518" y="78"/>
                  </a:cubicBezTo>
                  <a:cubicBezTo>
                    <a:pt x="3523" y="83"/>
                    <a:pt x="3572" y="95"/>
                    <a:pt x="3572" y="102"/>
                  </a:cubicBezTo>
                  <a:cubicBezTo>
                    <a:pt x="3572" y="116"/>
                    <a:pt x="3564" y="182"/>
                    <a:pt x="3564" y="169"/>
                  </a:cubicBezTo>
                  <a:cubicBezTo>
                    <a:pt x="3581" y="180"/>
                    <a:pt x="3678" y="162"/>
                    <a:pt x="3678" y="154"/>
                  </a:cubicBezTo>
                  <a:cubicBezTo>
                    <a:pt x="3678" y="122"/>
                    <a:pt x="3682" y="114"/>
                    <a:pt x="3690" y="130"/>
                  </a:cubicBezTo>
                  <a:cubicBezTo>
                    <a:pt x="3696" y="140"/>
                    <a:pt x="3690" y="130"/>
                    <a:pt x="3690" y="130"/>
                  </a:cubicBezTo>
                  <a:lnTo>
                    <a:pt x="3690" y="13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9" name="Freeform 14"/>
            <p:cNvSpPr>
              <a:spLocks/>
            </p:cNvSpPr>
            <p:nvPr/>
          </p:nvSpPr>
          <p:spPr bwMode="auto">
            <a:xfrm>
              <a:off x="4147" y="1753"/>
              <a:ext cx="1313" cy="1174"/>
            </a:xfrm>
            <a:custGeom>
              <a:avLst/>
              <a:gdLst>
                <a:gd name="T0" fmla="*/ 1560 w 5785"/>
                <a:gd name="T1" fmla="*/ 255 h 5177"/>
                <a:gd name="T2" fmla="*/ 1984 w 5785"/>
                <a:gd name="T3" fmla="*/ 210 h 5177"/>
                <a:gd name="T4" fmla="*/ 2234 w 5785"/>
                <a:gd name="T5" fmla="*/ 262 h 5177"/>
                <a:gd name="T6" fmla="*/ 2149 w 5785"/>
                <a:gd name="T7" fmla="*/ 653 h 5177"/>
                <a:gd name="T8" fmla="*/ 1726 w 5785"/>
                <a:gd name="T9" fmla="*/ 805 h 5177"/>
                <a:gd name="T10" fmla="*/ 1987 w 5785"/>
                <a:gd name="T11" fmla="*/ 1118 h 5177"/>
                <a:gd name="T12" fmla="*/ 2263 w 5785"/>
                <a:gd name="T13" fmla="*/ 1660 h 5177"/>
                <a:gd name="T14" fmla="*/ 2518 w 5785"/>
                <a:gd name="T15" fmla="*/ 1922 h 5177"/>
                <a:gd name="T16" fmla="*/ 3012 w 5785"/>
                <a:gd name="T17" fmla="*/ 1735 h 5177"/>
                <a:gd name="T18" fmla="*/ 3092 w 5785"/>
                <a:gd name="T19" fmla="*/ 1636 h 5177"/>
                <a:gd name="T20" fmla="*/ 3183 w 5785"/>
                <a:gd name="T21" fmla="*/ 1542 h 5177"/>
                <a:gd name="T22" fmla="*/ 3345 w 5785"/>
                <a:gd name="T23" fmla="*/ 1857 h 5177"/>
                <a:gd name="T24" fmla="*/ 3644 w 5785"/>
                <a:gd name="T25" fmla="*/ 1919 h 5177"/>
                <a:gd name="T26" fmla="*/ 3832 w 5785"/>
                <a:gd name="T27" fmla="*/ 2073 h 5177"/>
                <a:gd name="T28" fmla="*/ 4085 w 5785"/>
                <a:gd name="T29" fmla="*/ 2298 h 5177"/>
                <a:gd name="T30" fmla="*/ 4098 w 5785"/>
                <a:gd name="T31" fmla="*/ 2199 h 5177"/>
                <a:gd name="T32" fmla="*/ 4596 w 5785"/>
                <a:gd name="T33" fmla="*/ 2446 h 5177"/>
                <a:gd name="T34" fmla="*/ 4793 w 5785"/>
                <a:gd name="T35" fmla="*/ 2385 h 5177"/>
                <a:gd name="T36" fmla="*/ 4993 w 5785"/>
                <a:gd name="T37" fmla="*/ 2740 h 5177"/>
                <a:gd name="T38" fmla="*/ 4936 w 5785"/>
                <a:gd name="T39" fmla="*/ 3154 h 5177"/>
                <a:gd name="T40" fmla="*/ 5141 w 5785"/>
                <a:gd name="T41" fmla="*/ 3589 h 5177"/>
                <a:gd name="T42" fmla="*/ 5353 w 5785"/>
                <a:gd name="T43" fmla="*/ 3722 h 5177"/>
                <a:gd name="T44" fmla="*/ 5616 w 5785"/>
                <a:gd name="T45" fmla="*/ 4020 h 5177"/>
                <a:gd name="T46" fmla="*/ 5624 w 5785"/>
                <a:gd name="T47" fmla="*/ 4638 h 5177"/>
                <a:gd name="T48" fmla="*/ 4966 w 5785"/>
                <a:gd name="T49" fmla="*/ 4668 h 5177"/>
                <a:gd name="T50" fmla="*/ 4626 w 5785"/>
                <a:gd name="T51" fmla="*/ 4812 h 5177"/>
                <a:gd name="T52" fmla="*/ 4097 w 5785"/>
                <a:gd name="T53" fmla="*/ 5145 h 5177"/>
                <a:gd name="T54" fmla="*/ 3874 w 5785"/>
                <a:gd name="T55" fmla="*/ 4831 h 5177"/>
                <a:gd name="T56" fmla="*/ 3630 w 5785"/>
                <a:gd name="T57" fmla="*/ 4643 h 5177"/>
                <a:gd name="T58" fmla="*/ 3194 w 5785"/>
                <a:gd name="T59" fmla="*/ 4406 h 5177"/>
                <a:gd name="T60" fmla="*/ 2461 w 5785"/>
                <a:gd name="T61" fmla="*/ 4235 h 5177"/>
                <a:gd name="T62" fmla="*/ 2243 w 5785"/>
                <a:gd name="T63" fmla="*/ 4102 h 5177"/>
                <a:gd name="T64" fmla="*/ 2243 w 5785"/>
                <a:gd name="T65" fmla="*/ 3858 h 5177"/>
                <a:gd name="T66" fmla="*/ 1767 w 5785"/>
                <a:gd name="T67" fmla="*/ 3431 h 5177"/>
                <a:gd name="T68" fmla="*/ 1697 w 5785"/>
                <a:gd name="T69" fmla="*/ 3073 h 5177"/>
                <a:gd name="T70" fmla="*/ 1310 w 5785"/>
                <a:gd name="T71" fmla="*/ 2966 h 5177"/>
                <a:gd name="T72" fmla="*/ 1205 w 5785"/>
                <a:gd name="T73" fmla="*/ 2667 h 5177"/>
                <a:gd name="T74" fmla="*/ 1127 w 5785"/>
                <a:gd name="T75" fmla="*/ 2404 h 5177"/>
                <a:gd name="T76" fmla="*/ 1040 w 5785"/>
                <a:gd name="T77" fmla="*/ 2525 h 5177"/>
                <a:gd name="T78" fmla="*/ 954 w 5785"/>
                <a:gd name="T79" fmla="*/ 2578 h 5177"/>
                <a:gd name="T80" fmla="*/ 748 w 5785"/>
                <a:gd name="T81" fmla="*/ 2662 h 5177"/>
                <a:gd name="T82" fmla="*/ 639 w 5785"/>
                <a:gd name="T83" fmla="*/ 2361 h 5177"/>
                <a:gd name="T84" fmla="*/ 224 w 5785"/>
                <a:gd name="T85" fmla="*/ 2499 h 5177"/>
                <a:gd name="T86" fmla="*/ 68 w 5785"/>
                <a:gd name="T87" fmla="*/ 2263 h 5177"/>
                <a:gd name="T88" fmla="*/ 119 w 5785"/>
                <a:gd name="T89" fmla="*/ 1967 h 5177"/>
                <a:gd name="T90" fmla="*/ 188 w 5785"/>
                <a:gd name="T91" fmla="*/ 1497 h 5177"/>
                <a:gd name="T92" fmla="*/ 473 w 5785"/>
                <a:gd name="T93" fmla="*/ 974 h 5177"/>
                <a:gd name="T94" fmla="*/ 879 w 5785"/>
                <a:gd name="T95" fmla="*/ 579 h 5177"/>
                <a:gd name="T96" fmla="*/ 1177 w 5785"/>
                <a:gd name="T97" fmla="*/ 309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5" h="5177">
                  <a:moveTo>
                    <a:pt x="1177" y="309"/>
                  </a:moveTo>
                  <a:cubicBezTo>
                    <a:pt x="1268" y="366"/>
                    <a:pt x="1241" y="262"/>
                    <a:pt x="1276" y="235"/>
                  </a:cubicBezTo>
                  <a:cubicBezTo>
                    <a:pt x="1265" y="244"/>
                    <a:pt x="1381" y="223"/>
                    <a:pt x="1360" y="227"/>
                  </a:cubicBezTo>
                  <a:cubicBezTo>
                    <a:pt x="1428" y="215"/>
                    <a:pt x="1496" y="235"/>
                    <a:pt x="1560" y="255"/>
                  </a:cubicBezTo>
                  <a:cubicBezTo>
                    <a:pt x="1619" y="274"/>
                    <a:pt x="1639" y="254"/>
                    <a:pt x="1694" y="242"/>
                  </a:cubicBezTo>
                  <a:cubicBezTo>
                    <a:pt x="1753" y="229"/>
                    <a:pt x="1743" y="260"/>
                    <a:pt x="1777" y="300"/>
                  </a:cubicBezTo>
                  <a:cubicBezTo>
                    <a:pt x="1798" y="280"/>
                    <a:pt x="1867" y="293"/>
                    <a:pt x="1897" y="267"/>
                  </a:cubicBezTo>
                  <a:cubicBezTo>
                    <a:pt x="1919" y="249"/>
                    <a:pt x="1959" y="223"/>
                    <a:pt x="1984" y="210"/>
                  </a:cubicBezTo>
                  <a:cubicBezTo>
                    <a:pt x="2080" y="163"/>
                    <a:pt x="2081" y="95"/>
                    <a:pt x="2081" y="0"/>
                  </a:cubicBezTo>
                  <a:cubicBezTo>
                    <a:pt x="2141" y="30"/>
                    <a:pt x="2197" y="37"/>
                    <a:pt x="2202" y="111"/>
                  </a:cubicBezTo>
                  <a:cubicBezTo>
                    <a:pt x="2205" y="155"/>
                    <a:pt x="2235" y="145"/>
                    <a:pt x="2267" y="167"/>
                  </a:cubicBezTo>
                  <a:cubicBezTo>
                    <a:pt x="2267" y="189"/>
                    <a:pt x="2262" y="227"/>
                    <a:pt x="2234" y="262"/>
                  </a:cubicBezTo>
                  <a:cubicBezTo>
                    <a:pt x="2230" y="267"/>
                    <a:pt x="2154" y="361"/>
                    <a:pt x="2184" y="361"/>
                  </a:cubicBezTo>
                  <a:cubicBezTo>
                    <a:pt x="2138" y="397"/>
                    <a:pt x="2297" y="481"/>
                    <a:pt x="2300" y="518"/>
                  </a:cubicBezTo>
                  <a:cubicBezTo>
                    <a:pt x="2301" y="528"/>
                    <a:pt x="2270" y="631"/>
                    <a:pt x="2263" y="643"/>
                  </a:cubicBezTo>
                  <a:cubicBezTo>
                    <a:pt x="2263" y="693"/>
                    <a:pt x="2149" y="695"/>
                    <a:pt x="2149" y="653"/>
                  </a:cubicBezTo>
                  <a:cubicBezTo>
                    <a:pt x="2137" y="668"/>
                    <a:pt x="2067" y="730"/>
                    <a:pt x="2073" y="737"/>
                  </a:cubicBezTo>
                  <a:cubicBezTo>
                    <a:pt x="2073" y="738"/>
                    <a:pt x="2077" y="765"/>
                    <a:pt x="2077" y="756"/>
                  </a:cubicBezTo>
                  <a:cubicBezTo>
                    <a:pt x="2067" y="784"/>
                    <a:pt x="1893" y="790"/>
                    <a:pt x="1857" y="790"/>
                  </a:cubicBezTo>
                  <a:cubicBezTo>
                    <a:pt x="1845" y="837"/>
                    <a:pt x="1748" y="805"/>
                    <a:pt x="1726" y="805"/>
                  </a:cubicBezTo>
                  <a:cubicBezTo>
                    <a:pt x="1655" y="805"/>
                    <a:pt x="1699" y="897"/>
                    <a:pt x="1711" y="920"/>
                  </a:cubicBezTo>
                  <a:cubicBezTo>
                    <a:pt x="1726" y="947"/>
                    <a:pt x="1814" y="1058"/>
                    <a:pt x="1830" y="1056"/>
                  </a:cubicBezTo>
                  <a:cubicBezTo>
                    <a:pt x="1860" y="1067"/>
                    <a:pt x="1848" y="1189"/>
                    <a:pt x="1933" y="1189"/>
                  </a:cubicBezTo>
                  <a:cubicBezTo>
                    <a:pt x="1969" y="1189"/>
                    <a:pt x="1936" y="1111"/>
                    <a:pt x="1987" y="1118"/>
                  </a:cubicBezTo>
                  <a:cubicBezTo>
                    <a:pt x="2037" y="1125"/>
                    <a:pt x="2064" y="1168"/>
                    <a:pt x="2093" y="1207"/>
                  </a:cubicBezTo>
                  <a:cubicBezTo>
                    <a:pt x="2108" y="1227"/>
                    <a:pt x="2117" y="1356"/>
                    <a:pt x="2174" y="1356"/>
                  </a:cubicBezTo>
                  <a:cubicBezTo>
                    <a:pt x="2168" y="1356"/>
                    <a:pt x="2213" y="1476"/>
                    <a:pt x="2218" y="1486"/>
                  </a:cubicBezTo>
                  <a:cubicBezTo>
                    <a:pt x="2225" y="1497"/>
                    <a:pt x="2233" y="1693"/>
                    <a:pt x="2263" y="1660"/>
                  </a:cubicBezTo>
                  <a:cubicBezTo>
                    <a:pt x="2291" y="1670"/>
                    <a:pt x="2303" y="1695"/>
                    <a:pt x="2350" y="1709"/>
                  </a:cubicBezTo>
                  <a:cubicBezTo>
                    <a:pt x="2381" y="1719"/>
                    <a:pt x="2405" y="1716"/>
                    <a:pt x="2420" y="1747"/>
                  </a:cubicBezTo>
                  <a:cubicBezTo>
                    <a:pt x="2440" y="1786"/>
                    <a:pt x="2405" y="1770"/>
                    <a:pt x="2393" y="1812"/>
                  </a:cubicBezTo>
                  <a:cubicBezTo>
                    <a:pt x="2417" y="1806"/>
                    <a:pt x="2510" y="1895"/>
                    <a:pt x="2518" y="1922"/>
                  </a:cubicBezTo>
                  <a:cubicBezTo>
                    <a:pt x="2523" y="1937"/>
                    <a:pt x="2613" y="1904"/>
                    <a:pt x="2641" y="1917"/>
                  </a:cubicBezTo>
                  <a:cubicBezTo>
                    <a:pt x="2707" y="1946"/>
                    <a:pt x="2743" y="1891"/>
                    <a:pt x="2781" y="1846"/>
                  </a:cubicBezTo>
                  <a:cubicBezTo>
                    <a:pt x="2804" y="1819"/>
                    <a:pt x="2865" y="1754"/>
                    <a:pt x="2905" y="1786"/>
                  </a:cubicBezTo>
                  <a:cubicBezTo>
                    <a:pt x="2922" y="1800"/>
                    <a:pt x="3009" y="1753"/>
                    <a:pt x="3012" y="1735"/>
                  </a:cubicBezTo>
                  <a:cubicBezTo>
                    <a:pt x="3012" y="1773"/>
                    <a:pt x="3034" y="1783"/>
                    <a:pt x="3067" y="1783"/>
                  </a:cubicBezTo>
                  <a:cubicBezTo>
                    <a:pt x="3101" y="1783"/>
                    <a:pt x="3118" y="1819"/>
                    <a:pt x="3137" y="1819"/>
                  </a:cubicBezTo>
                  <a:cubicBezTo>
                    <a:pt x="3141" y="1819"/>
                    <a:pt x="3142" y="1733"/>
                    <a:pt x="3155" y="1719"/>
                  </a:cubicBezTo>
                  <a:cubicBezTo>
                    <a:pt x="3187" y="1685"/>
                    <a:pt x="3130" y="1629"/>
                    <a:pt x="3092" y="1636"/>
                  </a:cubicBezTo>
                  <a:cubicBezTo>
                    <a:pt x="3063" y="1642"/>
                    <a:pt x="3073" y="1671"/>
                    <a:pt x="3033" y="1671"/>
                  </a:cubicBezTo>
                  <a:cubicBezTo>
                    <a:pt x="3013" y="1671"/>
                    <a:pt x="3029" y="1610"/>
                    <a:pt x="3030" y="1604"/>
                  </a:cubicBezTo>
                  <a:cubicBezTo>
                    <a:pt x="3035" y="1545"/>
                    <a:pt x="3032" y="1572"/>
                    <a:pt x="3075" y="1531"/>
                  </a:cubicBezTo>
                  <a:cubicBezTo>
                    <a:pt x="3107" y="1500"/>
                    <a:pt x="3167" y="1476"/>
                    <a:pt x="3183" y="1542"/>
                  </a:cubicBezTo>
                  <a:cubicBezTo>
                    <a:pt x="3209" y="1513"/>
                    <a:pt x="3243" y="1566"/>
                    <a:pt x="3243" y="1574"/>
                  </a:cubicBezTo>
                  <a:cubicBezTo>
                    <a:pt x="3243" y="1603"/>
                    <a:pt x="3253" y="1613"/>
                    <a:pt x="3286" y="1616"/>
                  </a:cubicBezTo>
                  <a:cubicBezTo>
                    <a:pt x="3350" y="1622"/>
                    <a:pt x="3273" y="1674"/>
                    <a:pt x="3303" y="1700"/>
                  </a:cubicBezTo>
                  <a:cubicBezTo>
                    <a:pt x="3372" y="1759"/>
                    <a:pt x="3289" y="1778"/>
                    <a:pt x="3345" y="1857"/>
                  </a:cubicBezTo>
                  <a:cubicBezTo>
                    <a:pt x="3393" y="1924"/>
                    <a:pt x="3463" y="1859"/>
                    <a:pt x="3497" y="1950"/>
                  </a:cubicBezTo>
                  <a:cubicBezTo>
                    <a:pt x="3509" y="1983"/>
                    <a:pt x="3517" y="1970"/>
                    <a:pt x="3547" y="1961"/>
                  </a:cubicBezTo>
                  <a:cubicBezTo>
                    <a:pt x="3584" y="1950"/>
                    <a:pt x="3559" y="1915"/>
                    <a:pt x="3559" y="1891"/>
                  </a:cubicBezTo>
                  <a:cubicBezTo>
                    <a:pt x="3581" y="1896"/>
                    <a:pt x="3639" y="1876"/>
                    <a:pt x="3644" y="1919"/>
                  </a:cubicBezTo>
                  <a:cubicBezTo>
                    <a:pt x="3644" y="1921"/>
                    <a:pt x="3686" y="1904"/>
                    <a:pt x="3692" y="1906"/>
                  </a:cubicBezTo>
                  <a:cubicBezTo>
                    <a:pt x="3710" y="1914"/>
                    <a:pt x="3702" y="1956"/>
                    <a:pt x="3707" y="1971"/>
                  </a:cubicBezTo>
                  <a:cubicBezTo>
                    <a:pt x="3716" y="2000"/>
                    <a:pt x="3691" y="2056"/>
                    <a:pt x="3732" y="2069"/>
                  </a:cubicBezTo>
                  <a:cubicBezTo>
                    <a:pt x="3749" y="2074"/>
                    <a:pt x="3800" y="2064"/>
                    <a:pt x="3832" y="2073"/>
                  </a:cubicBezTo>
                  <a:cubicBezTo>
                    <a:pt x="3891" y="2091"/>
                    <a:pt x="3923" y="2095"/>
                    <a:pt x="3923" y="2165"/>
                  </a:cubicBezTo>
                  <a:cubicBezTo>
                    <a:pt x="3923" y="2194"/>
                    <a:pt x="3904" y="2293"/>
                    <a:pt x="3953" y="2300"/>
                  </a:cubicBezTo>
                  <a:cubicBezTo>
                    <a:pt x="3987" y="2305"/>
                    <a:pt x="4007" y="2356"/>
                    <a:pt x="4035" y="2375"/>
                  </a:cubicBezTo>
                  <a:cubicBezTo>
                    <a:pt x="4062" y="2394"/>
                    <a:pt x="4087" y="2298"/>
                    <a:pt x="4085" y="2298"/>
                  </a:cubicBezTo>
                  <a:cubicBezTo>
                    <a:pt x="4121" y="2298"/>
                    <a:pt x="4101" y="2343"/>
                    <a:pt x="4118" y="2292"/>
                  </a:cubicBezTo>
                  <a:cubicBezTo>
                    <a:pt x="4120" y="2284"/>
                    <a:pt x="4158" y="2277"/>
                    <a:pt x="4158" y="2281"/>
                  </a:cubicBezTo>
                  <a:cubicBezTo>
                    <a:pt x="4154" y="2258"/>
                    <a:pt x="4142" y="2251"/>
                    <a:pt x="4121" y="2260"/>
                  </a:cubicBezTo>
                  <a:cubicBezTo>
                    <a:pt x="4095" y="2270"/>
                    <a:pt x="4103" y="2208"/>
                    <a:pt x="4098" y="2199"/>
                  </a:cubicBezTo>
                  <a:cubicBezTo>
                    <a:pt x="4121" y="2204"/>
                    <a:pt x="4172" y="2256"/>
                    <a:pt x="4195" y="2256"/>
                  </a:cubicBezTo>
                  <a:cubicBezTo>
                    <a:pt x="4186" y="2258"/>
                    <a:pt x="4240" y="2281"/>
                    <a:pt x="4234" y="2277"/>
                  </a:cubicBezTo>
                  <a:cubicBezTo>
                    <a:pt x="4276" y="2307"/>
                    <a:pt x="4342" y="2291"/>
                    <a:pt x="4390" y="2289"/>
                  </a:cubicBezTo>
                  <a:cubicBezTo>
                    <a:pt x="4408" y="2288"/>
                    <a:pt x="4579" y="2462"/>
                    <a:pt x="4596" y="2446"/>
                  </a:cubicBezTo>
                  <a:cubicBezTo>
                    <a:pt x="4607" y="2472"/>
                    <a:pt x="4606" y="2469"/>
                    <a:pt x="4622" y="2491"/>
                  </a:cubicBezTo>
                  <a:cubicBezTo>
                    <a:pt x="4619" y="2479"/>
                    <a:pt x="4684" y="2491"/>
                    <a:pt x="4704" y="2499"/>
                  </a:cubicBezTo>
                  <a:cubicBezTo>
                    <a:pt x="4757" y="2521"/>
                    <a:pt x="4760" y="2528"/>
                    <a:pt x="4812" y="2476"/>
                  </a:cubicBezTo>
                  <a:cubicBezTo>
                    <a:pt x="4797" y="2446"/>
                    <a:pt x="4813" y="2418"/>
                    <a:pt x="4793" y="2385"/>
                  </a:cubicBezTo>
                  <a:cubicBezTo>
                    <a:pt x="4779" y="2391"/>
                    <a:pt x="4923" y="2436"/>
                    <a:pt x="4911" y="2419"/>
                  </a:cubicBezTo>
                  <a:cubicBezTo>
                    <a:pt x="4930" y="2446"/>
                    <a:pt x="4903" y="2519"/>
                    <a:pt x="4903" y="2547"/>
                  </a:cubicBezTo>
                  <a:cubicBezTo>
                    <a:pt x="4903" y="2562"/>
                    <a:pt x="4878" y="2662"/>
                    <a:pt x="4873" y="2670"/>
                  </a:cubicBezTo>
                  <a:cubicBezTo>
                    <a:pt x="4867" y="2676"/>
                    <a:pt x="4982" y="2730"/>
                    <a:pt x="4993" y="2740"/>
                  </a:cubicBezTo>
                  <a:cubicBezTo>
                    <a:pt x="5018" y="2766"/>
                    <a:pt x="4896" y="2764"/>
                    <a:pt x="4922" y="2809"/>
                  </a:cubicBezTo>
                  <a:cubicBezTo>
                    <a:pt x="4944" y="2846"/>
                    <a:pt x="4801" y="2879"/>
                    <a:pt x="4890" y="2960"/>
                  </a:cubicBezTo>
                  <a:cubicBezTo>
                    <a:pt x="4908" y="2976"/>
                    <a:pt x="4895" y="3027"/>
                    <a:pt x="4924" y="3055"/>
                  </a:cubicBezTo>
                  <a:cubicBezTo>
                    <a:pt x="4945" y="3075"/>
                    <a:pt x="4933" y="3130"/>
                    <a:pt x="4936" y="3154"/>
                  </a:cubicBezTo>
                  <a:cubicBezTo>
                    <a:pt x="4948" y="3237"/>
                    <a:pt x="4975" y="3293"/>
                    <a:pt x="5021" y="3352"/>
                  </a:cubicBezTo>
                  <a:cubicBezTo>
                    <a:pt x="5035" y="3370"/>
                    <a:pt x="5009" y="3470"/>
                    <a:pt x="4998" y="3487"/>
                  </a:cubicBezTo>
                  <a:cubicBezTo>
                    <a:pt x="5019" y="3482"/>
                    <a:pt x="5071" y="3550"/>
                    <a:pt x="5083" y="3563"/>
                  </a:cubicBezTo>
                  <a:cubicBezTo>
                    <a:pt x="5117" y="3599"/>
                    <a:pt x="5113" y="3538"/>
                    <a:pt x="5141" y="3589"/>
                  </a:cubicBezTo>
                  <a:cubicBezTo>
                    <a:pt x="5142" y="3591"/>
                    <a:pt x="5175" y="3594"/>
                    <a:pt x="5184" y="3600"/>
                  </a:cubicBezTo>
                  <a:cubicBezTo>
                    <a:pt x="5203" y="3526"/>
                    <a:pt x="5320" y="3646"/>
                    <a:pt x="5277" y="3646"/>
                  </a:cubicBezTo>
                  <a:cubicBezTo>
                    <a:pt x="5305" y="3646"/>
                    <a:pt x="5299" y="3674"/>
                    <a:pt x="5298" y="3695"/>
                  </a:cubicBezTo>
                  <a:cubicBezTo>
                    <a:pt x="5298" y="3737"/>
                    <a:pt x="5328" y="3704"/>
                    <a:pt x="5353" y="3722"/>
                  </a:cubicBezTo>
                  <a:cubicBezTo>
                    <a:pt x="5376" y="3740"/>
                    <a:pt x="5382" y="3781"/>
                    <a:pt x="5423" y="3756"/>
                  </a:cubicBezTo>
                  <a:cubicBezTo>
                    <a:pt x="5450" y="3738"/>
                    <a:pt x="5468" y="3738"/>
                    <a:pt x="5481" y="3730"/>
                  </a:cubicBezTo>
                  <a:cubicBezTo>
                    <a:pt x="5486" y="3736"/>
                    <a:pt x="5668" y="3760"/>
                    <a:pt x="5604" y="3823"/>
                  </a:cubicBezTo>
                  <a:cubicBezTo>
                    <a:pt x="5573" y="3854"/>
                    <a:pt x="5613" y="3985"/>
                    <a:pt x="5616" y="4020"/>
                  </a:cubicBezTo>
                  <a:cubicBezTo>
                    <a:pt x="5618" y="4048"/>
                    <a:pt x="5628" y="4196"/>
                    <a:pt x="5655" y="4210"/>
                  </a:cubicBezTo>
                  <a:cubicBezTo>
                    <a:pt x="5680" y="4222"/>
                    <a:pt x="5660" y="4338"/>
                    <a:pt x="5668" y="4383"/>
                  </a:cubicBezTo>
                  <a:cubicBezTo>
                    <a:pt x="5679" y="4443"/>
                    <a:pt x="5785" y="4495"/>
                    <a:pt x="5678" y="4542"/>
                  </a:cubicBezTo>
                  <a:cubicBezTo>
                    <a:pt x="5621" y="4567"/>
                    <a:pt x="5701" y="4655"/>
                    <a:pt x="5624" y="4638"/>
                  </a:cubicBezTo>
                  <a:cubicBezTo>
                    <a:pt x="5544" y="4620"/>
                    <a:pt x="5480" y="4659"/>
                    <a:pt x="5416" y="4704"/>
                  </a:cubicBezTo>
                  <a:cubicBezTo>
                    <a:pt x="5359" y="4744"/>
                    <a:pt x="5293" y="4787"/>
                    <a:pt x="5240" y="4705"/>
                  </a:cubicBezTo>
                  <a:cubicBezTo>
                    <a:pt x="5211" y="4662"/>
                    <a:pt x="5130" y="4706"/>
                    <a:pt x="5110" y="4663"/>
                  </a:cubicBezTo>
                  <a:cubicBezTo>
                    <a:pt x="5093" y="4627"/>
                    <a:pt x="5000" y="4647"/>
                    <a:pt x="4966" y="4668"/>
                  </a:cubicBezTo>
                  <a:cubicBezTo>
                    <a:pt x="4948" y="4679"/>
                    <a:pt x="4896" y="4689"/>
                    <a:pt x="4863" y="4681"/>
                  </a:cubicBezTo>
                  <a:cubicBezTo>
                    <a:pt x="4811" y="4667"/>
                    <a:pt x="4841" y="4653"/>
                    <a:pt x="4824" y="4615"/>
                  </a:cubicBezTo>
                  <a:cubicBezTo>
                    <a:pt x="4807" y="4579"/>
                    <a:pt x="4703" y="4622"/>
                    <a:pt x="4674" y="4622"/>
                  </a:cubicBezTo>
                  <a:cubicBezTo>
                    <a:pt x="4562" y="4622"/>
                    <a:pt x="4601" y="4754"/>
                    <a:pt x="4626" y="4812"/>
                  </a:cubicBezTo>
                  <a:cubicBezTo>
                    <a:pt x="4596" y="4805"/>
                    <a:pt x="4425" y="4995"/>
                    <a:pt x="4417" y="4987"/>
                  </a:cubicBezTo>
                  <a:cubicBezTo>
                    <a:pt x="4425" y="4996"/>
                    <a:pt x="4324" y="5106"/>
                    <a:pt x="4303" y="5116"/>
                  </a:cubicBezTo>
                  <a:cubicBezTo>
                    <a:pt x="4268" y="5134"/>
                    <a:pt x="4253" y="5177"/>
                    <a:pt x="4215" y="5177"/>
                  </a:cubicBezTo>
                  <a:cubicBezTo>
                    <a:pt x="4191" y="5177"/>
                    <a:pt x="4112" y="5113"/>
                    <a:pt x="4097" y="5145"/>
                  </a:cubicBezTo>
                  <a:cubicBezTo>
                    <a:pt x="4101" y="5141"/>
                    <a:pt x="4105" y="5138"/>
                    <a:pt x="4110" y="5135"/>
                  </a:cubicBezTo>
                  <a:cubicBezTo>
                    <a:pt x="4104" y="5165"/>
                    <a:pt x="3980" y="5097"/>
                    <a:pt x="3980" y="5053"/>
                  </a:cubicBezTo>
                  <a:cubicBezTo>
                    <a:pt x="3980" y="5003"/>
                    <a:pt x="4002" y="4977"/>
                    <a:pt x="3972" y="4936"/>
                  </a:cubicBezTo>
                  <a:cubicBezTo>
                    <a:pt x="3947" y="4900"/>
                    <a:pt x="3917" y="4847"/>
                    <a:pt x="3874" y="4831"/>
                  </a:cubicBezTo>
                  <a:cubicBezTo>
                    <a:pt x="3823" y="4811"/>
                    <a:pt x="3861" y="4886"/>
                    <a:pt x="3815" y="4796"/>
                  </a:cubicBezTo>
                  <a:cubicBezTo>
                    <a:pt x="3780" y="4726"/>
                    <a:pt x="3829" y="4746"/>
                    <a:pt x="3812" y="4685"/>
                  </a:cubicBezTo>
                  <a:cubicBezTo>
                    <a:pt x="3800" y="4640"/>
                    <a:pt x="3747" y="4607"/>
                    <a:pt x="3704" y="4597"/>
                  </a:cubicBezTo>
                  <a:cubicBezTo>
                    <a:pt x="3646" y="4585"/>
                    <a:pt x="3669" y="4641"/>
                    <a:pt x="3630" y="4643"/>
                  </a:cubicBezTo>
                  <a:cubicBezTo>
                    <a:pt x="3605" y="4644"/>
                    <a:pt x="3494" y="4617"/>
                    <a:pt x="3494" y="4582"/>
                  </a:cubicBezTo>
                  <a:cubicBezTo>
                    <a:pt x="3494" y="4588"/>
                    <a:pt x="3448" y="4587"/>
                    <a:pt x="3445" y="4599"/>
                  </a:cubicBezTo>
                  <a:cubicBezTo>
                    <a:pt x="3402" y="4546"/>
                    <a:pt x="3351" y="4500"/>
                    <a:pt x="3323" y="4436"/>
                  </a:cubicBezTo>
                  <a:cubicBezTo>
                    <a:pt x="3307" y="4498"/>
                    <a:pt x="3190" y="4468"/>
                    <a:pt x="3194" y="4406"/>
                  </a:cubicBezTo>
                  <a:cubicBezTo>
                    <a:pt x="3162" y="4447"/>
                    <a:pt x="3037" y="4368"/>
                    <a:pt x="3000" y="4417"/>
                  </a:cubicBezTo>
                  <a:cubicBezTo>
                    <a:pt x="2998" y="4400"/>
                    <a:pt x="2757" y="4462"/>
                    <a:pt x="2723" y="4451"/>
                  </a:cubicBezTo>
                  <a:cubicBezTo>
                    <a:pt x="2798" y="4422"/>
                    <a:pt x="2691" y="4269"/>
                    <a:pt x="2638" y="4269"/>
                  </a:cubicBezTo>
                  <a:cubicBezTo>
                    <a:pt x="2599" y="4269"/>
                    <a:pt x="2461" y="4235"/>
                    <a:pt x="2461" y="4235"/>
                  </a:cubicBezTo>
                  <a:cubicBezTo>
                    <a:pt x="2463" y="4228"/>
                    <a:pt x="2470" y="4204"/>
                    <a:pt x="2476" y="4204"/>
                  </a:cubicBezTo>
                  <a:cubicBezTo>
                    <a:pt x="2448" y="4178"/>
                    <a:pt x="2429" y="4142"/>
                    <a:pt x="2450" y="4106"/>
                  </a:cubicBezTo>
                  <a:cubicBezTo>
                    <a:pt x="2385" y="4041"/>
                    <a:pt x="2331" y="4150"/>
                    <a:pt x="2298" y="4200"/>
                  </a:cubicBezTo>
                  <a:cubicBezTo>
                    <a:pt x="2305" y="4167"/>
                    <a:pt x="2257" y="4120"/>
                    <a:pt x="2243" y="4102"/>
                  </a:cubicBezTo>
                  <a:cubicBezTo>
                    <a:pt x="2254" y="4116"/>
                    <a:pt x="2356" y="4003"/>
                    <a:pt x="2319" y="4003"/>
                  </a:cubicBezTo>
                  <a:cubicBezTo>
                    <a:pt x="2306" y="4000"/>
                    <a:pt x="2294" y="3996"/>
                    <a:pt x="2282" y="3992"/>
                  </a:cubicBezTo>
                  <a:cubicBezTo>
                    <a:pt x="2290" y="3984"/>
                    <a:pt x="2290" y="3939"/>
                    <a:pt x="2271" y="3961"/>
                  </a:cubicBezTo>
                  <a:cubicBezTo>
                    <a:pt x="2256" y="3932"/>
                    <a:pt x="2275" y="3897"/>
                    <a:pt x="2243" y="3858"/>
                  </a:cubicBezTo>
                  <a:cubicBezTo>
                    <a:pt x="2200" y="3806"/>
                    <a:pt x="2143" y="3766"/>
                    <a:pt x="2089" y="3726"/>
                  </a:cubicBezTo>
                  <a:cubicBezTo>
                    <a:pt x="2007" y="3665"/>
                    <a:pt x="2035" y="3555"/>
                    <a:pt x="1970" y="3474"/>
                  </a:cubicBezTo>
                  <a:cubicBezTo>
                    <a:pt x="1924" y="3416"/>
                    <a:pt x="1930" y="3525"/>
                    <a:pt x="1898" y="3521"/>
                  </a:cubicBezTo>
                  <a:cubicBezTo>
                    <a:pt x="1858" y="3515"/>
                    <a:pt x="1780" y="3470"/>
                    <a:pt x="1767" y="3431"/>
                  </a:cubicBezTo>
                  <a:cubicBezTo>
                    <a:pt x="1757" y="3400"/>
                    <a:pt x="1746" y="3303"/>
                    <a:pt x="1763" y="3275"/>
                  </a:cubicBezTo>
                  <a:cubicBezTo>
                    <a:pt x="1761" y="3278"/>
                    <a:pt x="1852" y="3133"/>
                    <a:pt x="1813" y="3134"/>
                  </a:cubicBezTo>
                  <a:cubicBezTo>
                    <a:pt x="1800" y="3134"/>
                    <a:pt x="1801" y="3207"/>
                    <a:pt x="1771" y="3160"/>
                  </a:cubicBezTo>
                  <a:cubicBezTo>
                    <a:pt x="1749" y="3127"/>
                    <a:pt x="1731" y="3098"/>
                    <a:pt x="1697" y="3073"/>
                  </a:cubicBezTo>
                  <a:cubicBezTo>
                    <a:pt x="1688" y="3067"/>
                    <a:pt x="1627" y="3031"/>
                    <a:pt x="1616" y="3031"/>
                  </a:cubicBezTo>
                  <a:cubicBezTo>
                    <a:pt x="1601" y="3031"/>
                    <a:pt x="1513" y="3101"/>
                    <a:pt x="1525" y="3114"/>
                  </a:cubicBezTo>
                  <a:cubicBezTo>
                    <a:pt x="1490" y="3077"/>
                    <a:pt x="1443" y="3119"/>
                    <a:pt x="1415" y="3063"/>
                  </a:cubicBezTo>
                  <a:cubicBezTo>
                    <a:pt x="1391" y="3015"/>
                    <a:pt x="1359" y="2987"/>
                    <a:pt x="1310" y="2966"/>
                  </a:cubicBezTo>
                  <a:cubicBezTo>
                    <a:pt x="1303" y="2935"/>
                    <a:pt x="1252" y="2934"/>
                    <a:pt x="1261" y="2879"/>
                  </a:cubicBezTo>
                  <a:cubicBezTo>
                    <a:pt x="1236" y="2872"/>
                    <a:pt x="1246" y="2803"/>
                    <a:pt x="1248" y="2787"/>
                  </a:cubicBezTo>
                  <a:cubicBezTo>
                    <a:pt x="1251" y="2757"/>
                    <a:pt x="1194" y="2765"/>
                    <a:pt x="1181" y="2742"/>
                  </a:cubicBezTo>
                  <a:cubicBezTo>
                    <a:pt x="1181" y="2724"/>
                    <a:pt x="1203" y="2665"/>
                    <a:pt x="1205" y="2667"/>
                  </a:cubicBezTo>
                  <a:cubicBezTo>
                    <a:pt x="1206" y="2669"/>
                    <a:pt x="1166" y="2595"/>
                    <a:pt x="1154" y="2643"/>
                  </a:cubicBezTo>
                  <a:cubicBezTo>
                    <a:pt x="1162" y="2612"/>
                    <a:pt x="1149" y="2568"/>
                    <a:pt x="1136" y="2543"/>
                  </a:cubicBezTo>
                  <a:cubicBezTo>
                    <a:pt x="1123" y="2520"/>
                    <a:pt x="1170" y="2524"/>
                    <a:pt x="1162" y="2480"/>
                  </a:cubicBezTo>
                  <a:cubicBezTo>
                    <a:pt x="1156" y="2446"/>
                    <a:pt x="1124" y="2436"/>
                    <a:pt x="1127" y="2404"/>
                  </a:cubicBezTo>
                  <a:cubicBezTo>
                    <a:pt x="1129" y="2384"/>
                    <a:pt x="1152" y="2349"/>
                    <a:pt x="1131" y="2332"/>
                  </a:cubicBezTo>
                  <a:cubicBezTo>
                    <a:pt x="1128" y="2346"/>
                    <a:pt x="1032" y="2349"/>
                    <a:pt x="1014" y="2358"/>
                  </a:cubicBezTo>
                  <a:cubicBezTo>
                    <a:pt x="1058" y="2396"/>
                    <a:pt x="1075" y="2508"/>
                    <a:pt x="1067" y="2552"/>
                  </a:cubicBezTo>
                  <a:cubicBezTo>
                    <a:pt x="1068" y="2533"/>
                    <a:pt x="1059" y="2524"/>
                    <a:pt x="1040" y="2525"/>
                  </a:cubicBezTo>
                  <a:cubicBezTo>
                    <a:pt x="1063" y="2548"/>
                    <a:pt x="992" y="2574"/>
                    <a:pt x="991" y="2582"/>
                  </a:cubicBezTo>
                  <a:cubicBezTo>
                    <a:pt x="959" y="2551"/>
                    <a:pt x="1005" y="2561"/>
                    <a:pt x="962" y="2522"/>
                  </a:cubicBezTo>
                  <a:cubicBezTo>
                    <a:pt x="954" y="2533"/>
                    <a:pt x="946" y="2544"/>
                    <a:pt x="938" y="2556"/>
                  </a:cubicBezTo>
                  <a:cubicBezTo>
                    <a:pt x="942" y="2559"/>
                    <a:pt x="974" y="2571"/>
                    <a:pt x="954" y="2578"/>
                  </a:cubicBezTo>
                  <a:cubicBezTo>
                    <a:pt x="946" y="2581"/>
                    <a:pt x="833" y="2556"/>
                    <a:pt x="896" y="2624"/>
                  </a:cubicBezTo>
                  <a:cubicBezTo>
                    <a:pt x="883" y="2637"/>
                    <a:pt x="830" y="2656"/>
                    <a:pt x="820" y="2628"/>
                  </a:cubicBezTo>
                  <a:cubicBezTo>
                    <a:pt x="820" y="2647"/>
                    <a:pt x="806" y="2728"/>
                    <a:pt x="790" y="2742"/>
                  </a:cubicBezTo>
                  <a:cubicBezTo>
                    <a:pt x="791" y="2722"/>
                    <a:pt x="729" y="2681"/>
                    <a:pt x="748" y="2662"/>
                  </a:cubicBezTo>
                  <a:cubicBezTo>
                    <a:pt x="752" y="2665"/>
                    <a:pt x="680" y="2595"/>
                    <a:pt x="698" y="2598"/>
                  </a:cubicBezTo>
                  <a:cubicBezTo>
                    <a:pt x="730" y="2546"/>
                    <a:pt x="755" y="2490"/>
                    <a:pt x="788" y="2440"/>
                  </a:cubicBezTo>
                  <a:cubicBezTo>
                    <a:pt x="808" y="2411"/>
                    <a:pt x="702" y="2315"/>
                    <a:pt x="649" y="2396"/>
                  </a:cubicBezTo>
                  <a:cubicBezTo>
                    <a:pt x="645" y="2385"/>
                    <a:pt x="641" y="2373"/>
                    <a:pt x="639" y="2361"/>
                  </a:cubicBezTo>
                  <a:cubicBezTo>
                    <a:pt x="649" y="2397"/>
                    <a:pt x="572" y="2377"/>
                    <a:pt x="551" y="2411"/>
                  </a:cubicBezTo>
                  <a:cubicBezTo>
                    <a:pt x="533" y="2438"/>
                    <a:pt x="304" y="2471"/>
                    <a:pt x="391" y="2560"/>
                  </a:cubicBezTo>
                  <a:cubicBezTo>
                    <a:pt x="377" y="2546"/>
                    <a:pt x="216" y="2466"/>
                    <a:pt x="216" y="2539"/>
                  </a:cubicBezTo>
                  <a:cubicBezTo>
                    <a:pt x="212" y="2524"/>
                    <a:pt x="215" y="2511"/>
                    <a:pt x="224" y="2499"/>
                  </a:cubicBezTo>
                  <a:cubicBezTo>
                    <a:pt x="167" y="2494"/>
                    <a:pt x="211" y="2465"/>
                    <a:pt x="227" y="2447"/>
                  </a:cubicBezTo>
                  <a:cubicBezTo>
                    <a:pt x="243" y="2428"/>
                    <a:pt x="257" y="2332"/>
                    <a:pt x="273" y="2328"/>
                  </a:cubicBezTo>
                  <a:cubicBezTo>
                    <a:pt x="268" y="2324"/>
                    <a:pt x="144" y="2382"/>
                    <a:pt x="129" y="2392"/>
                  </a:cubicBezTo>
                  <a:cubicBezTo>
                    <a:pt x="112" y="2353"/>
                    <a:pt x="78" y="2306"/>
                    <a:pt x="68" y="2263"/>
                  </a:cubicBezTo>
                  <a:cubicBezTo>
                    <a:pt x="62" y="2268"/>
                    <a:pt x="55" y="2273"/>
                    <a:pt x="49" y="2278"/>
                  </a:cubicBezTo>
                  <a:cubicBezTo>
                    <a:pt x="71" y="2246"/>
                    <a:pt x="0" y="2211"/>
                    <a:pt x="48" y="2153"/>
                  </a:cubicBezTo>
                  <a:cubicBezTo>
                    <a:pt x="71" y="2127"/>
                    <a:pt x="121" y="2069"/>
                    <a:pt x="129" y="2035"/>
                  </a:cubicBezTo>
                  <a:cubicBezTo>
                    <a:pt x="113" y="2053"/>
                    <a:pt x="57" y="1990"/>
                    <a:pt x="119" y="1967"/>
                  </a:cubicBezTo>
                  <a:cubicBezTo>
                    <a:pt x="146" y="1957"/>
                    <a:pt x="185" y="1918"/>
                    <a:pt x="201" y="1895"/>
                  </a:cubicBezTo>
                  <a:cubicBezTo>
                    <a:pt x="247" y="1904"/>
                    <a:pt x="247" y="1773"/>
                    <a:pt x="222" y="1773"/>
                  </a:cubicBezTo>
                  <a:cubicBezTo>
                    <a:pt x="205" y="1773"/>
                    <a:pt x="127" y="1669"/>
                    <a:pt x="100" y="1650"/>
                  </a:cubicBezTo>
                  <a:cubicBezTo>
                    <a:pt x="153" y="1687"/>
                    <a:pt x="163" y="1515"/>
                    <a:pt x="188" y="1497"/>
                  </a:cubicBezTo>
                  <a:cubicBezTo>
                    <a:pt x="215" y="1476"/>
                    <a:pt x="203" y="1437"/>
                    <a:pt x="232" y="1413"/>
                  </a:cubicBezTo>
                  <a:cubicBezTo>
                    <a:pt x="267" y="1383"/>
                    <a:pt x="302" y="1363"/>
                    <a:pt x="336" y="1330"/>
                  </a:cubicBezTo>
                  <a:cubicBezTo>
                    <a:pt x="416" y="1250"/>
                    <a:pt x="384" y="1173"/>
                    <a:pt x="396" y="1071"/>
                  </a:cubicBezTo>
                  <a:cubicBezTo>
                    <a:pt x="401" y="1019"/>
                    <a:pt x="447" y="1012"/>
                    <a:pt x="473" y="974"/>
                  </a:cubicBezTo>
                  <a:cubicBezTo>
                    <a:pt x="490" y="949"/>
                    <a:pt x="478" y="909"/>
                    <a:pt x="478" y="881"/>
                  </a:cubicBezTo>
                  <a:cubicBezTo>
                    <a:pt x="478" y="795"/>
                    <a:pt x="672" y="742"/>
                    <a:pt x="706" y="683"/>
                  </a:cubicBezTo>
                  <a:cubicBezTo>
                    <a:pt x="720" y="657"/>
                    <a:pt x="740" y="605"/>
                    <a:pt x="786" y="622"/>
                  </a:cubicBezTo>
                  <a:cubicBezTo>
                    <a:pt x="852" y="644"/>
                    <a:pt x="835" y="634"/>
                    <a:pt x="879" y="579"/>
                  </a:cubicBezTo>
                  <a:cubicBezTo>
                    <a:pt x="919" y="528"/>
                    <a:pt x="951" y="513"/>
                    <a:pt x="980" y="455"/>
                  </a:cubicBezTo>
                  <a:cubicBezTo>
                    <a:pt x="992" y="459"/>
                    <a:pt x="1075" y="583"/>
                    <a:pt x="1090" y="524"/>
                  </a:cubicBezTo>
                  <a:cubicBezTo>
                    <a:pt x="1091" y="525"/>
                    <a:pt x="1093" y="551"/>
                    <a:pt x="1108" y="537"/>
                  </a:cubicBezTo>
                  <a:cubicBezTo>
                    <a:pt x="1136" y="511"/>
                    <a:pt x="1155" y="383"/>
                    <a:pt x="1177" y="309"/>
                  </a:cubicBezTo>
                  <a:cubicBezTo>
                    <a:pt x="1186" y="315"/>
                    <a:pt x="1177" y="309"/>
                    <a:pt x="1177" y="309"/>
                  </a:cubicBezTo>
                  <a:lnTo>
                    <a:pt x="1177" y="30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0" name="Freeform 15"/>
            <p:cNvSpPr>
              <a:spLocks/>
            </p:cNvSpPr>
            <p:nvPr/>
          </p:nvSpPr>
          <p:spPr bwMode="auto">
            <a:xfrm>
              <a:off x="2111" y="697"/>
              <a:ext cx="969" cy="684"/>
            </a:xfrm>
            <a:custGeom>
              <a:avLst/>
              <a:gdLst>
                <a:gd name="T0" fmla="*/ 3809 w 4271"/>
                <a:gd name="T1" fmla="*/ 1321 h 3012"/>
                <a:gd name="T2" fmla="*/ 3535 w 4271"/>
                <a:gd name="T3" fmla="*/ 1394 h 3012"/>
                <a:gd name="T4" fmla="*/ 3507 w 4271"/>
                <a:gd name="T5" fmla="*/ 1037 h 3012"/>
                <a:gd name="T6" fmla="*/ 3273 w 4271"/>
                <a:gd name="T7" fmla="*/ 648 h 3012"/>
                <a:gd name="T8" fmla="*/ 3239 w 4271"/>
                <a:gd name="T9" fmla="*/ 267 h 3012"/>
                <a:gd name="T10" fmla="*/ 3001 w 4271"/>
                <a:gd name="T11" fmla="*/ 246 h 3012"/>
                <a:gd name="T12" fmla="*/ 2903 w 4271"/>
                <a:gd name="T13" fmla="*/ 197 h 3012"/>
                <a:gd name="T14" fmla="*/ 2644 w 4271"/>
                <a:gd name="T15" fmla="*/ 10 h 3012"/>
                <a:gd name="T16" fmla="*/ 2504 w 4271"/>
                <a:gd name="T17" fmla="*/ 7 h 3012"/>
                <a:gd name="T18" fmla="*/ 2401 w 4271"/>
                <a:gd name="T19" fmla="*/ 204 h 3012"/>
                <a:gd name="T20" fmla="*/ 2395 w 4271"/>
                <a:gd name="T21" fmla="*/ 473 h 3012"/>
                <a:gd name="T22" fmla="*/ 2334 w 4271"/>
                <a:gd name="T23" fmla="*/ 791 h 3012"/>
                <a:gd name="T24" fmla="*/ 1929 w 4271"/>
                <a:gd name="T25" fmla="*/ 692 h 3012"/>
                <a:gd name="T26" fmla="*/ 1621 w 4271"/>
                <a:gd name="T27" fmla="*/ 944 h 3012"/>
                <a:gd name="T28" fmla="*/ 1389 w 4271"/>
                <a:gd name="T29" fmla="*/ 914 h 3012"/>
                <a:gd name="T30" fmla="*/ 1080 w 4271"/>
                <a:gd name="T31" fmla="*/ 681 h 3012"/>
                <a:gd name="T32" fmla="*/ 851 w 4271"/>
                <a:gd name="T33" fmla="*/ 871 h 3012"/>
                <a:gd name="T34" fmla="*/ 631 w 4271"/>
                <a:gd name="T35" fmla="*/ 884 h 3012"/>
                <a:gd name="T36" fmla="*/ 451 w 4271"/>
                <a:gd name="T37" fmla="*/ 846 h 3012"/>
                <a:gd name="T38" fmla="*/ 440 w 4271"/>
                <a:gd name="T39" fmla="*/ 1063 h 3012"/>
                <a:gd name="T40" fmla="*/ 303 w 4271"/>
                <a:gd name="T41" fmla="*/ 1257 h 3012"/>
                <a:gd name="T42" fmla="*/ 134 w 4271"/>
                <a:gd name="T43" fmla="*/ 1369 h 3012"/>
                <a:gd name="T44" fmla="*/ 71 w 4271"/>
                <a:gd name="T45" fmla="*/ 1621 h 3012"/>
                <a:gd name="T46" fmla="*/ 224 w 4271"/>
                <a:gd name="T47" fmla="*/ 2265 h 3012"/>
                <a:gd name="T48" fmla="*/ 365 w 4271"/>
                <a:gd name="T49" fmla="*/ 2437 h 3012"/>
                <a:gd name="T50" fmla="*/ 512 w 4271"/>
                <a:gd name="T51" fmla="*/ 2468 h 3012"/>
                <a:gd name="T52" fmla="*/ 687 w 4271"/>
                <a:gd name="T53" fmla="*/ 2556 h 3012"/>
                <a:gd name="T54" fmla="*/ 742 w 4271"/>
                <a:gd name="T55" fmla="*/ 2686 h 3012"/>
                <a:gd name="T56" fmla="*/ 903 w 4271"/>
                <a:gd name="T57" fmla="*/ 2689 h 3012"/>
                <a:gd name="T58" fmla="*/ 1052 w 4271"/>
                <a:gd name="T59" fmla="*/ 2647 h 3012"/>
                <a:gd name="T60" fmla="*/ 1281 w 4271"/>
                <a:gd name="T61" fmla="*/ 2372 h 3012"/>
                <a:gd name="T62" fmla="*/ 1644 w 4271"/>
                <a:gd name="T63" fmla="*/ 2335 h 3012"/>
                <a:gd name="T64" fmla="*/ 1891 w 4271"/>
                <a:gd name="T65" fmla="*/ 2138 h 3012"/>
                <a:gd name="T66" fmla="*/ 1993 w 4271"/>
                <a:gd name="T67" fmla="*/ 2187 h 3012"/>
                <a:gd name="T68" fmla="*/ 2095 w 4271"/>
                <a:gd name="T69" fmla="*/ 2170 h 3012"/>
                <a:gd name="T70" fmla="*/ 2241 w 4271"/>
                <a:gd name="T71" fmla="*/ 2315 h 3012"/>
                <a:gd name="T72" fmla="*/ 2434 w 4271"/>
                <a:gd name="T73" fmla="*/ 2502 h 3012"/>
                <a:gd name="T74" fmla="*/ 2737 w 4271"/>
                <a:gd name="T75" fmla="*/ 2791 h 3012"/>
                <a:gd name="T76" fmla="*/ 2932 w 4271"/>
                <a:gd name="T77" fmla="*/ 2806 h 3012"/>
                <a:gd name="T78" fmla="*/ 3100 w 4271"/>
                <a:gd name="T79" fmla="*/ 2751 h 3012"/>
                <a:gd name="T80" fmla="*/ 3378 w 4271"/>
                <a:gd name="T81" fmla="*/ 2852 h 3012"/>
                <a:gd name="T82" fmla="*/ 3509 w 4271"/>
                <a:gd name="T83" fmla="*/ 2974 h 3012"/>
                <a:gd name="T84" fmla="*/ 3576 w 4271"/>
                <a:gd name="T85" fmla="*/ 2876 h 3012"/>
                <a:gd name="T86" fmla="*/ 3714 w 4271"/>
                <a:gd name="T87" fmla="*/ 2768 h 3012"/>
                <a:gd name="T88" fmla="*/ 3962 w 4271"/>
                <a:gd name="T89" fmla="*/ 2865 h 3012"/>
                <a:gd name="T90" fmla="*/ 4075 w 4271"/>
                <a:gd name="T91" fmla="*/ 2905 h 3012"/>
                <a:gd name="T92" fmla="*/ 4121 w 4271"/>
                <a:gd name="T93" fmla="*/ 2674 h 3012"/>
                <a:gd name="T94" fmla="*/ 4134 w 4271"/>
                <a:gd name="T95" fmla="*/ 2595 h 3012"/>
                <a:gd name="T96" fmla="*/ 4193 w 4271"/>
                <a:gd name="T97" fmla="*/ 2387 h 3012"/>
                <a:gd name="T98" fmla="*/ 4140 w 4271"/>
                <a:gd name="T99" fmla="*/ 1793 h 3012"/>
                <a:gd name="T100" fmla="*/ 4075 w 4271"/>
                <a:gd name="T101" fmla="*/ 1489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1" h="3012">
                  <a:moveTo>
                    <a:pt x="4075" y="1489"/>
                  </a:moveTo>
                  <a:cubicBezTo>
                    <a:pt x="4030" y="1493"/>
                    <a:pt x="4007" y="1411"/>
                    <a:pt x="3988" y="1419"/>
                  </a:cubicBezTo>
                  <a:cubicBezTo>
                    <a:pt x="3952" y="1433"/>
                    <a:pt x="3811" y="1358"/>
                    <a:pt x="3809" y="1321"/>
                  </a:cubicBezTo>
                  <a:cubicBezTo>
                    <a:pt x="3807" y="1280"/>
                    <a:pt x="3727" y="1294"/>
                    <a:pt x="3708" y="1314"/>
                  </a:cubicBezTo>
                  <a:cubicBezTo>
                    <a:pt x="3679" y="1342"/>
                    <a:pt x="3666" y="1397"/>
                    <a:pt x="3629" y="1424"/>
                  </a:cubicBezTo>
                  <a:cubicBezTo>
                    <a:pt x="3601" y="1445"/>
                    <a:pt x="3513" y="1455"/>
                    <a:pt x="3535" y="1394"/>
                  </a:cubicBezTo>
                  <a:cubicBezTo>
                    <a:pt x="3545" y="1367"/>
                    <a:pt x="3545" y="1331"/>
                    <a:pt x="3531" y="1306"/>
                  </a:cubicBezTo>
                  <a:cubicBezTo>
                    <a:pt x="3519" y="1285"/>
                    <a:pt x="3561" y="1270"/>
                    <a:pt x="3557" y="1239"/>
                  </a:cubicBezTo>
                  <a:cubicBezTo>
                    <a:pt x="3552" y="1209"/>
                    <a:pt x="3564" y="1037"/>
                    <a:pt x="3507" y="1037"/>
                  </a:cubicBezTo>
                  <a:cubicBezTo>
                    <a:pt x="3491" y="1037"/>
                    <a:pt x="3442" y="982"/>
                    <a:pt x="3440" y="983"/>
                  </a:cubicBezTo>
                  <a:cubicBezTo>
                    <a:pt x="3420" y="994"/>
                    <a:pt x="3377" y="965"/>
                    <a:pt x="3365" y="947"/>
                  </a:cubicBezTo>
                  <a:cubicBezTo>
                    <a:pt x="3305" y="858"/>
                    <a:pt x="3282" y="754"/>
                    <a:pt x="3273" y="648"/>
                  </a:cubicBezTo>
                  <a:cubicBezTo>
                    <a:pt x="3266" y="558"/>
                    <a:pt x="3422" y="487"/>
                    <a:pt x="3341" y="428"/>
                  </a:cubicBezTo>
                  <a:cubicBezTo>
                    <a:pt x="3296" y="395"/>
                    <a:pt x="3382" y="292"/>
                    <a:pt x="3258" y="307"/>
                  </a:cubicBezTo>
                  <a:cubicBezTo>
                    <a:pt x="3222" y="312"/>
                    <a:pt x="3239" y="280"/>
                    <a:pt x="3239" y="267"/>
                  </a:cubicBezTo>
                  <a:cubicBezTo>
                    <a:pt x="3239" y="245"/>
                    <a:pt x="3212" y="247"/>
                    <a:pt x="3243" y="220"/>
                  </a:cubicBezTo>
                  <a:cubicBezTo>
                    <a:pt x="3203" y="212"/>
                    <a:pt x="3127" y="213"/>
                    <a:pt x="3092" y="240"/>
                  </a:cubicBezTo>
                  <a:cubicBezTo>
                    <a:pt x="3046" y="276"/>
                    <a:pt x="3072" y="287"/>
                    <a:pt x="3001" y="246"/>
                  </a:cubicBezTo>
                  <a:cubicBezTo>
                    <a:pt x="3017" y="256"/>
                    <a:pt x="3022" y="82"/>
                    <a:pt x="3022" y="69"/>
                  </a:cubicBezTo>
                  <a:cubicBezTo>
                    <a:pt x="2965" y="39"/>
                    <a:pt x="2878" y="134"/>
                    <a:pt x="2878" y="187"/>
                  </a:cubicBezTo>
                  <a:cubicBezTo>
                    <a:pt x="2887" y="190"/>
                    <a:pt x="2895" y="193"/>
                    <a:pt x="2903" y="197"/>
                  </a:cubicBezTo>
                  <a:cubicBezTo>
                    <a:pt x="2820" y="197"/>
                    <a:pt x="2714" y="183"/>
                    <a:pt x="2802" y="94"/>
                  </a:cubicBezTo>
                  <a:cubicBezTo>
                    <a:pt x="2791" y="97"/>
                    <a:pt x="2708" y="48"/>
                    <a:pt x="2700" y="41"/>
                  </a:cubicBezTo>
                  <a:cubicBezTo>
                    <a:pt x="2700" y="38"/>
                    <a:pt x="2655" y="4"/>
                    <a:pt x="2644" y="10"/>
                  </a:cubicBezTo>
                  <a:cubicBezTo>
                    <a:pt x="2640" y="25"/>
                    <a:pt x="2636" y="41"/>
                    <a:pt x="2632" y="56"/>
                  </a:cubicBezTo>
                  <a:cubicBezTo>
                    <a:pt x="2617" y="71"/>
                    <a:pt x="2579" y="50"/>
                    <a:pt x="2563" y="49"/>
                  </a:cubicBezTo>
                  <a:cubicBezTo>
                    <a:pt x="2612" y="0"/>
                    <a:pt x="2510" y="7"/>
                    <a:pt x="2504" y="7"/>
                  </a:cubicBezTo>
                  <a:cubicBezTo>
                    <a:pt x="2458" y="7"/>
                    <a:pt x="2398" y="56"/>
                    <a:pt x="2370" y="81"/>
                  </a:cubicBezTo>
                  <a:cubicBezTo>
                    <a:pt x="2342" y="106"/>
                    <a:pt x="2320" y="129"/>
                    <a:pt x="2340" y="155"/>
                  </a:cubicBezTo>
                  <a:cubicBezTo>
                    <a:pt x="2357" y="176"/>
                    <a:pt x="2369" y="223"/>
                    <a:pt x="2401" y="204"/>
                  </a:cubicBezTo>
                  <a:cubicBezTo>
                    <a:pt x="2470" y="163"/>
                    <a:pt x="2468" y="221"/>
                    <a:pt x="2488" y="285"/>
                  </a:cubicBezTo>
                  <a:cubicBezTo>
                    <a:pt x="2483" y="256"/>
                    <a:pt x="2450" y="334"/>
                    <a:pt x="2450" y="334"/>
                  </a:cubicBezTo>
                  <a:cubicBezTo>
                    <a:pt x="2451" y="403"/>
                    <a:pt x="2430" y="420"/>
                    <a:pt x="2395" y="473"/>
                  </a:cubicBezTo>
                  <a:cubicBezTo>
                    <a:pt x="2372" y="509"/>
                    <a:pt x="2345" y="488"/>
                    <a:pt x="2361" y="544"/>
                  </a:cubicBezTo>
                  <a:cubicBezTo>
                    <a:pt x="2372" y="580"/>
                    <a:pt x="2361" y="592"/>
                    <a:pt x="2392" y="588"/>
                  </a:cubicBezTo>
                  <a:cubicBezTo>
                    <a:pt x="2311" y="579"/>
                    <a:pt x="2398" y="782"/>
                    <a:pt x="2334" y="791"/>
                  </a:cubicBezTo>
                  <a:cubicBezTo>
                    <a:pt x="2228" y="806"/>
                    <a:pt x="2117" y="781"/>
                    <a:pt x="2020" y="710"/>
                  </a:cubicBezTo>
                  <a:cubicBezTo>
                    <a:pt x="2018" y="726"/>
                    <a:pt x="2013" y="741"/>
                    <a:pt x="2005" y="755"/>
                  </a:cubicBezTo>
                  <a:cubicBezTo>
                    <a:pt x="1977" y="737"/>
                    <a:pt x="1966" y="698"/>
                    <a:pt x="1929" y="692"/>
                  </a:cubicBezTo>
                  <a:cubicBezTo>
                    <a:pt x="1895" y="686"/>
                    <a:pt x="1907" y="734"/>
                    <a:pt x="1874" y="727"/>
                  </a:cubicBezTo>
                  <a:cubicBezTo>
                    <a:pt x="1854" y="723"/>
                    <a:pt x="1771" y="689"/>
                    <a:pt x="1761" y="706"/>
                  </a:cubicBezTo>
                  <a:cubicBezTo>
                    <a:pt x="1742" y="740"/>
                    <a:pt x="1637" y="961"/>
                    <a:pt x="1621" y="944"/>
                  </a:cubicBezTo>
                  <a:cubicBezTo>
                    <a:pt x="1610" y="931"/>
                    <a:pt x="1580" y="942"/>
                    <a:pt x="1568" y="945"/>
                  </a:cubicBezTo>
                  <a:cubicBezTo>
                    <a:pt x="1522" y="954"/>
                    <a:pt x="1535" y="939"/>
                    <a:pt x="1497" y="917"/>
                  </a:cubicBezTo>
                  <a:cubicBezTo>
                    <a:pt x="1444" y="887"/>
                    <a:pt x="1438" y="931"/>
                    <a:pt x="1389" y="914"/>
                  </a:cubicBezTo>
                  <a:cubicBezTo>
                    <a:pt x="1351" y="900"/>
                    <a:pt x="1391" y="868"/>
                    <a:pt x="1374" y="834"/>
                  </a:cubicBezTo>
                  <a:cubicBezTo>
                    <a:pt x="1367" y="820"/>
                    <a:pt x="1297" y="793"/>
                    <a:pt x="1294" y="820"/>
                  </a:cubicBezTo>
                  <a:cubicBezTo>
                    <a:pt x="1232" y="752"/>
                    <a:pt x="1143" y="744"/>
                    <a:pt x="1080" y="681"/>
                  </a:cubicBezTo>
                  <a:cubicBezTo>
                    <a:pt x="1053" y="684"/>
                    <a:pt x="1042" y="736"/>
                    <a:pt x="1025" y="751"/>
                  </a:cubicBezTo>
                  <a:cubicBezTo>
                    <a:pt x="977" y="751"/>
                    <a:pt x="930" y="774"/>
                    <a:pt x="882" y="774"/>
                  </a:cubicBezTo>
                  <a:cubicBezTo>
                    <a:pt x="898" y="774"/>
                    <a:pt x="852" y="859"/>
                    <a:pt x="851" y="871"/>
                  </a:cubicBezTo>
                  <a:cubicBezTo>
                    <a:pt x="844" y="928"/>
                    <a:pt x="844" y="949"/>
                    <a:pt x="784" y="964"/>
                  </a:cubicBezTo>
                  <a:cubicBezTo>
                    <a:pt x="745" y="974"/>
                    <a:pt x="709" y="957"/>
                    <a:pt x="677" y="931"/>
                  </a:cubicBezTo>
                  <a:cubicBezTo>
                    <a:pt x="665" y="921"/>
                    <a:pt x="636" y="900"/>
                    <a:pt x="631" y="884"/>
                  </a:cubicBezTo>
                  <a:cubicBezTo>
                    <a:pt x="623" y="850"/>
                    <a:pt x="583" y="891"/>
                    <a:pt x="565" y="873"/>
                  </a:cubicBezTo>
                  <a:cubicBezTo>
                    <a:pt x="567" y="884"/>
                    <a:pt x="592" y="846"/>
                    <a:pt x="592" y="839"/>
                  </a:cubicBezTo>
                  <a:cubicBezTo>
                    <a:pt x="553" y="878"/>
                    <a:pt x="484" y="817"/>
                    <a:pt x="451" y="846"/>
                  </a:cubicBezTo>
                  <a:cubicBezTo>
                    <a:pt x="443" y="854"/>
                    <a:pt x="486" y="875"/>
                    <a:pt x="493" y="881"/>
                  </a:cubicBezTo>
                  <a:cubicBezTo>
                    <a:pt x="472" y="896"/>
                    <a:pt x="482" y="926"/>
                    <a:pt x="459" y="930"/>
                  </a:cubicBezTo>
                  <a:cubicBezTo>
                    <a:pt x="497" y="953"/>
                    <a:pt x="463" y="1023"/>
                    <a:pt x="440" y="1063"/>
                  </a:cubicBezTo>
                  <a:cubicBezTo>
                    <a:pt x="422" y="972"/>
                    <a:pt x="344" y="1145"/>
                    <a:pt x="336" y="1161"/>
                  </a:cubicBezTo>
                  <a:cubicBezTo>
                    <a:pt x="327" y="1176"/>
                    <a:pt x="305" y="1198"/>
                    <a:pt x="324" y="1212"/>
                  </a:cubicBezTo>
                  <a:cubicBezTo>
                    <a:pt x="374" y="1248"/>
                    <a:pt x="321" y="1240"/>
                    <a:pt x="303" y="1257"/>
                  </a:cubicBezTo>
                  <a:cubicBezTo>
                    <a:pt x="306" y="1253"/>
                    <a:pt x="297" y="1225"/>
                    <a:pt x="304" y="1221"/>
                  </a:cubicBezTo>
                  <a:cubicBezTo>
                    <a:pt x="270" y="1239"/>
                    <a:pt x="246" y="1284"/>
                    <a:pt x="207" y="1285"/>
                  </a:cubicBezTo>
                  <a:cubicBezTo>
                    <a:pt x="160" y="1287"/>
                    <a:pt x="135" y="1314"/>
                    <a:pt x="134" y="1369"/>
                  </a:cubicBezTo>
                  <a:cubicBezTo>
                    <a:pt x="131" y="1461"/>
                    <a:pt x="157" y="1434"/>
                    <a:pt x="85" y="1494"/>
                  </a:cubicBezTo>
                  <a:cubicBezTo>
                    <a:pt x="41" y="1531"/>
                    <a:pt x="7" y="1549"/>
                    <a:pt x="7" y="1610"/>
                  </a:cubicBezTo>
                  <a:cubicBezTo>
                    <a:pt x="0" y="1616"/>
                    <a:pt x="64" y="1620"/>
                    <a:pt x="71" y="1621"/>
                  </a:cubicBezTo>
                  <a:cubicBezTo>
                    <a:pt x="19" y="1700"/>
                    <a:pt x="69" y="1785"/>
                    <a:pt x="90" y="1845"/>
                  </a:cubicBezTo>
                  <a:cubicBezTo>
                    <a:pt x="107" y="1895"/>
                    <a:pt x="125" y="2016"/>
                    <a:pt x="158" y="2038"/>
                  </a:cubicBezTo>
                  <a:cubicBezTo>
                    <a:pt x="189" y="2057"/>
                    <a:pt x="197" y="2253"/>
                    <a:pt x="224" y="2265"/>
                  </a:cubicBezTo>
                  <a:cubicBezTo>
                    <a:pt x="247" y="2275"/>
                    <a:pt x="270" y="2309"/>
                    <a:pt x="235" y="2324"/>
                  </a:cubicBezTo>
                  <a:cubicBezTo>
                    <a:pt x="243" y="2330"/>
                    <a:pt x="333" y="2357"/>
                    <a:pt x="333" y="2354"/>
                  </a:cubicBezTo>
                  <a:cubicBezTo>
                    <a:pt x="355" y="2376"/>
                    <a:pt x="348" y="2412"/>
                    <a:pt x="365" y="2437"/>
                  </a:cubicBezTo>
                  <a:cubicBezTo>
                    <a:pt x="375" y="2452"/>
                    <a:pt x="377" y="2472"/>
                    <a:pt x="371" y="2487"/>
                  </a:cubicBezTo>
                  <a:cubicBezTo>
                    <a:pt x="371" y="2488"/>
                    <a:pt x="411" y="2547"/>
                    <a:pt x="417" y="2556"/>
                  </a:cubicBezTo>
                  <a:cubicBezTo>
                    <a:pt x="424" y="2535"/>
                    <a:pt x="463" y="2418"/>
                    <a:pt x="512" y="2468"/>
                  </a:cubicBezTo>
                  <a:cubicBezTo>
                    <a:pt x="478" y="2491"/>
                    <a:pt x="556" y="2572"/>
                    <a:pt x="576" y="2552"/>
                  </a:cubicBezTo>
                  <a:cubicBezTo>
                    <a:pt x="550" y="2552"/>
                    <a:pt x="691" y="2486"/>
                    <a:pt x="690" y="2487"/>
                  </a:cubicBezTo>
                  <a:cubicBezTo>
                    <a:pt x="688" y="2524"/>
                    <a:pt x="673" y="2522"/>
                    <a:pt x="687" y="2556"/>
                  </a:cubicBezTo>
                  <a:cubicBezTo>
                    <a:pt x="683" y="2546"/>
                    <a:pt x="670" y="2579"/>
                    <a:pt x="668" y="2578"/>
                  </a:cubicBezTo>
                  <a:cubicBezTo>
                    <a:pt x="661" y="2584"/>
                    <a:pt x="697" y="2685"/>
                    <a:pt x="702" y="2692"/>
                  </a:cubicBezTo>
                  <a:cubicBezTo>
                    <a:pt x="709" y="2661"/>
                    <a:pt x="728" y="2673"/>
                    <a:pt x="742" y="2686"/>
                  </a:cubicBezTo>
                  <a:cubicBezTo>
                    <a:pt x="786" y="2726"/>
                    <a:pt x="771" y="2679"/>
                    <a:pt x="808" y="2654"/>
                  </a:cubicBezTo>
                  <a:cubicBezTo>
                    <a:pt x="785" y="2680"/>
                    <a:pt x="848" y="2656"/>
                    <a:pt x="854" y="2653"/>
                  </a:cubicBezTo>
                  <a:cubicBezTo>
                    <a:pt x="862" y="2647"/>
                    <a:pt x="894" y="2683"/>
                    <a:pt x="903" y="2689"/>
                  </a:cubicBezTo>
                  <a:cubicBezTo>
                    <a:pt x="908" y="2684"/>
                    <a:pt x="903" y="2667"/>
                    <a:pt x="903" y="2659"/>
                  </a:cubicBezTo>
                  <a:cubicBezTo>
                    <a:pt x="903" y="2626"/>
                    <a:pt x="1033" y="2698"/>
                    <a:pt x="1044" y="2702"/>
                  </a:cubicBezTo>
                  <a:cubicBezTo>
                    <a:pt x="1042" y="2702"/>
                    <a:pt x="1052" y="2647"/>
                    <a:pt x="1052" y="2647"/>
                  </a:cubicBezTo>
                  <a:cubicBezTo>
                    <a:pt x="1060" y="2616"/>
                    <a:pt x="1148" y="2639"/>
                    <a:pt x="1155" y="2603"/>
                  </a:cubicBezTo>
                  <a:cubicBezTo>
                    <a:pt x="1191" y="2440"/>
                    <a:pt x="1250" y="2588"/>
                    <a:pt x="1288" y="2512"/>
                  </a:cubicBezTo>
                  <a:cubicBezTo>
                    <a:pt x="1315" y="2457"/>
                    <a:pt x="1285" y="2441"/>
                    <a:pt x="1281" y="2372"/>
                  </a:cubicBezTo>
                  <a:cubicBezTo>
                    <a:pt x="1275" y="2284"/>
                    <a:pt x="1529" y="2393"/>
                    <a:pt x="1541" y="2457"/>
                  </a:cubicBezTo>
                  <a:cubicBezTo>
                    <a:pt x="1563" y="2435"/>
                    <a:pt x="1597" y="2405"/>
                    <a:pt x="1626" y="2395"/>
                  </a:cubicBezTo>
                  <a:cubicBezTo>
                    <a:pt x="1668" y="2380"/>
                    <a:pt x="1651" y="2328"/>
                    <a:pt x="1644" y="2335"/>
                  </a:cubicBezTo>
                  <a:cubicBezTo>
                    <a:pt x="1559" y="2298"/>
                    <a:pt x="1776" y="2256"/>
                    <a:pt x="1784" y="2248"/>
                  </a:cubicBezTo>
                  <a:cubicBezTo>
                    <a:pt x="1803" y="2366"/>
                    <a:pt x="1876" y="2115"/>
                    <a:pt x="1820" y="2148"/>
                  </a:cubicBezTo>
                  <a:cubicBezTo>
                    <a:pt x="1827" y="2144"/>
                    <a:pt x="1888" y="2130"/>
                    <a:pt x="1891" y="2138"/>
                  </a:cubicBezTo>
                  <a:cubicBezTo>
                    <a:pt x="1898" y="2101"/>
                    <a:pt x="1863" y="2025"/>
                    <a:pt x="1944" y="2092"/>
                  </a:cubicBezTo>
                  <a:cubicBezTo>
                    <a:pt x="1932" y="2113"/>
                    <a:pt x="2004" y="2173"/>
                    <a:pt x="2018" y="2193"/>
                  </a:cubicBezTo>
                  <a:cubicBezTo>
                    <a:pt x="2009" y="2203"/>
                    <a:pt x="2000" y="2201"/>
                    <a:pt x="1993" y="2187"/>
                  </a:cubicBezTo>
                  <a:cubicBezTo>
                    <a:pt x="1993" y="2193"/>
                    <a:pt x="1989" y="2194"/>
                    <a:pt x="1982" y="2191"/>
                  </a:cubicBezTo>
                  <a:cubicBezTo>
                    <a:pt x="1997" y="2194"/>
                    <a:pt x="2038" y="2221"/>
                    <a:pt x="2048" y="2231"/>
                  </a:cubicBezTo>
                  <a:cubicBezTo>
                    <a:pt x="2043" y="2225"/>
                    <a:pt x="2085" y="2172"/>
                    <a:pt x="2095" y="2170"/>
                  </a:cubicBezTo>
                  <a:cubicBezTo>
                    <a:pt x="2111" y="2179"/>
                    <a:pt x="2112" y="2182"/>
                    <a:pt x="2096" y="2180"/>
                  </a:cubicBezTo>
                  <a:cubicBezTo>
                    <a:pt x="2110" y="2218"/>
                    <a:pt x="2166" y="2199"/>
                    <a:pt x="2183" y="2187"/>
                  </a:cubicBezTo>
                  <a:cubicBezTo>
                    <a:pt x="2203" y="2209"/>
                    <a:pt x="2212" y="2279"/>
                    <a:pt x="2241" y="2315"/>
                  </a:cubicBezTo>
                  <a:cubicBezTo>
                    <a:pt x="2276" y="2357"/>
                    <a:pt x="2265" y="2349"/>
                    <a:pt x="2274" y="2408"/>
                  </a:cubicBezTo>
                  <a:cubicBezTo>
                    <a:pt x="2369" y="2404"/>
                    <a:pt x="2382" y="2420"/>
                    <a:pt x="2453" y="2491"/>
                  </a:cubicBezTo>
                  <a:cubicBezTo>
                    <a:pt x="2447" y="2495"/>
                    <a:pt x="2440" y="2499"/>
                    <a:pt x="2434" y="2502"/>
                  </a:cubicBezTo>
                  <a:cubicBezTo>
                    <a:pt x="2452" y="2519"/>
                    <a:pt x="2463" y="2614"/>
                    <a:pt x="2514" y="2632"/>
                  </a:cubicBezTo>
                  <a:cubicBezTo>
                    <a:pt x="2540" y="2641"/>
                    <a:pt x="2616" y="2653"/>
                    <a:pt x="2616" y="2698"/>
                  </a:cubicBezTo>
                  <a:cubicBezTo>
                    <a:pt x="2616" y="2715"/>
                    <a:pt x="2722" y="2782"/>
                    <a:pt x="2737" y="2791"/>
                  </a:cubicBezTo>
                  <a:cubicBezTo>
                    <a:pt x="2772" y="2814"/>
                    <a:pt x="2821" y="2852"/>
                    <a:pt x="2865" y="2852"/>
                  </a:cubicBezTo>
                  <a:cubicBezTo>
                    <a:pt x="2886" y="2852"/>
                    <a:pt x="2951" y="2817"/>
                    <a:pt x="2901" y="2803"/>
                  </a:cubicBezTo>
                  <a:cubicBezTo>
                    <a:pt x="2911" y="2802"/>
                    <a:pt x="2922" y="2803"/>
                    <a:pt x="2932" y="2806"/>
                  </a:cubicBezTo>
                  <a:cubicBezTo>
                    <a:pt x="2947" y="2792"/>
                    <a:pt x="2942" y="2787"/>
                    <a:pt x="2963" y="2774"/>
                  </a:cubicBezTo>
                  <a:cubicBezTo>
                    <a:pt x="2965" y="2773"/>
                    <a:pt x="3001" y="2726"/>
                    <a:pt x="3011" y="2715"/>
                  </a:cubicBezTo>
                  <a:cubicBezTo>
                    <a:pt x="3036" y="2753"/>
                    <a:pt x="3071" y="2728"/>
                    <a:pt x="3100" y="2751"/>
                  </a:cubicBezTo>
                  <a:cubicBezTo>
                    <a:pt x="3109" y="2758"/>
                    <a:pt x="3171" y="2838"/>
                    <a:pt x="3167" y="2799"/>
                  </a:cubicBezTo>
                  <a:cubicBezTo>
                    <a:pt x="3250" y="2818"/>
                    <a:pt x="3240" y="2835"/>
                    <a:pt x="3299" y="2897"/>
                  </a:cubicBezTo>
                  <a:cubicBezTo>
                    <a:pt x="3357" y="2960"/>
                    <a:pt x="3332" y="2852"/>
                    <a:pt x="3378" y="2852"/>
                  </a:cubicBezTo>
                  <a:cubicBezTo>
                    <a:pt x="3359" y="2852"/>
                    <a:pt x="3457" y="2988"/>
                    <a:pt x="3365" y="2943"/>
                  </a:cubicBezTo>
                  <a:cubicBezTo>
                    <a:pt x="3371" y="2978"/>
                    <a:pt x="3404" y="3003"/>
                    <a:pt x="3430" y="3005"/>
                  </a:cubicBezTo>
                  <a:cubicBezTo>
                    <a:pt x="3438" y="3006"/>
                    <a:pt x="3575" y="3012"/>
                    <a:pt x="3509" y="2974"/>
                  </a:cubicBezTo>
                  <a:cubicBezTo>
                    <a:pt x="3535" y="2980"/>
                    <a:pt x="3541" y="2941"/>
                    <a:pt x="3560" y="2992"/>
                  </a:cubicBezTo>
                  <a:cubicBezTo>
                    <a:pt x="3573" y="2992"/>
                    <a:pt x="3625" y="2933"/>
                    <a:pt x="3623" y="2920"/>
                  </a:cubicBezTo>
                  <a:cubicBezTo>
                    <a:pt x="3619" y="2902"/>
                    <a:pt x="3582" y="2899"/>
                    <a:pt x="3576" y="2876"/>
                  </a:cubicBezTo>
                  <a:cubicBezTo>
                    <a:pt x="3573" y="2865"/>
                    <a:pt x="3586" y="2807"/>
                    <a:pt x="3589" y="2795"/>
                  </a:cubicBezTo>
                  <a:cubicBezTo>
                    <a:pt x="3592" y="2811"/>
                    <a:pt x="3715" y="2804"/>
                    <a:pt x="3680" y="2749"/>
                  </a:cubicBezTo>
                  <a:cubicBezTo>
                    <a:pt x="3689" y="2743"/>
                    <a:pt x="3708" y="2760"/>
                    <a:pt x="3714" y="2768"/>
                  </a:cubicBezTo>
                  <a:cubicBezTo>
                    <a:pt x="3737" y="2740"/>
                    <a:pt x="3717" y="2706"/>
                    <a:pt x="3733" y="2689"/>
                  </a:cubicBezTo>
                  <a:cubicBezTo>
                    <a:pt x="3804" y="2736"/>
                    <a:pt x="3795" y="2804"/>
                    <a:pt x="3864" y="2866"/>
                  </a:cubicBezTo>
                  <a:cubicBezTo>
                    <a:pt x="3912" y="2909"/>
                    <a:pt x="3917" y="2889"/>
                    <a:pt x="3962" y="2865"/>
                  </a:cubicBezTo>
                  <a:cubicBezTo>
                    <a:pt x="4016" y="2838"/>
                    <a:pt x="4021" y="2867"/>
                    <a:pt x="4048" y="2871"/>
                  </a:cubicBezTo>
                  <a:cubicBezTo>
                    <a:pt x="4053" y="2865"/>
                    <a:pt x="4059" y="2861"/>
                    <a:pt x="4067" y="2860"/>
                  </a:cubicBezTo>
                  <a:cubicBezTo>
                    <a:pt x="4058" y="2873"/>
                    <a:pt x="4056" y="2905"/>
                    <a:pt x="4075" y="2905"/>
                  </a:cubicBezTo>
                  <a:cubicBezTo>
                    <a:pt x="4084" y="2897"/>
                    <a:pt x="4069" y="2895"/>
                    <a:pt x="4071" y="2890"/>
                  </a:cubicBezTo>
                  <a:cubicBezTo>
                    <a:pt x="4065" y="2908"/>
                    <a:pt x="4213" y="2856"/>
                    <a:pt x="4235" y="2882"/>
                  </a:cubicBezTo>
                  <a:cubicBezTo>
                    <a:pt x="4271" y="2840"/>
                    <a:pt x="4147" y="2692"/>
                    <a:pt x="4121" y="2674"/>
                  </a:cubicBezTo>
                  <a:cubicBezTo>
                    <a:pt x="4133" y="2678"/>
                    <a:pt x="4146" y="2680"/>
                    <a:pt x="4159" y="2677"/>
                  </a:cubicBezTo>
                  <a:cubicBezTo>
                    <a:pt x="4140" y="2666"/>
                    <a:pt x="4127" y="2640"/>
                    <a:pt x="4109" y="2628"/>
                  </a:cubicBezTo>
                  <a:cubicBezTo>
                    <a:pt x="4124" y="2621"/>
                    <a:pt x="4132" y="2610"/>
                    <a:pt x="4134" y="2595"/>
                  </a:cubicBezTo>
                  <a:cubicBezTo>
                    <a:pt x="4135" y="2596"/>
                    <a:pt x="4068" y="2548"/>
                    <a:pt x="4067" y="2548"/>
                  </a:cubicBezTo>
                  <a:cubicBezTo>
                    <a:pt x="4071" y="2542"/>
                    <a:pt x="4138" y="2468"/>
                    <a:pt x="4119" y="2468"/>
                  </a:cubicBezTo>
                  <a:cubicBezTo>
                    <a:pt x="4103" y="2468"/>
                    <a:pt x="4193" y="2387"/>
                    <a:pt x="4193" y="2387"/>
                  </a:cubicBezTo>
                  <a:cubicBezTo>
                    <a:pt x="4193" y="2386"/>
                    <a:pt x="4152" y="2327"/>
                    <a:pt x="4146" y="2320"/>
                  </a:cubicBezTo>
                  <a:cubicBezTo>
                    <a:pt x="4096" y="2255"/>
                    <a:pt x="4083" y="2227"/>
                    <a:pt x="4159" y="2176"/>
                  </a:cubicBezTo>
                  <a:cubicBezTo>
                    <a:pt x="4066" y="2135"/>
                    <a:pt x="4101" y="1852"/>
                    <a:pt x="4140" y="1793"/>
                  </a:cubicBezTo>
                  <a:cubicBezTo>
                    <a:pt x="4156" y="1768"/>
                    <a:pt x="4174" y="1738"/>
                    <a:pt x="4177" y="1709"/>
                  </a:cubicBezTo>
                  <a:cubicBezTo>
                    <a:pt x="4180" y="1678"/>
                    <a:pt x="4135" y="1685"/>
                    <a:pt x="4118" y="1666"/>
                  </a:cubicBezTo>
                  <a:cubicBezTo>
                    <a:pt x="4078" y="1622"/>
                    <a:pt x="4075" y="1542"/>
                    <a:pt x="4075" y="1489"/>
                  </a:cubicBezTo>
                  <a:cubicBezTo>
                    <a:pt x="4042" y="1492"/>
                    <a:pt x="4075" y="1489"/>
                    <a:pt x="4075" y="1489"/>
                  </a:cubicBezTo>
                  <a:lnTo>
                    <a:pt x="4075" y="148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1" name="Freeform 17"/>
            <p:cNvSpPr>
              <a:spLocks/>
            </p:cNvSpPr>
            <p:nvPr/>
          </p:nvSpPr>
          <p:spPr bwMode="auto">
            <a:xfrm>
              <a:off x="324" y="1125"/>
              <a:ext cx="899" cy="660"/>
            </a:xfrm>
            <a:custGeom>
              <a:avLst/>
              <a:gdLst>
                <a:gd name="T0" fmla="*/ 1110 w 3960"/>
                <a:gd name="T1" fmla="*/ 2402 h 2910"/>
                <a:gd name="T2" fmla="*/ 902 w 3960"/>
                <a:gd name="T3" fmla="*/ 2243 h 2910"/>
                <a:gd name="T4" fmla="*/ 821 w 3960"/>
                <a:gd name="T5" fmla="*/ 2136 h 2910"/>
                <a:gd name="T6" fmla="*/ 611 w 3960"/>
                <a:gd name="T7" fmla="*/ 1976 h 2910"/>
                <a:gd name="T8" fmla="*/ 402 w 3960"/>
                <a:gd name="T9" fmla="*/ 1797 h 2910"/>
                <a:gd name="T10" fmla="*/ 387 w 3960"/>
                <a:gd name="T11" fmla="*/ 1584 h 2910"/>
                <a:gd name="T12" fmla="*/ 285 w 3960"/>
                <a:gd name="T13" fmla="*/ 1305 h 2910"/>
                <a:gd name="T14" fmla="*/ 311 w 3960"/>
                <a:gd name="T15" fmla="*/ 1083 h 2910"/>
                <a:gd name="T16" fmla="*/ 269 w 3960"/>
                <a:gd name="T17" fmla="*/ 994 h 2910"/>
                <a:gd name="T18" fmla="*/ 168 w 3960"/>
                <a:gd name="T19" fmla="*/ 832 h 2910"/>
                <a:gd name="T20" fmla="*/ 34 w 3960"/>
                <a:gd name="T21" fmla="*/ 639 h 2910"/>
                <a:gd name="T22" fmla="*/ 152 w 3960"/>
                <a:gd name="T23" fmla="*/ 395 h 2910"/>
                <a:gd name="T24" fmla="*/ 254 w 3960"/>
                <a:gd name="T25" fmla="*/ 357 h 2910"/>
                <a:gd name="T26" fmla="*/ 419 w 3960"/>
                <a:gd name="T27" fmla="*/ 456 h 2910"/>
                <a:gd name="T28" fmla="*/ 588 w 3960"/>
                <a:gd name="T29" fmla="*/ 798 h 2910"/>
                <a:gd name="T30" fmla="*/ 573 w 3960"/>
                <a:gd name="T31" fmla="*/ 878 h 2910"/>
                <a:gd name="T32" fmla="*/ 657 w 3960"/>
                <a:gd name="T33" fmla="*/ 965 h 2910"/>
                <a:gd name="T34" fmla="*/ 604 w 3960"/>
                <a:gd name="T35" fmla="*/ 1193 h 2910"/>
                <a:gd name="T36" fmla="*/ 790 w 3960"/>
                <a:gd name="T37" fmla="*/ 1011 h 2910"/>
                <a:gd name="T38" fmla="*/ 886 w 3960"/>
                <a:gd name="T39" fmla="*/ 792 h 2910"/>
                <a:gd name="T40" fmla="*/ 1101 w 3960"/>
                <a:gd name="T41" fmla="*/ 513 h 2910"/>
                <a:gd name="T42" fmla="*/ 1361 w 3960"/>
                <a:gd name="T43" fmla="*/ 361 h 2910"/>
                <a:gd name="T44" fmla="*/ 1505 w 3960"/>
                <a:gd name="T45" fmla="*/ 210 h 2910"/>
                <a:gd name="T46" fmla="*/ 1968 w 3960"/>
                <a:gd name="T47" fmla="*/ 148 h 2910"/>
                <a:gd name="T48" fmla="*/ 2234 w 3960"/>
                <a:gd name="T49" fmla="*/ 187 h 2910"/>
                <a:gd name="T50" fmla="*/ 2568 w 3960"/>
                <a:gd name="T51" fmla="*/ 149 h 2910"/>
                <a:gd name="T52" fmla="*/ 2899 w 3960"/>
                <a:gd name="T53" fmla="*/ 240 h 2910"/>
                <a:gd name="T54" fmla="*/ 3323 w 3960"/>
                <a:gd name="T55" fmla="*/ 509 h 2910"/>
                <a:gd name="T56" fmla="*/ 3452 w 3960"/>
                <a:gd name="T57" fmla="*/ 695 h 2910"/>
                <a:gd name="T58" fmla="*/ 3752 w 3960"/>
                <a:gd name="T59" fmla="*/ 775 h 2910"/>
                <a:gd name="T60" fmla="*/ 3870 w 3960"/>
                <a:gd name="T61" fmla="*/ 1022 h 2910"/>
                <a:gd name="T62" fmla="*/ 3859 w 3960"/>
                <a:gd name="T63" fmla="*/ 1277 h 2910"/>
                <a:gd name="T64" fmla="*/ 3866 w 3960"/>
                <a:gd name="T65" fmla="*/ 1455 h 2910"/>
                <a:gd name="T66" fmla="*/ 3913 w 3960"/>
                <a:gd name="T67" fmla="*/ 1766 h 2910"/>
                <a:gd name="T68" fmla="*/ 3870 w 3960"/>
                <a:gd name="T69" fmla="*/ 1823 h 2910"/>
                <a:gd name="T70" fmla="*/ 3916 w 3960"/>
                <a:gd name="T71" fmla="*/ 1941 h 2910"/>
                <a:gd name="T72" fmla="*/ 3762 w 3960"/>
                <a:gd name="T73" fmla="*/ 1904 h 2910"/>
                <a:gd name="T74" fmla="*/ 3783 w 3960"/>
                <a:gd name="T75" fmla="*/ 1987 h 2910"/>
                <a:gd name="T76" fmla="*/ 3895 w 3960"/>
                <a:gd name="T77" fmla="*/ 2052 h 2910"/>
                <a:gd name="T78" fmla="*/ 3945 w 3960"/>
                <a:gd name="T79" fmla="*/ 2161 h 2910"/>
                <a:gd name="T80" fmla="*/ 3874 w 3960"/>
                <a:gd name="T81" fmla="*/ 2203 h 2910"/>
                <a:gd name="T82" fmla="*/ 3908 w 3960"/>
                <a:gd name="T83" fmla="*/ 2313 h 2910"/>
                <a:gd name="T84" fmla="*/ 3734 w 3960"/>
                <a:gd name="T85" fmla="*/ 2402 h 2910"/>
                <a:gd name="T86" fmla="*/ 3676 w 3960"/>
                <a:gd name="T87" fmla="*/ 2390 h 2910"/>
                <a:gd name="T88" fmla="*/ 3623 w 3960"/>
                <a:gd name="T89" fmla="*/ 2655 h 2910"/>
                <a:gd name="T90" fmla="*/ 3365 w 3960"/>
                <a:gd name="T91" fmla="*/ 2454 h 2910"/>
                <a:gd name="T92" fmla="*/ 3209 w 3960"/>
                <a:gd name="T93" fmla="*/ 2375 h 2910"/>
                <a:gd name="T94" fmla="*/ 3108 w 3960"/>
                <a:gd name="T95" fmla="*/ 2473 h 2910"/>
                <a:gd name="T96" fmla="*/ 2829 w 3960"/>
                <a:gd name="T97" fmla="*/ 2625 h 2910"/>
                <a:gd name="T98" fmla="*/ 2670 w 3960"/>
                <a:gd name="T99" fmla="*/ 2746 h 2910"/>
                <a:gd name="T100" fmla="*/ 2574 w 3960"/>
                <a:gd name="T101" fmla="*/ 2862 h 2910"/>
                <a:gd name="T102" fmla="*/ 2282 w 3960"/>
                <a:gd name="T103" fmla="*/ 2818 h 2910"/>
                <a:gd name="T104" fmla="*/ 2096 w 3960"/>
                <a:gd name="T105" fmla="*/ 2724 h 2910"/>
                <a:gd name="T106" fmla="*/ 1791 w 3960"/>
                <a:gd name="T107" fmla="*/ 2736 h 2910"/>
                <a:gd name="T108" fmla="*/ 1686 w 3960"/>
                <a:gd name="T109" fmla="*/ 2910 h 2910"/>
                <a:gd name="T110" fmla="*/ 1450 w 3960"/>
                <a:gd name="T111" fmla="*/ 2834 h 2910"/>
                <a:gd name="T112" fmla="*/ 1250 w 3960"/>
                <a:gd name="T113" fmla="*/ 2762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0" h="2910">
                  <a:moveTo>
                    <a:pt x="1250" y="2762"/>
                  </a:moveTo>
                  <a:cubicBezTo>
                    <a:pt x="1294" y="2607"/>
                    <a:pt x="912" y="2586"/>
                    <a:pt x="1049" y="2455"/>
                  </a:cubicBezTo>
                  <a:cubicBezTo>
                    <a:pt x="1082" y="2423"/>
                    <a:pt x="1085" y="2458"/>
                    <a:pt x="1110" y="2402"/>
                  </a:cubicBezTo>
                  <a:cubicBezTo>
                    <a:pt x="1122" y="2373"/>
                    <a:pt x="1143" y="2385"/>
                    <a:pt x="1113" y="2344"/>
                  </a:cubicBezTo>
                  <a:cubicBezTo>
                    <a:pt x="1041" y="2344"/>
                    <a:pt x="1043" y="2188"/>
                    <a:pt x="915" y="2283"/>
                  </a:cubicBezTo>
                  <a:cubicBezTo>
                    <a:pt x="915" y="2271"/>
                    <a:pt x="901" y="2249"/>
                    <a:pt x="902" y="2243"/>
                  </a:cubicBezTo>
                  <a:cubicBezTo>
                    <a:pt x="905" y="2225"/>
                    <a:pt x="971" y="2238"/>
                    <a:pt x="928" y="2195"/>
                  </a:cubicBezTo>
                  <a:cubicBezTo>
                    <a:pt x="912" y="2179"/>
                    <a:pt x="856" y="2179"/>
                    <a:pt x="831" y="2158"/>
                  </a:cubicBezTo>
                  <a:cubicBezTo>
                    <a:pt x="831" y="2163"/>
                    <a:pt x="826" y="2124"/>
                    <a:pt x="821" y="2136"/>
                  </a:cubicBezTo>
                  <a:cubicBezTo>
                    <a:pt x="828" y="2129"/>
                    <a:pt x="834" y="2121"/>
                    <a:pt x="840" y="2112"/>
                  </a:cubicBezTo>
                  <a:cubicBezTo>
                    <a:pt x="833" y="2103"/>
                    <a:pt x="730" y="2119"/>
                    <a:pt x="767" y="2071"/>
                  </a:cubicBezTo>
                  <a:cubicBezTo>
                    <a:pt x="686" y="2071"/>
                    <a:pt x="689" y="1899"/>
                    <a:pt x="611" y="1976"/>
                  </a:cubicBezTo>
                  <a:cubicBezTo>
                    <a:pt x="556" y="1943"/>
                    <a:pt x="614" y="1875"/>
                    <a:pt x="561" y="1842"/>
                  </a:cubicBezTo>
                  <a:cubicBezTo>
                    <a:pt x="518" y="1816"/>
                    <a:pt x="508" y="1835"/>
                    <a:pt x="465" y="1828"/>
                  </a:cubicBezTo>
                  <a:cubicBezTo>
                    <a:pt x="497" y="1832"/>
                    <a:pt x="382" y="1775"/>
                    <a:pt x="402" y="1797"/>
                  </a:cubicBezTo>
                  <a:cubicBezTo>
                    <a:pt x="407" y="1796"/>
                    <a:pt x="422" y="1748"/>
                    <a:pt x="434" y="1741"/>
                  </a:cubicBezTo>
                  <a:cubicBezTo>
                    <a:pt x="480" y="1712"/>
                    <a:pt x="459" y="1696"/>
                    <a:pt x="417" y="1668"/>
                  </a:cubicBezTo>
                  <a:cubicBezTo>
                    <a:pt x="416" y="1669"/>
                    <a:pt x="387" y="1584"/>
                    <a:pt x="387" y="1584"/>
                  </a:cubicBezTo>
                  <a:cubicBezTo>
                    <a:pt x="358" y="1643"/>
                    <a:pt x="326" y="1544"/>
                    <a:pt x="333" y="1551"/>
                  </a:cubicBezTo>
                  <a:cubicBezTo>
                    <a:pt x="342" y="1560"/>
                    <a:pt x="169" y="1477"/>
                    <a:pt x="257" y="1464"/>
                  </a:cubicBezTo>
                  <a:cubicBezTo>
                    <a:pt x="210" y="1471"/>
                    <a:pt x="286" y="1283"/>
                    <a:pt x="285" y="1305"/>
                  </a:cubicBezTo>
                  <a:cubicBezTo>
                    <a:pt x="286" y="1286"/>
                    <a:pt x="282" y="1270"/>
                    <a:pt x="304" y="1258"/>
                  </a:cubicBezTo>
                  <a:cubicBezTo>
                    <a:pt x="370" y="1221"/>
                    <a:pt x="329" y="1213"/>
                    <a:pt x="319" y="1186"/>
                  </a:cubicBezTo>
                  <a:cubicBezTo>
                    <a:pt x="333" y="1182"/>
                    <a:pt x="320" y="1083"/>
                    <a:pt x="311" y="1083"/>
                  </a:cubicBezTo>
                  <a:cubicBezTo>
                    <a:pt x="322" y="1075"/>
                    <a:pt x="316" y="1067"/>
                    <a:pt x="293" y="1059"/>
                  </a:cubicBezTo>
                  <a:cubicBezTo>
                    <a:pt x="266" y="1023"/>
                    <a:pt x="305" y="1041"/>
                    <a:pt x="315" y="1030"/>
                  </a:cubicBezTo>
                  <a:cubicBezTo>
                    <a:pt x="306" y="1015"/>
                    <a:pt x="277" y="1008"/>
                    <a:pt x="269" y="994"/>
                  </a:cubicBezTo>
                  <a:cubicBezTo>
                    <a:pt x="244" y="945"/>
                    <a:pt x="240" y="935"/>
                    <a:pt x="197" y="943"/>
                  </a:cubicBezTo>
                  <a:cubicBezTo>
                    <a:pt x="200" y="930"/>
                    <a:pt x="232" y="883"/>
                    <a:pt x="206" y="877"/>
                  </a:cubicBezTo>
                  <a:cubicBezTo>
                    <a:pt x="209" y="878"/>
                    <a:pt x="175" y="821"/>
                    <a:pt x="168" y="832"/>
                  </a:cubicBezTo>
                  <a:cubicBezTo>
                    <a:pt x="175" y="824"/>
                    <a:pt x="182" y="816"/>
                    <a:pt x="188" y="807"/>
                  </a:cubicBezTo>
                  <a:cubicBezTo>
                    <a:pt x="138" y="912"/>
                    <a:pt x="20" y="688"/>
                    <a:pt x="0" y="688"/>
                  </a:cubicBezTo>
                  <a:cubicBezTo>
                    <a:pt x="26" y="665"/>
                    <a:pt x="52" y="687"/>
                    <a:pt x="34" y="639"/>
                  </a:cubicBezTo>
                  <a:cubicBezTo>
                    <a:pt x="56" y="645"/>
                    <a:pt x="116" y="625"/>
                    <a:pt x="136" y="617"/>
                  </a:cubicBezTo>
                  <a:cubicBezTo>
                    <a:pt x="212" y="592"/>
                    <a:pt x="148" y="579"/>
                    <a:pt x="182" y="551"/>
                  </a:cubicBezTo>
                  <a:cubicBezTo>
                    <a:pt x="115" y="551"/>
                    <a:pt x="165" y="408"/>
                    <a:pt x="152" y="395"/>
                  </a:cubicBezTo>
                  <a:cubicBezTo>
                    <a:pt x="152" y="396"/>
                    <a:pt x="120" y="375"/>
                    <a:pt x="112" y="367"/>
                  </a:cubicBezTo>
                  <a:cubicBezTo>
                    <a:pt x="72" y="326"/>
                    <a:pt x="139" y="323"/>
                    <a:pt x="144" y="346"/>
                  </a:cubicBezTo>
                  <a:cubicBezTo>
                    <a:pt x="153" y="393"/>
                    <a:pt x="217" y="355"/>
                    <a:pt x="254" y="357"/>
                  </a:cubicBezTo>
                  <a:cubicBezTo>
                    <a:pt x="258" y="353"/>
                    <a:pt x="254" y="358"/>
                    <a:pt x="258" y="354"/>
                  </a:cubicBezTo>
                  <a:cubicBezTo>
                    <a:pt x="258" y="366"/>
                    <a:pt x="331" y="360"/>
                    <a:pt x="344" y="362"/>
                  </a:cubicBezTo>
                  <a:cubicBezTo>
                    <a:pt x="400" y="372"/>
                    <a:pt x="353" y="456"/>
                    <a:pt x="419" y="456"/>
                  </a:cubicBezTo>
                  <a:cubicBezTo>
                    <a:pt x="376" y="456"/>
                    <a:pt x="406" y="559"/>
                    <a:pt x="406" y="567"/>
                  </a:cubicBezTo>
                  <a:cubicBezTo>
                    <a:pt x="407" y="628"/>
                    <a:pt x="374" y="662"/>
                    <a:pt x="465" y="667"/>
                  </a:cubicBezTo>
                  <a:cubicBezTo>
                    <a:pt x="557" y="672"/>
                    <a:pt x="598" y="691"/>
                    <a:pt x="588" y="798"/>
                  </a:cubicBezTo>
                  <a:cubicBezTo>
                    <a:pt x="570" y="784"/>
                    <a:pt x="527" y="772"/>
                    <a:pt x="524" y="741"/>
                  </a:cubicBezTo>
                  <a:cubicBezTo>
                    <a:pt x="525" y="763"/>
                    <a:pt x="496" y="798"/>
                    <a:pt x="508" y="809"/>
                  </a:cubicBezTo>
                  <a:cubicBezTo>
                    <a:pt x="525" y="828"/>
                    <a:pt x="549" y="882"/>
                    <a:pt x="573" y="878"/>
                  </a:cubicBezTo>
                  <a:cubicBezTo>
                    <a:pt x="572" y="880"/>
                    <a:pt x="618" y="916"/>
                    <a:pt x="638" y="938"/>
                  </a:cubicBezTo>
                  <a:cubicBezTo>
                    <a:pt x="628" y="941"/>
                    <a:pt x="617" y="944"/>
                    <a:pt x="607" y="946"/>
                  </a:cubicBezTo>
                  <a:cubicBezTo>
                    <a:pt x="613" y="952"/>
                    <a:pt x="645" y="955"/>
                    <a:pt x="657" y="965"/>
                  </a:cubicBezTo>
                  <a:cubicBezTo>
                    <a:pt x="633" y="976"/>
                    <a:pt x="574" y="1032"/>
                    <a:pt x="630" y="1020"/>
                  </a:cubicBezTo>
                  <a:cubicBezTo>
                    <a:pt x="630" y="1071"/>
                    <a:pt x="539" y="1073"/>
                    <a:pt x="584" y="1116"/>
                  </a:cubicBezTo>
                  <a:cubicBezTo>
                    <a:pt x="586" y="1119"/>
                    <a:pt x="633" y="1198"/>
                    <a:pt x="604" y="1193"/>
                  </a:cubicBezTo>
                  <a:cubicBezTo>
                    <a:pt x="639" y="1211"/>
                    <a:pt x="726" y="1263"/>
                    <a:pt x="763" y="1239"/>
                  </a:cubicBezTo>
                  <a:cubicBezTo>
                    <a:pt x="672" y="1223"/>
                    <a:pt x="782" y="1145"/>
                    <a:pt x="775" y="1120"/>
                  </a:cubicBezTo>
                  <a:cubicBezTo>
                    <a:pt x="765" y="1085"/>
                    <a:pt x="719" y="987"/>
                    <a:pt x="790" y="1011"/>
                  </a:cubicBezTo>
                  <a:cubicBezTo>
                    <a:pt x="795" y="998"/>
                    <a:pt x="773" y="912"/>
                    <a:pt x="805" y="920"/>
                  </a:cubicBezTo>
                  <a:cubicBezTo>
                    <a:pt x="742" y="899"/>
                    <a:pt x="868" y="866"/>
                    <a:pt x="873" y="916"/>
                  </a:cubicBezTo>
                  <a:cubicBezTo>
                    <a:pt x="897" y="891"/>
                    <a:pt x="882" y="838"/>
                    <a:pt x="886" y="792"/>
                  </a:cubicBezTo>
                  <a:cubicBezTo>
                    <a:pt x="888" y="772"/>
                    <a:pt x="917" y="764"/>
                    <a:pt x="926" y="749"/>
                  </a:cubicBezTo>
                  <a:cubicBezTo>
                    <a:pt x="971" y="671"/>
                    <a:pt x="984" y="698"/>
                    <a:pt x="1065" y="655"/>
                  </a:cubicBezTo>
                  <a:cubicBezTo>
                    <a:pt x="1115" y="629"/>
                    <a:pt x="1059" y="548"/>
                    <a:pt x="1101" y="513"/>
                  </a:cubicBezTo>
                  <a:cubicBezTo>
                    <a:pt x="1084" y="510"/>
                    <a:pt x="1207" y="473"/>
                    <a:pt x="1207" y="507"/>
                  </a:cubicBezTo>
                  <a:cubicBezTo>
                    <a:pt x="1207" y="477"/>
                    <a:pt x="1253" y="416"/>
                    <a:pt x="1281" y="398"/>
                  </a:cubicBezTo>
                  <a:cubicBezTo>
                    <a:pt x="1299" y="386"/>
                    <a:pt x="1340" y="361"/>
                    <a:pt x="1361" y="361"/>
                  </a:cubicBezTo>
                  <a:cubicBezTo>
                    <a:pt x="1380" y="361"/>
                    <a:pt x="1382" y="412"/>
                    <a:pt x="1401" y="409"/>
                  </a:cubicBezTo>
                  <a:cubicBezTo>
                    <a:pt x="1445" y="400"/>
                    <a:pt x="1439" y="316"/>
                    <a:pt x="1439" y="280"/>
                  </a:cubicBezTo>
                  <a:cubicBezTo>
                    <a:pt x="1439" y="265"/>
                    <a:pt x="1493" y="224"/>
                    <a:pt x="1505" y="210"/>
                  </a:cubicBezTo>
                  <a:cubicBezTo>
                    <a:pt x="1576" y="130"/>
                    <a:pt x="1635" y="198"/>
                    <a:pt x="1708" y="175"/>
                  </a:cubicBezTo>
                  <a:cubicBezTo>
                    <a:pt x="1770" y="156"/>
                    <a:pt x="1795" y="160"/>
                    <a:pt x="1859" y="160"/>
                  </a:cubicBezTo>
                  <a:cubicBezTo>
                    <a:pt x="1914" y="160"/>
                    <a:pt x="1895" y="104"/>
                    <a:pt x="1968" y="148"/>
                  </a:cubicBezTo>
                  <a:cubicBezTo>
                    <a:pt x="2010" y="173"/>
                    <a:pt x="2036" y="167"/>
                    <a:pt x="2077" y="155"/>
                  </a:cubicBezTo>
                  <a:cubicBezTo>
                    <a:pt x="2136" y="139"/>
                    <a:pt x="2143" y="259"/>
                    <a:pt x="2191" y="270"/>
                  </a:cubicBezTo>
                  <a:cubicBezTo>
                    <a:pt x="2219" y="249"/>
                    <a:pt x="2197" y="207"/>
                    <a:pt x="2234" y="187"/>
                  </a:cubicBezTo>
                  <a:cubicBezTo>
                    <a:pt x="2272" y="166"/>
                    <a:pt x="2281" y="163"/>
                    <a:pt x="2299" y="128"/>
                  </a:cubicBezTo>
                  <a:cubicBezTo>
                    <a:pt x="2336" y="55"/>
                    <a:pt x="2467" y="66"/>
                    <a:pt x="2533" y="42"/>
                  </a:cubicBezTo>
                  <a:cubicBezTo>
                    <a:pt x="2531" y="55"/>
                    <a:pt x="2555" y="147"/>
                    <a:pt x="2568" y="149"/>
                  </a:cubicBezTo>
                  <a:cubicBezTo>
                    <a:pt x="2539" y="144"/>
                    <a:pt x="2620" y="15"/>
                    <a:pt x="2620" y="0"/>
                  </a:cubicBezTo>
                  <a:cubicBezTo>
                    <a:pt x="2688" y="46"/>
                    <a:pt x="2736" y="110"/>
                    <a:pt x="2801" y="154"/>
                  </a:cubicBezTo>
                  <a:cubicBezTo>
                    <a:pt x="2835" y="176"/>
                    <a:pt x="2859" y="245"/>
                    <a:pt x="2899" y="240"/>
                  </a:cubicBezTo>
                  <a:cubicBezTo>
                    <a:pt x="2923" y="236"/>
                    <a:pt x="2952" y="321"/>
                    <a:pt x="2977" y="327"/>
                  </a:cubicBezTo>
                  <a:cubicBezTo>
                    <a:pt x="3007" y="401"/>
                    <a:pt x="3125" y="475"/>
                    <a:pt x="3226" y="451"/>
                  </a:cubicBezTo>
                  <a:cubicBezTo>
                    <a:pt x="3253" y="444"/>
                    <a:pt x="3287" y="512"/>
                    <a:pt x="3323" y="509"/>
                  </a:cubicBezTo>
                  <a:cubicBezTo>
                    <a:pt x="3325" y="511"/>
                    <a:pt x="3389" y="507"/>
                    <a:pt x="3403" y="502"/>
                  </a:cubicBezTo>
                  <a:cubicBezTo>
                    <a:pt x="3415" y="564"/>
                    <a:pt x="3499" y="543"/>
                    <a:pt x="3516" y="597"/>
                  </a:cubicBezTo>
                  <a:cubicBezTo>
                    <a:pt x="3517" y="600"/>
                    <a:pt x="3470" y="695"/>
                    <a:pt x="3452" y="695"/>
                  </a:cubicBezTo>
                  <a:cubicBezTo>
                    <a:pt x="3458" y="696"/>
                    <a:pt x="3551" y="720"/>
                    <a:pt x="3527" y="742"/>
                  </a:cubicBezTo>
                  <a:cubicBezTo>
                    <a:pt x="3541" y="729"/>
                    <a:pt x="3586" y="676"/>
                    <a:pt x="3608" y="699"/>
                  </a:cubicBezTo>
                  <a:cubicBezTo>
                    <a:pt x="3592" y="715"/>
                    <a:pt x="3782" y="751"/>
                    <a:pt x="3752" y="775"/>
                  </a:cubicBezTo>
                  <a:cubicBezTo>
                    <a:pt x="3761" y="773"/>
                    <a:pt x="3855" y="719"/>
                    <a:pt x="3855" y="731"/>
                  </a:cubicBezTo>
                  <a:cubicBezTo>
                    <a:pt x="3855" y="772"/>
                    <a:pt x="3936" y="831"/>
                    <a:pt x="3923" y="885"/>
                  </a:cubicBezTo>
                  <a:cubicBezTo>
                    <a:pt x="3909" y="941"/>
                    <a:pt x="3821" y="995"/>
                    <a:pt x="3870" y="1022"/>
                  </a:cubicBezTo>
                  <a:cubicBezTo>
                    <a:pt x="3870" y="1022"/>
                    <a:pt x="3849" y="1149"/>
                    <a:pt x="3821" y="1121"/>
                  </a:cubicBezTo>
                  <a:cubicBezTo>
                    <a:pt x="3833" y="1135"/>
                    <a:pt x="3815" y="1191"/>
                    <a:pt x="3799" y="1188"/>
                  </a:cubicBezTo>
                  <a:cubicBezTo>
                    <a:pt x="3861" y="1198"/>
                    <a:pt x="3864" y="1212"/>
                    <a:pt x="3859" y="1277"/>
                  </a:cubicBezTo>
                  <a:cubicBezTo>
                    <a:pt x="3856" y="1319"/>
                    <a:pt x="3799" y="1335"/>
                    <a:pt x="3798" y="1345"/>
                  </a:cubicBezTo>
                  <a:cubicBezTo>
                    <a:pt x="3797" y="1421"/>
                    <a:pt x="3880" y="1401"/>
                    <a:pt x="3897" y="1440"/>
                  </a:cubicBezTo>
                  <a:cubicBezTo>
                    <a:pt x="3886" y="1470"/>
                    <a:pt x="3880" y="1451"/>
                    <a:pt x="3866" y="1455"/>
                  </a:cubicBezTo>
                  <a:cubicBezTo>
                    <a:pt x="3929" y="1467"/>
                    <a:pt x="3827" y="1524"/>
                    <a:pt x="3828" y="1523"/>
                  </a:cubicBezTo>
                  <a:cubicBezTo>
                    <a:pt x="3862" y="1529"/>
                    <a:pt x="3939" y="1641"/>
                    <a:pt x="3899" y="1641"/>
                  </a:cubicBezTo>
                  <a:cubicBezTo>
                    <a:pt x="3948" y="1641"/>
                    <a:pt x="3921" y="1752"/>
                    <a:pt x="3913" y="1766"/>
                  </a:cubicBezTo>
                  <a:cubicBezTo>
                    <a:pt x="3911" y="1769"/>
                    <a:pt x="3951" y="1778"/>
                    <a:pt x="3957" y="1778"/>
                  </a:cubicBezTo>
                  <a:cubicBezTo>
                    <a:pt x="3946" y="1781"/>
                    <a:pt x="3933" y="1838"/>
                    <a:pt x="3941" y="1833"/>
                  </a:cubicBezTo>
                  <a:cubicBezTo>
                    <a:pt x="3920" y="1845"/>
                    <a:pt x="3900" y="1811"/>
                    <a:pt x="3870" y="1823"/>
                  </a:cubicBezTo>
                  <a:cubicBezTo>
                    <a:pt x="3881" y="1839"/>
                    <a:pt x="3905" y="1890"/>
                    <a:pt x="3908" y="1892"/>
                  </a:cubicBezTo>
                  <a:cubicBezTo>
                    <a:pt x="3908" y="1873"/>
                    <a:pt x="3913" y="1918"/>
                    <a:pt x="3914" y="1908"/>
                  </a:cubicBezTo>
                  <a:cubicBezTo>
                    <a:pt x="3913" y="1914"/>
                    <a:pt x="3927" y="1936"/>
                    <a:pt x="3916" y="1941"/>
                  </a:cubicBezTo>
                  <a:cubicBezTo>
                    <a:pt x="3902" y="1948"/>
                    <a:pt x="3872" y="1905"/>
                    <a:pt x="3872" y="1905"/>
                  </a:cubicBezTo>
                  <a:cubicBezTo>
                    <a:pt x="3858" y="1894"/>
                    <a:pt x="3832" y="1878"/>
                    <a:pt x="3817" y="1873"/>
                  </a:cubicBezTo>
                  <a:cubicBezTo>
                    <a:pt x="3826" y="1876"/>
                    <a:pt x="3762" y="1902"/>
                    <a:pt x="3762" y="1904"/>
                  </a:cubicBezTo>
                  <a:cubicBezTo>
                    <a:pt x="3766" y="1911"/>
                    <a:pt x="3771" y="1917"/>
                    <a:pt x="3777" y="1922"/>
                  </a:cubicBezTo>
                  <a:cubicBezTo>
                    <a:pt x="3762" y="1928"/>
                    <a:pt x="3746" y="1929"/>
                    <a:pt x="3729" y="1926"/>
                  </a:cubicBezTo>
                  <a:cubicBezTo>
                    <a:pt x="3740" y="1937"/>
                    <a:pt x="3791" y="1985"/>
                    <a:pt x="3783" y="1987"/>
                  </a:cubicBezTo>
                  <a:cubicBezTo>
                    <a:pt x="3809" y="1988"/>
                    <a:pt x="3783" y="1979"/>
                    <a:pt x="3802" y="1968"/>
                  </a:cubicBezTo>
                  <a:cubicBezTo>
                    <a:pt x="3812" y="1987"/>
                    <a:pt x="3837" y="1993"/>
                    <a:pt x="3864" y="1992"/>
                  </a:cubicBezTo>
                  <a:cubicBezTo>
                    <a:pt x="3928" y="1992"/>
                    <a:pt x="3899" y="2064"/>
                    <a:pt x="3895" y="2052"/>
                  </a:cubicBezTo>
                  <a:cubicBezTo>
                    <a:pt x="3891" y="2042"/>
                    <a:pt x="3945" y="2074"/>
                    <a:pt x="3942" y="2074"/>
                  </a:cubicBezTo>
                  <a:cubicBezTo>
                    <a:pt x="3929" y="2085"/>
                    <a:pt x="3945" y="2149"/>
                    <a:pt x="3946" y="2146"/>
                  </a:cubicBezTo>
                  <a:cubicBezTo>
                    <a:pt x="3951" y="2131"/>
                    <a:pt x="3944" y="2161"/>
                    <a:pt x="3945" y="2161"/>
                  </a:cubicBezTo>
                  <a:cubicBezTo>
                    <a:pt x="3931" y="2157"/>
                    <a:pt x="3887" y="2142"/>
                    <a:pt x="3881" y="2135"/>
                  </a:cubicBezTo>
                  <a:cubicBezTo>
                    <a:pt x="3886" y="2157"/>
                    <a:pt x="3903" y="2154"/>
                    <a:pt x="3908" y="2180"/>
                  </a:cubicBezTo>
                  <a:cubicBezTo>
                    <a:pt x="3897" y="2167"/>
                    <a:pt x="3886" y="2175"/>
                    <a:pt x="3874" y="2203"/>
                  </a:cubicBezTo>
                  <a:cubicBezTo>
                    <a:pt x="3877" y="2206"/>
                    <a:pt x="3881" y="2208"/>
                    <a:pt x="3885" y="2207"/>
                  </a:cubicBezTo>
                  <a:cubicBezTo>
                    <a:pt x="3869" y="2217"/>
                    <a:pt x="3852" y="2239"/>
                    <a:pt x="3855" y="2261"/>
                  </a:cubicBezTo>
                  <a:cubicBezTo>
                    <a:pt x="3848" y="2215"/>
                    <a:pt x="3960" y="2326"/>
                    <a:pt x="3908" y="2313"/>
                  </a:cubicBezTo>
                  <a:cubicBezTo>
                    <a:pt x="3902" y="2320"/>
                    <a:pt x="3889" y="2323"/>
                    <a:pt x="3889" y="2346"/>
                  </a:cubicBezTo>
                  <a:cubicBezTo>
                    <a:pt x="3889" y="2383"/>
                    <a:pt x="3834" y="2294"/>
                    <a:pt x="3843" y="2376"/>
                  </a:cubicBezTo>
                  <a:cubicBezTo>
                    <a:pt x="3843" y="2339"/>
                    <a:pt x="3739" y="2403"/>
                    <a:pt x="3734" y="2402"/>
                  </a:cubicBezTo>
                  <a:cubicBezTo>
                    <a:pt x="3722" y="2395"/>
                    <a:pt x="3722" y="2387"/>
                    <a:pt x="3733" y="2378"/>
                  </a:cubicBezTo>
                  <a:cubicBezTo>
                    <a:pt x="3711" y="2373"/>
                    <a:pt x="3689" y="2390"/>
                    <a:pt x="3669" y="2370"/>
                  </a:cubicBezTo>
                  <a:cubicBezTo>
                    <a:pt x="3667" y="2379"/>
                    <a:pt x="3670" y="2386"/>
                    <a:pt x="3676" y="2390"/>
                  </a:cubicBezTo>
                  <a:cubicBezTo>
                    <a:pt x="3665" y="2392"/>
                    <a:pt x="3658" y="2398"/>
                    <a:pt x="3654" y="2408"/>
                  </a:cubicBezTo>
                  <a:cubicBezTo>
                    <a:pt x="3672" y="2444"/>
                    <a:pt x="3680" y="2415"/>
                    <a:pt x="3680" y="2465"/>
                  </a:cubicBezTo>
                  <a:cubicBezTo>
                    <a:pt x="3690" y="2475"/>
                    <a:pt x="3639" y="2643"/>
                    <a:pt x="3623" y="2655"/>
                  </a:cubicBezTo>
                  <a:cubicBezTo>
                    <a:pt x="3603" y="2632"/>
                    <a:pt x="3441" y="2561"/>
                    <a:pt x="3479" y="2519"/>
                  </a:cubicBezTo>
                  <a:cubicBezTo>
                    <a:pt x="3471" y="2528"/>
                    <a:pt x="3472" y="2537"/>
                    <a:pt x="3471" y="2553"/>
                  </a:cubicBezTo>
                  <a:cubicBezTo>
                    <a:pt x="3494" y="2553"/>
                    <a:pt x="3374" y="2460"/>
                    <a:pt x="3365" y="2454"/>
                  </a:cubicBezTo>
                  <a:cubicBezTo>
                    <a:pt x="3378" y="2454"/>
                    <a:pt x="3380" y="2451"/>
                    <a:pt x="3369" y="2443"/>
                  </a:cubicBezTo>
                  <a:cubicBezTo>
                    <a:pt x="3357" y="2440"/>
                    <a:pt x="3273" y="2456"/>
                    <a:pt x="3271" y="2454"/>
                  </a:cubicBezTo>
                  <a:cubicBezTo>
                    <a:pt x="3245" y="2420"/>
                    <a:pt x="3209" y="2425"/>
                    <a:pt x="3209" y="2375"/>
                  </a:cubicBezTo>
                  <a:cubicBezTo>
                    <a:pt x="3209" y="2376"/>
                    <a:pt x="3147" y="2443"/>
                    <a:pt x="3143" y="2446"/>
                  </a:cubicBezTo>
                  <a:cubicBezTo>
                    <a:pt x="3130" y="2457"/>
                    <a:pt x="3118" y="2459"/>
                    <a:pt x="3108" y="2450"/>
                  </a:cubicBezTo>
                  <a:cubicBezTo>
                    <a:pt x="3093" y="2440"/>
                    <a:pt x="3077" y="2492"/>
                    <a:pt x="3108" y="2473"/>
                  </a:cubicBezTo>
                  <a:cubicBezTo>
                    <a:pt x="3042" y="2513"/>
                    <a:pt x="2962" y="2541"/>
                    <a:pt x="2899" y="2590"/>
                  </a:cubicBezTo>
                  <a:cubicBezTo>
                    <a:pt x="2923" y="2571"/>
                    <a:pt x="2850" y="2571"/>
                    <a:pt x="2844" y="2571"/>
                  </a:cubicBezTo>
                  <a:cubicBezTo>
                    <a:pt x="2824" y="2572"/>
                    <a:pt x="2847" y="2621"/>
                    <a:pt x="2829" y="2625"/>
                  </a:cubicBezTo>
                  <a:cubicBezTo>
                    <a:pt x="2818" y="2635"/>
                    <a:pt x="2646" y="2570"/>
                    <a:pt x="2681" y="2660"/>
                  </a:cubicBezTo>
                  <a:cubicBezTo>
                    <a:pt x="2686" y="2671"/>
                    <a:pt x="2733" y="2771"/>
                    <a:pt x="2673" y="2735"/>
                  </a:cubicBezTo>
                  <a:cubicBezTo>
                    <a:pt x="2705" y="2756"/>
                    <a:pt x="2678" y="2741"/>
                    <a:pt x="2670" y="2746"/>
                  </a:cubicBezTo>
                  <a:cubicBezTo>
                    <a:pt x="2703" y="2724"/>
                    <a:pt x="2651" y="2827"/>
                    <a:pt x="2654" y="2819"/>
                  </a:cubicBezTo>
                  <a:cubicBezTo>
                    <a:pt x="2642" y="2797"/>
                    <a:pt x="2583" y="2847"/>
                    <a:pt x="2565" y="2844"/>
                  </a:cubicBezTo>
                  <a:cubicBezTo>
                    <a:pt x="2559" y="2843"/>
                    <a:pt x="2572" y="2868"/>
                    <a:pt x="2574" y="2862"/>
                  </a:cubicBezTo>
                  <a:cubicBezTo>
                    <a:pt x="2572" y="2868"/>
                    <a:pt x="2518" y="2883"/>
                    <a:pt x="2502" y="2869"/>
                  </a:cubicBezTo>
                  <a:cubicBezTo>
                    <a:pt x="2479" y="2848"/>
                    <a:pt x="2444" y="2759"/>
                    <a:pt x="2400" y="2809"/>
                  </a:cubicBezTo>
                  <a:cubicBezTo>
                    <a:pt x="2400" y="2841"/>
                    <a:pt x="2286" y="2827"/>
                    <a:pt x="2282" y="2818"/>
                  </a:cubicBezTo>
                  <a:cubicBezTo>
                    <a:pt x="2252" y="2757"/>
                    <a:pt x="2200" y="2793"/>
                    <a:pt x="2176" y="2765"/>
                  </a:cubicBezTo>
                  <a:cubicBezTo>
                    <a:pt x="2153" y="2765"/>
                    <a:pt x="2137" y="2698"/>
                    <a:pt x="2077" y="2720"/>
                  </a:cubicBezTo>
                  <a:cubicBezTo>
                    <a:pt x="2083" y="2721"/>
                    <a:pt x="2090" y="2722"/>
                    <a:pt x="2096" y="2724"/>
                  </a:cubicBezTo>
                  <a:cubicBezTo>
                    <a:pt x="2071" y="2743"/>
                    <a:pt x="2032" y="2731"/>
                    <a:pt x="2025" y="2763"/>
                  </a:cubicBezTo>
                  <a:cubicBezTo>
                    <a:pt x="2037" y="2711"/>
                    <a:pt x="1945" y="2746"/>
                    <a:pt x="1925" y="2716"/>
                  </a:cubicBezTo>
                  <a:cubicBezTo>
                    <a:pt x="1925" y="2805"/>
                    <a:pt x="1821" y="2743"/>
                    <a:pt x="1791" y="2736"/>
                  </a:cubicBezTo>
                  <a:cubicBezTo>
                    <a:pt x="1793" y="2736"/>
                    <a:pt x="1787" y="2798"/>
                    <a:pt x="1789" y="2791"/>
                  </a:cubicBezTo>
                  <a:cubicBezTo>
                    <a:pt x="1776" y="2837"/>
                    <a:pt x="1699" y="2815"/>
                    <a:pt x="1667" y="2815"/>
                  </a:cubicBezTo>
                  <a:cubicBezTo>
                    <a:pt x="1676" y="2833"/>
                    <a:pt x="1702" y="2889"/>
                    <a:pt x="1686" y="2910"/>
                  </a:cubicBezTo>
                  <a:cubicBezTo>
                    <a:pt x="1687" y="2910"/>
                    <a:pt x="1638" y="2898"/>
                    <a:pt x="1640" y="2898"/>
                  </a:cubicBezTo>
                  <a:cubicBezTo>
                    <a:pt x="1693" y="2875"/>
                    <a:pt x="1623" y="2759"/>
                    <a:pt x="1567" y="2763"/>
                  </a:cubicBezTo>
                  <a:cubicBezTo>
                    <a:pt x="1507" y="2768"/>
                    <a:pt x="1450" y="2772"/>
                    <a:pt x="1450" y="2834"/>
                  </a:cubicBezTo>
                  <a:cubicBezTo>
                    <a:pt x="1431" y="2783"/>
                    <a:pt x="1407" y="2851"/>
                    <a:pt x="1389" y="2853"/>
                  </a:cubicBezTo>
                  <a:cubicBezTo>
                    <a:pt x="1390" y="2853"/>
                    <a:pt x="1365" y="2812"/>
                    <a:pt x="1366" y="2813"/>
                  </a:cubicBezTo>
                  <a:cubicBezTo>
                    <a:pt x="1324" y="2768"/>
                    <a:pt x="1287" y="2806"/>
                    <a:pt x="1250" y="2762"/>
                  </a:cubicBezTo>
                  <a:cubicBezTo>
                    <a:pt x="1265" y="2711"/>
                    <a:pt x="1250" y="2762"/>
                    <a:pt x="1250" y="2762"/>
                  </a:cubicBezTo>
                  <a:lnTo>
                    <a:pt x="1250" y="276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2" name="Freeform 18"/>
            <p:cNvSpPr>
              <a:spLocks/>
            </p:cNvSpPr>
            <p:nvPr/>
          </p:nvSpPr>
          <p:spPr bwMode="auto">
            <a:xfrm>
              <a:off x="2765" y="2500"/>
              <a:ext cx="1656" cy="1247"/>
            </a:xfrm>
            <a:custGeom>
              <a:avLst/>
              <a:gdLst>
                <a:gd name="T0" fmla="*/ 7092 w 7297"/>
                <a:gd name="T1" fmla="*/ 4146 h 5498"/>
                <a:gd name="T2" fmla="*/ 6747 w 7297"/>
                <a:gd name="T3" fmla="*/ 3849 h 5498"/>
                <a:gd name="T4" fmla="*/ 6389 w 7297"/>
                <a:gd name="T5" fmla="*/ 3595 h 5498"/>
                <a:gd name="T6" fmla="*/ 5918 w 7297"/>
                <a:gd name="T7" fmla="*/ 3401 h 5498"/>
                <a:gd name="T8" fmla="*/ 5550 w 7297"/>
                <a:gd name="T9" fmla="*/ 3124 h 5498"/>
                <a:gd name="T10" fmla="*/ 5824 w 7297"/>
                <a:gd name="T11" fmla="*/ 2630 h 5498"/>
                <a:gd name="T12" fmla="*/ 5763 w 7297"/>
                <a:gd name="T13" fmla="*/ 2186 h 5498"/>
                <a:gd name="T14" fmla="*/ 5788 w 7297"/>
                <a:gd name="T15" fmla="*/ 1821 h 5498"/>
                <a:gd name="T16" fmla="*/ 5493 w 7297"/>
                <a:gd name="T17" fmla="*/ 1574 h 5498"/>
                <a:gd name="T18" fmla="*/ 5379 w 7297"/>
                <a:gd name="T19" fmla="*/ 1353 h 5498"/>
                <a:gd name="T20" fmla="*/ 5204 w 7297"/>
                <a:gd name="T21" fmla="*/ 871 h 5498"/>
                <a:gd name="T22" fmla="*/ 4936 w 7297"/>
                <a:gd name="T23" fmla="*/ 933 h 5498"/>
                <a:gd name="T24" fmla="*/ 5068 w 7297"/>
                <a:gd name="T25" fmla="*/ 1201 h 5498"/>
                <a:gd name="T26" fmla="*/ 4717 w 7297"/>
                <a:gd name="T27" fmla="*/ 1299 h 5498"/>
                <a:gd name="T28" fmla="*/ 4737 w 7297"/>
                <a:gd name="T29" fmla="*/ 715 h 5498"/>
                <a:gd name="T30" fmla="*/ 4521 w 7297"/>
                <a:gd name="T31" fmla="*/ 533 h 5498"/>
                <a:gd name="T32" fmla="*/ 4779 w 7297"/>
                <a:gd name="T33" fmla="*/ 267 h 5498"/>
                <a:gd name="T34" fmla="*/ 3981 w 7297"/>
                <a:gd name="T35" fmla="*/ 12 h 5498"/>
                <a:gd name="T36" fmla="*/ 3567 w 7297"/>
                <a:gd name="T37" fmla="*/ 141 h 5498"/>
                <a:gd name="T38" fmla="*/ 3272 w 7297"/>
                <a:gd name="T39" fmla="*/ 334 h 5498"/>
                <a:gd name="T40" fmla="*/ 3263 w 7297"/>
                <a:gd name="T41" fmla="*/ 704 h 5498"/>
                <a:gd name="T42" fmla="*/ 3062 w 7297"/>
                <a:gd name="T43" fmla="*/ 880 h 5498"/>
                <a:gd name="T44" fmla="*/ 2793 w 7297"/>
                <a:gd name="T45" fmla="*/ 1062 h 5498"/>
                <a:gd name="T46" fmla="*/ 2799 w 7297"/>
                <a:gd name="T47" fmla="*/ 1465 h 5498"/>
                <a:gd name="T48" fmla="*/ 2723 w 7297"/>
                <a:gd name="T49" fmla="*/ 1765 h 5498"/>
                <a:gd name="T50" fmla="*/ 2628 w 7297"/>
                <a:gd name="T51" fmla="*/ 2284 h 5498"/>
                <a:gd name="T52" fmla="*/ 2496 w 7297"/>
                <a:gd name="T53" fmla="*/ 2747 h 5498"/>
                <a:gd name="T54" fmla="*/ 2192 w 7297"/>
                <a:gd name="T55" fmla="*/ 2916 h 5498"/>
                <a:gd name="T56" fmla="*/ 1914 w 7297"/>
                <a:gd name="T57" fmla="*/ 2945 h 5498"/>
                <a:gd name="T58" fmla="*/ 1573 w 7297"/>
                <a:gd name="T59" fmla="*/ 2895 h 5498"/>
                <a:gd name="T60" fmla="*/ 1273 w 7297"/>
                <a:gd name="T61" fmla="*/ 2857 h 5498"/>
                <a:gd name="T62" fmla="*/ 1049 w 7297"/>
                <a:gd name="T63" fmla="*/ 2994 h 5498"/>
                <a:gd name="T64" fmla="*/ 722 w 7297"/>
                <a:gd name="T65" fmla="*/ 3214 h 5498"/>
                <a:gd name="T66" fmla="*/ 392 w 7297"/>
                <a:gd name="T67" fmla="*/ 3294 h 5498"/>
                <a:gd name="T68" fmla="*/ 179 w 7297"/>
                <a:gd name="T69" fmla="*/ 3169 h 5498"/>
                <a:gd name="T70" fmla="*/ 89 w 7297"/>
                <a:gd name="T71" fmla="*/ 3320 h 5498"/>
                <a:gd name="T72" fmla="*/ 316 w 7297"/>
                <a:gd name="T73" fmla="*/ 3572 h 5498"/>
                <a:gd name="T74" fmla="*/ 1005 w 7297"/>
                <a:gd name="T75" fmla="*/ 3703 h 5498"/>
                <a:gd name="T76" fmla="*/ 1192 w 7297"/>
                <a:gd name="T77" fmla="*/ 3863 h 5498"/>
                <a:gd name="T78" fmla="*/ 1310 w 7297"/>
                <a:gd name="T79" fmla="*/ 4035 h 5498"/>
                <a:gd name="T80" fmla="*/ 1545 w 7297"/>
                <a:gd name="T81" fmla="*/ 4299 h 5498"/>
                <a:gd name="T82" fmla="*/ 2686 w 7297"/>
                <a:gd name="T83" fmla="*/ 4597 h 5498"/>
                <a:gd name="T84" fmla="*/ 3138 w 7297"/>
                <a:gd name="T85" fmla="*/ 4304 h 5498"/>
                <a:gd name="T86" fmla="*/ 3703 w 7297"/>
                <a:gd name="T87" fmla="*/ 4512 h 5498"/>
                <a:gd name="T88" fmla="*/ 4098 w 7297"/>
                <a:gd name="T89" fmla="*/ 4828 h 5498"/>
                <a:gd name="T90" fmla="*/ 4493 w 7297"/>
                <a:gd name="T91" fmla="*/ 4964 h 5498"/>
                <a:gd name="T92" fmla="*/ 4642 w 7297"/>
                <a:gd name="T93" fmla="*/ 5148 h 5498"/>
                <a:gd name="T94" fmla="*/ 4771 w 7297"/>
                <a:gd name="T95" fmla="*/ 5458 h 5498"/>
                <a:gd name="T96" fmla="*/ 5077 w 7297"/>
                <a:gd name="T97" fmla="*/ 4875 h 5498"/>
                <a:gd name="T98" fmla="*/ 5689 w 7297"/>
                <a:gd name="T99" fmla="*/ 4274 h 5498"/>
                <a:gd name="T100" fmla="*/ 6328 w 7297"/>
                <a:gd name="T101" fmla="*/ 4591 h 5498"/>
                <a:gd name="T102" fmla="*/ 6815 w 7297"/>
                <a:gd name="T103" fmla="*/ 4624 h 5498"/>
                <a:gd name="T104" fmla="*/ 7041 w 7297"/>
                <a:gd name="T105" fmla="*/ 4616 h 5498"/>
                <a:gd name="T106" fmla="*/ 7271 w 7297"/>
                <a:gd name="T107" fmla="*/ 4395 h 5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97" h="5498">
                  <a:moveTo>
                    <a:pt x="7271" y="4395"/>
                  </a:moveTo>
                  <a:cubicBezTo>
                    <a:pt x="7271" y="4379"/>
                    <a:pt x="7277" y="4365"/>
                    <a:pt x="7290" y="4354"/>
                  </a:cubicBezTo>
                  <a:cubicBezTo>
                    <a:pt x="7222" y="4354"/>
                    <a:pt x="7230" y="4336"/>
                    <a:pt x="7213" y="4265"/>
                  </a:cubicBezTo>
                  <a:cubicBezTo>
                    <a:pt x="7209" y="4248"/>
                    <a:pt x="7165" y="4173"/>
                    <a:pt x="7165" y="4176"/>
                  </a:cubicBezTo>
                  <a:cubicBezTo>
                    <a:pt x="7157" y="4169"/>
                    <a:pt x="7088" y="4149"/>
                    <a:pt x="7092" y="4146"/>
                  </a:cubicBezTo>
                  <a:cubicBezTo>
                    <a:pt x="7071" y="4039"/>
                    <a:pt x="6949" y="4175"/>
                    <a:pt x="6966" y="4055"/>
                  </a:cubicBezTo>
                  <a:cubicBezTo>
                    <a:pt x="6973" y="4005"/>
                    <a:pt x="7034" y="3948"/>
                    <a:pt x="6947" y="3925"/>
                  </a:cubicBezTo>
                  <a:cubicBezTo>
                    <a:pt x="6925" y="3919"/>
                    <a:pt x="6875" y="3931"/>
                    <a:pt x="6867" y="3906"/>
                  </a:cubicBezTo>
                  <a:cubicBezTo>
                    <a:pt x="6865" y="3898"/>
                    <a:pt x="6857" y="3842"/>
                    <a:pt x="6844" y="3842"/>
                  </a:cubicBezTo>
                  <a:cubicBezTo>
                    <a:pt x="6841" y="3842"/>
                    <a:pt x="6762" y="3941"/>
                    <a:pt x="6747" y="3849"/>
                  </a:cubicBezTo>
                  <a:cubicBezTo>
                    <a:pt x="6670" y="3965"/>
                    <a:pt x="6479" y="3841"/>
                    <a:pt x="6496" y="3731"/>
                  </a:cubicBezTo>
                  <a:cubicBezTo>
                    <a:pt x="6483" y="3745"/>
                    <a:pt x="6422" y="3707"/>
                    <a:pt x="6420" y="3758"/>
                  </a:cubicBezTo>
                  <a:cubicBezTo>
                    <a:pt x="6419" y="3758"/>
                    <a:pt x="6340" y="3737"/>
                    <a:pt x="6336" y="3716"/>
                  </a:cubicBezTo>
                  <a:cubicBezTo>
                    <a:pt x="6352" y="3706"/>
                    <a:pt x="6374" y="3668"/>
                    <a:pt x="6374" y="3644"/>
                  </a:cubicBezTo>
                  <a:cubicBezTo>
                    <a:pt x="6374" y="3630"/>
                    <a:pt x="6372" y="3612"/>
                    <a:pt x="6389" y="3595"/>
                  </a:cubicBezTo>
                  <a:cubicBezTo>
                    <a:pt x="6368" y="3573"/>
                    <a:pt x="6345" y="3590"/>
                    <a:pt x="6326" y="3557"/>
                  </a:cubicBezTo>
                  <a:cubicBezTo>
                    <a:pt x="6297" y="3510"/>
                    <a:pt x="6255" y="3556"/>
                    <a:pt x="6203" y="3510"/>
                  </a:cubicBezTo>
                  <a:cubicBezTo>
                    <a:pt x="6191" y="3499"/>
                    <a:pt x="6115" y="3514"/>
                    <a:pt x="6112" y="3511"/>
                  </a:cubicBezTo>
                  <a:cubicBezTo>
                    <a:pt x="6132" y="3430"/>
                    <a:pt x="5994" y="3393"/>
                    <a:pt x="5949" y="3359"/>
                  </a:cubicBezTo>
                  <a:cubicBezTo>
                    <a:pt x="5941" y="3374"/>
                    <a:pt x="5931" y="3388"/>
                    <a:pt x="5918" y="3401"/>
                  </a:cubicBezTo>
                  <a:cubicBezTo>
                    <a:pt x="5908" y="3343"/>
                    <a:pt x="5945" y="3326"/>
                    <a:pt x="5952" y="3275"/>
                  </a:cubicBezTo>
                  <a:cubicBezTo>
                    <a:pt x="5961" y="3200"/>
                    <a:pt x="5918" y="3147"/>
                    <a:pt x="5918" y="3074"/>
                  </a:cubicBezTo>
                  <a:cubicBezTo>
                    <a:pt x="5918" y="3075"/>
                    <a:pt x="5768" y="3115"/>
                    <a:pt x="5755" y="3119"/>
                  </a:cubicBezTo>
                  <a:cubicBezTo>
                    <a:pt x="5731" y="3128"/>
                    <a:pt x="5697" y="3158"/>
                    <a:pt x="5670" y="3158"/>
                  </a:cubicBezTo>
                  <a:cubicBezTo>
                    <a:pt x="5628" y="3158"/>
                    <a:pt x="5593" y="3120"/>
                    <a:pt x="5550" y="3124"/>
                  </a:cubicBezTo>
                  <a:cubicBezTo>
                    <a:pt x="5587" y="3099"/>
                    <a:pt x="5585" y="3073"/>
                    <a:pt x="5578" y="3035"/>
                  </a:cubicBezTo>
                  <a:cubicBezTo>
                    <a:pt x="5562" y="2949"/>
                    <a:pt x="5620" y="3019"/>
                    <a:pt x="5652" y="3005"/>
                  </a:cubicBezTo>
                  <a:cubicBezTo>
                    <a:pt x="5722" y="2975"/>
                    <a:pt x="5670" y="2837"/>
                    <a:pt x="5778" y="2850"/>
                  </a:cubicBezTo>
                  <a:cubicBezTo>
                    <a:pt x="5828" y="2856"/>
                    <a:pt x="5960" y="2643"/>
                    <a:pt x="5912" y="2608"/>
                  </a:cubicBezTo>
                  <a:cubicBezTo>
                    <a:pt x="5923" y="2616"/>
                    <a:pt x="5814" y="2641"/>
                    <a:pt x="5824" y="2630"/>
                  </a:cubicBezTo>
                  <a:cubicBezTo>
                    <a:pt x="5817" y="2599"/>
                    <a:pt x="5733" y="2644"/>
                    <a:pt x="5736" y="2630"/>
                  </a:cubicBezTo>
                  <a:cubicBezTo>
                    <a:pt x="5741" y="2609"/>
                    <a:pt x="5806" y="2551"/>
                    <a:pt x="5800" y="2540"/>
                  </a:cubicBezTo>
                  <a:cubicBezTo>
                    <a:pt x="5754" y="2451"/>
                    <a:pt x="5735" y="2438"/>
                    <a:pt x="5753" y="2341"/>
                  </a:cubicBezTo>
                  <a:cubicBezTo>
                    <a:pt x="5756" y="2321"/>
                    <a:pt x="5735" y="2264"/>
                    <a:pt x="5725" y="2248"/>
                  </a:cubicBezTo>
                  <a:cubicBezTo>
                    <a:pt x="5696" y="2201"/>
                    <a:pt x="5763" y="2223"/>
                    <a:pt x="5763" y="2186"/>
                  </a:cubicBezTo>
                  <a:cubicBezTo>
                    <a:pt x="5765" y="2188"/>
                    <a:pt x="5829" y="2099"/>
                    <a:pt x="5839" y="2079"/>
                  </a:cubicBezTo>
                  <a:cubicBezTo>
                    <a:pt x="5829" y="2086"/>
                    <a:pt x="5827" y="2083"/>
                    <a:pt x="5835" y="2072"/>
                  </a:cubicBezTo>
                  <a:cubicBezTo>
                    <a:pt x="5829" y="2078"/>
                    <a:pt x="5822" y="2084"/>
                    <a:pt x="5816" y="2091"/>
                  </a:cubicBezTo>
                  <a:cubicBezTo>
                    <a:pt x="5841" y="2053"/>
                    <a:pt x="5791" y="1994"/>
                    <a:pt x="5784" y="1945"/>
                  </a:cubicBezTo>
                  <a:cubicBezTo>
                    <a:pt x="5780" y="1914"/>
                    <a:pt x="5796" y="1837"/>
                    <a:pt x="5788" y="1821"/>
                  </a:cubicBezTo>
                  <a:cubicBezTo>
                    <a:pt x="5787" y="1819"/>
                    <a:pt x="5695" y="1790"/>
                    <a:pt x="5713" y="1771"/>
                  </a:cubicBezTo>
                  <a:cubicBezTo>
                    <a:pt x="5713" y="1728"/>
                    <a:pt x="5589" y="1714"/>
                    <a:pt x="5560" y="1688"/>
                  </a:cubicBezTo>
                  <a:cubicBezTo>
                    <a:pt x="5554" y="1683"/>
                    <a:pt x="5455" y="1609"/>
                    <a:pt x="5451" y="1612"/>
                  </a:cubicBezTo>
                  <a:cubicBezTo>
                    <a:pt x="5439" y="1606"/>
                    <a:pt x="5477" y="1600"/>
                    <a:pt x="5493" y="1597"/>
                  </a:cubicBezTo>
                  <a:cubicBezTo>
                    <a:pt x="5492" y="1589"/>
                    <a:pt x="5495" y="1576"/>
                    <a:pt x="5493" y="1574"/>
                  </a:cubicBezTo>
                  <a:cubicBezTo>
                    <a:pt x="5488" y="1548"/>
                    <a:pt x="5517" y="1483"/>
                    <a:pt x="5531" y="1471"/>
                  </a:cubicBezTo>
                  <a:cubicBezTo>
                    <a:pt x="5561" y="1478"/>
                    <a:pt x="5515" y="1374"/>
                    <a:pt x="5514" y="1370"/>
                  </a:cubicBezTo>
                  <a:cubicBezTo>
                    <a:pt x="5502" y="1377"/>
                    <a:pt x="5490" y="1391"/>
                    <a:pt x="5484" y="1397"/>
                  </a:cubicBezTo>
                  <a:cubicBezTo>
                    <a:pt x="5511" y="1369"/>
                    <a:pt x="5465" y="1521"/>
                    <a:pt x="5444" y="1453"/>
                  </a:cubicBezTo>
                  <a:cubicBezTo>
                    <a:pt x="5420" y="1380"/>
                    <a:pt x="5421" y="1396"/>
                    <a:pt x="5379" y="1353"/>
                  </a:cubicBezTo>
                  <a:cubicBezTo>
                    <a:pt x="5470" y="1353"/>
                    <a:pt x="5299" y="1199"/>
                    <a:pt x="5326" y="1236"/>
                  </a:cubicBezTo>
                  <a:cubicBezTo>
                    <a:pt x="5345" y="1191"/>
                    <a:pt x="5305" y="1120"/>
                    <a:pt x="5322" y="1110"/>
                  </a:cubicBezTo>
                  <a:cubicBezTo>
                    <a:pt x="5348" y="1084"/>
                    <a:pt x="5278" y="1048"/>
                    <a:pt x="5269" y="1053"/>
                  </a:cubicBezTo>
                  <a:cubicBezTo>
                    <a:pt x="5298" y="1012"/>
                    <a:pt x="5289" y="1023"/>
                    <a:pt x="5245" y="989"/>
                  </a:cubicBezTo>
                  <a:cubicBezTo>
                    <a:pt x="5219" y="970"/>
                    <a:pt x="5239" y="897"/>
                    <a:pt x="5204" y="871"/>
                  </a:cubicBezTo>
                  <a:cubicBezTo>
                    <a:pt x="5181" y="853"/>
                    <a:pt x="5180" y="877"/>
                    <a:pt x="5170" y="875"/>
                  </a:cubicBezTo>
                  <a:cubicBezTo>
                    <a:pt x="5144" y="899"/>
                    <a:pt x="5135" y="808"/>
                    <a:pt x="5096" y="825"/>
                  </a:cubicBezTo>
                  <a:cubicBezTo>
                    <a:pt x="5080" y="832"/>
                    <a:pt x="4913" y="871"/>
                    <a:pt x="4984" y="882"/>
                  </a:cubicBezTo>
                  <a:cubicBezTo>
                    <a:pt x="4981" y="893"/>
                    <a:pt x="4905" y="923"/>
                    <a:pt x="4900" y="909"/>
                  </a:cubicBezTo>
                  <a:cubicBezTo>
                    <a:pt x="4906" y="930"/>
                    <a:pt x="4942" y="899"/>
                    <a:pt x="4936" y="933"/>
                  </a:cubicBezTo>
                  <a:cubicBezTo>
                    <a:pt x="4926" y="982"/>
                    <a:pt x="4939" y="951"/>
                    <a:pt x="4957" y="970"/>
                  </a:cubicBezTo>
                  <a:cubicBezTo>
                    <a:pt x="4989" y="1001"/>
                    <a:pt x="5009" y="1023"/>
                    <a:pt x="5033" y="1054"/>
                  </a:cubicBezTo>
                  <a:cubicBezTo>
                    <a:pt x="5035" y="1057"/>
                    <a:pt x="5001" y="1087"/>
                    <a:pt x="4996" y="1091"/>
                  </a:cubicBezTo>
                  <a:cubicBezTo>
                    <a:pt x="5006" y="1107"/>
                    <a:pt x="5052" y="1114"/>
                    <a:pt x="5052" y="1113"/>
                  </a:cubicBezTo>
                  <a:cubicBezTo>
                    <a:pt x="5065" y="1137"/>
                    <a:pt x="5029" y="1162"/>
                    <a:pt x="5068" y="1201"/>
                  </a:cubicBezTo>
                  <a:cubicBezTo>
                    <a:pt x="5049" y="1203"/>
                    <a:pt x="5052" y="1220"/>
                    <a:pt x="5033" y="1225"/>
                  </a:cubicBezTo>
                  <a:cubicBezTo>
                    <a:pt x="5034" y="1225"/>
                    <a:pt x="5016" y="1210"/>
                    <a:pt x="5015" y="1206"/>
                  </a:cubicBezTo>
                  <a:cubicBezTo>
                    <a:pt x="4992" y="1227"/>
                    <a:pt x="4978" y="1277"/>
                    <a:pt x="4974" y="1307"/>
                  </a:cubicBezTo>
                  <a:cubicBezTo>
                    <a:pt x="4969" y="1352"/>
                    <a:pt x="4863" y="1361"/>
                    <a:pt x="4851" y="1429"/>
                  </a:cubicBezTo>
                  <a:cubicBezTo>
                    <a:pt x="4841" y="1405"/>
                    <a:pt x="4740" y="1304"/>
                    <a:pt x="4717" y="1299"/>
                  </a:cubicBezTo>
                  <a:cubicBezTo>
                    <a:pt x="4687" y="1291"/>
                    <a:pt x="4671" y="1233"/>
                    <a:pt x="4661" y="1255"/>
                  </a:cubicBezTo>
                  <a:cubicBezTo>
                    <a:pt x="4618" y="1138"/>
                    <a:pt x="4763" y="1183"/>
                    <a:pt x="4775" y="1133"/>
                  </a:cubicBezTo>
                  <a:cubicBezTo>
                    <a:pt x="4774" y="1139"/>
                    <a:pt x="4737" y="1052"/>
                    <a:pt x="4726" y="1042"/>
                  </a:cubicBezTo>
                  <a:cubicBezTo>
                    <a:pt x="4665" y="991"/>
                    <a:pt x="4627" y="833"/>
                    <a:pt x="4673" y="753"/>
                  </a:cubicBezTo>
                  <a:cubicBezTo>
                    <a:pt x="4696" y="715"/>
                    <a:pt x="4671" y="715"/>
                    <a:pt x="4737" y="715"/>
                  </a:cubicBezTo>
                  <a:cubicBezTo>
                    <a:pt x="4730" y="708"/>
                    <a:pt x="4722" y="630"/>
                    <a:pt x="4743" y="623"/>
                  </a:cubicBezTo>
                  <a:cubicBezTo>
                    <a:pt x="4768" y="615"/>
                    <a:pt x="4831" y="660"/>
                    <a:pt x="4821" y="605"/>
                  </a:cubicBezTo>
                  <a:cubicBezTo>
                    <a:pt x="4808" y="614"/>
                    <a:pt x="4684" y="588"/>
                    <a:pt x="4659" y="575"/>
                  </a:cubicBezTo>
                  <a:cubicBezTo>
                    <a:pt x="4629" y="561"/>
                    <a:pt x="4645" y="536"/>
                    <a:pt x="4609" y="533"/>
                  </a:cubicBezTo>
                  <a:cubicBezTo>
                    <a:pt x="4600" y="539"/>
                    <a:pt x="4535" y="536"/>
                    <a:pt x="4521" y="533"/>
                  </a:cubicBezTo>
                  <a:cubicBezTo>
                    <a:pt x="4528" y="534"/>
                    <a:pt x="4589" y="441"/>
                    <a:pt x="4579" y="427"/>
                  </a:cubicBezTo>
                  <a:cubicBezTo>
                    <a:pt x="4539" y="374"/>
                    <a:pt x="4594" y="352"/>
                    <a:pt x="4570" y="297"/>
                  </a:cubicBezTo>
                  <a:cubicBezTo>
                    <a:pt x="4590" y="307"/>
                    <a:pt x="4617" y="396"/>
                    <a:pt x="4635" y="324"/>
                  </a:cubicBezTo>
                  <a:cubicBezTo>
                    <a:pt x="4661" y="352"/>
                    <a:pt x="4711" y="417"/>
                    <a:pt x="4755" y="378"/>
                  </a:cubicBezTo>
                  <a:cubicBezTo>
                    <a:pt x="4780" y="355"/>
                    <a:pt x="4696" y="290"/>
                    <a:pt x="4779" y="267"/>
                  </a:cubicBezTo>
                  <a:cubicBezTo>
                    <a:pt x="4785" y="245"/>
                    <a:pt x="4385" y="58"/>
                    <a:pt x="4327" y="54"/>
                  </a:cubicBezTo>
                  <a:cubicBezTo>
                    <a:pt x="4316" y="76"/>
                    <a:pt x="4279" y="72"/>
                    <a:pt x="4262" y="100"/>
                  </a:cubicBezTo>
                  <a:cubicBezTo>
                    <a:pt x="4261" y="63"/>
                    <a:pt x="4202" y="19"/>
                    <a:pt x="4167" y="16"/>
                  </a:cubicBezTo>
                  <a:cubicBezTo>
                    <a:pt x="4190" y="36"/>
                    <a:pt x="4121" y="73"/>
                    <a:pt x="4111" y="62"/>
                  </a:cubicBezTo>
                  <a:cubicBezTo>
                    <a:pt x="4095" y="79"/>
                    <a:pt x="3996" y="15"/>
                    <a:pt x="3981" y="12"/>
                  </a:cubicBezTo>
                  <a:cubicBezTo>
                    <a:pt x="3923" y="0"/>
                    <a:pt x="3894" y="82"/>
                    <a:pt x="3913" y="84"/>
                  </a:cubicBezTo>
                  <a:cubicBezTo>
                    <a:pt x="3896" y="96"/>
                    <a:pt x="3859" y="241"/>
                    <a:pt x="3860" y="191"/>
                  </a:cubicBezTo>
                  <a:cubicBezTo>
                    <a:pt x="3825" y="238"/>
                    <a:pt x="3722" y="164"/>
                    <a:pt x="3685" y="152"/>
                  </a:cubicBezTo>
                  <a:cubicBezTo>
                    <a:pt x="3667" y="146"/>
                    <a:pt x="3566" y="171"/>
                    <a:pt x="3545" y="187"/>
                  </a:cubicBezTo>
                  <a:cubicBezTo>
                    <a:pt x="3541" y="166"/>
                    <a:pt x="3549" y="151"/>
                    <a:pt x="3567" y="141"/>
                  </a:cubicBezTo>
                  <a:cubicBezTo>
                    <a:pt x="3554" y="131"/>
                    <a:pt x="3442" y="139"/>
                    <a:pt x="3442" y="147"/>
                  </a:cubicBezTo>
                  <a:cubicBezTo>
                    <a:pt x="3442" y="166"/>
                    <a:pt x="3473" y="187"/>
                    <a:pt x="3445" y="202"/>
                  </a:cubicBezTo>
                  <a:cubicBezTo>
                    <a:pt x="3421" y="214"/>
                    <a:pt x="3396" y="213"/>
                    <a:pt x="3399" y="249"/>
                  </a:cubicBezTo>
                  <a:cubicBezTo>
                    <a:pt x="3399" y="254"/>
                    <a:pt x="3353" y="208"/>
                    <a:pt x="3352" y="206"/>
                  </a:cubicBezTo>
                  <a:cubicBezTo>
                    <a:pt x="3389" y="298"/>
                    <a:pt x="3300" y="299"/>
                    <a:pt x="3272" y="334"/>
                  </a:cubicBezTo>
                  <a:cubicBezTo>
                    <a:pt x="3236" y="380"/>
                    <a:pt x="3347" y="429"/>
                    <a:pt x="3365" y="432"/>
                  </a:cubicBezTo>
                  <a:cubicBezTo>
                    <a:pt x="3505" y="454"/>
                    <a:pt x="3277" y="719"/>
                    <a:pt x="3233" y="662"/>
                  </a:cubicBezTo>
                  <a:cubicBezTo>
                    <a:pt x="3231" y="662"/>
                    <a:pt x="3216" y="577"/>
                    <a:pt x="3172" y="620"/>
                  </a:cubicBezTo>
                  <a:cubicBezTo>
                    <a:pt x="3201" y="625"/>
                    <a:pt x="3201" y="681"/>
                    <a:pt x="3203" y="681"/>
                  </a:cubicBezTo>
                  <a:cubicBezTo>
                    <a:pt x="3174" y="709"/>
                    <a:pt x="3276" y="706"/>
                    <a:pt x="3263" y="704"/>
                  </a:cubicBezTo>
                  <a:cubicBezTo>
                    <a:pt x="3222" y="739"/>
                    <a:pt x="3318" y="819"/>
                    <a:pt x="3218" y="806"/>
                  </a:cubicBezTo>
                  <a:cubicBezTo>
                    <a:pt x="3247" y="862"/>
                    <a:pt x="3211" y="923"/>
                    <a:pt x="3145" y="884"/>
                  </a:cubicBezTo>
                  <a:cubicBezTo>
                    <a:pt x="3097" y="855"/>
                    <a:pt x="3167" y="784"/>
                    <a:pt x="3147" y="769"/>
                  </a:cubicBezTo>
                  <a:cubicBezTo>
                    <a:pt x="3119" y="748"/>
                    <a:pt x="2933" y="809"/>
                    <a:pt x="2933" y="857"/>
                  </a:cubicBezTo>
                  <a:cubicBezTo>
                    <a:pt x="2933" y="897"/>
                    <a:pt x="3062" y="841"/>
                    <a:pt x="3062" y="880"/>
                  </a:cubicBezTo>
                  <a:cubicBezTo>
                    <a:pt x="3062" y="912"/>
                    <a:pt x="3064" y="950"/>
                    <a:pt x="3032" y="935"/>
                  </a:cubicBezTo>
                  <a:cubicBezTo>
                    <a:pt x="3042" y="943"/>
                    <a:pt x="3048" y="953"/>
                    <a:pt x="3051" y="966"/>
                  </a:cubicBezTo>
                  <a:cubicBezTo>
                    <a:pt x="3058" y="956"/>
                    <a:pt x="2935" y="965"/>
                    <a:pt x="2931" y="963"/>
                  </a:cubicBezTo>
                  <a:cubicBezTo>
                    <a:pt x="2878" y="938"/>
                    <a:pt x="2872" y="945"/>
                    <a:pt x="2819" y="978"/>
                  </a:cubicBezTo>
                  <a:cubicBezTo>
                    <a:pt x="2796" y="992"/>
                    <a:pt x="2786" y="1032"/>
                    <a:pt x="2793" y="1062"/>
                  </a:cubicBezTo>
                  <a:cubicBezTo>
                    <a:pt x="2800" y="1089"/>
                    <a:pt x="2763" y="1083"/>
                    <a:pt x="2744" y="1083"/>
                  </a:cubicBezTo>
                  <a:cubicBezTo>
                    <a:pt x="2693" y="1083"/>
                    <a:pt x="2725" y="1128"/>
                    <a:pt x="2682" y="1121"/>
                  </a:cubicBezTo>
                  <a:cubicBezTo>
                    <a:pt x="2660" y="1144"/>
                    <a:pt x="2699" y="1213"/>
                    <a:pt x="2701" y="1220"/>
                  </a:cubicBezTo>
                  <a:cubicBezTo>
                    <a:pt x="2705" y="1233"/>
                    <a:pt x="2562" y="1376"/>
                    <a:pt x="2652" y="1361"/>
                  </a:cubicBezTo>
                  <a:cubicBezTo>
                    <a:pt x="2672" y="1357"/>
                    <a:pt x="2793" y="1476"/>
                    <a:pt x="2799" y="1465"/>
                  </a:cubicBezTo>
                  <a:cubicBezTo>
                    <a:pt x="2784" y="1492"/>
                    <a:pt x="2711" y="1437"/>
                    <a:pt x="2678" y="1486"/>
                  </a:cubicBezTo>
                  <a:cubicBezTo>
                    <a:pt x="2740" y="1516"/>
                    <a:pt x="2742" y="1538"/>
                    <a:pt x="2825" y="1535"/>
                  </a:cubicBezTo>
                  <a:cubicBezTo>
                    <a:pt x="2855" y="1533"/>
                    <a:pt x="2871" y="1571"/>
                    <a:pt x="2849" y="1587"/>
                  </a:cubicBezTo>
                  <a:cubicBezTo>
                    <a:pt x="2803" y="1621"/>
                    <a:pt x="2810" y="1659"/>
                    <a:pt x="2760" y="1671"/>
                  </a:cubicBezTo>
                  <a:cubicBezTo>
                    <a:pt x="2730" y="1678"/>
                    <a:pt x="2672" y="1728"/>
                    <a:pt x="2723" y="1765"/>
                  </a:cubicBezTo>
                  <a:cubicBezTo>
                    <a:pt x="2926" y="1912"/>
                    <a:pt x="2682" y="1842"/>
                    <a:pt x="2682" y="1879"/>
                  </a:cubicBezTo>
                  <a:cubicBezTo>
                    <a:pt x="2682" y="1942"/>
                    <a:pt x="2595" y="2009"/>
                    <a:pt x="2595" y="2092"/>
                  </a:cubicBezTo>
                  <a:cubicBezTo>
                    <a:pt x="2595" y="2073"/>
                    <a:pt x="2709" y="2139"/>
                    <a:pt x="2716" y="2150"/>
                  </a:cubicBezTo>
                  <a:cubicBezTo>
                    <a:pt x="2740" y="2187"/>
                    <a:pt x="2658" y="2222"/>
                    <a:pt x="2720" y="2250"/>
                  </a:cubicBezTo>
                  <a:cubicBezTo>
                    <a:pt x="2708" y="2267"/>
                    <a:pt x="2655" y="2294"/>
                    <a:pt x="2628" y="2284"/>
                  </a:cubicBezTo>
                  <a:cubicBezTo>
                    <a:pt x="2592" y="2272"/>
                    <a:pt x="2502" y="2337"/>
                    <a:pt x="2542" y="2371"/>
                  </a:cubicBezTo>
                  <a:cubicBezTo>
                    <a:pt x="2594" y="2419"/>
                    <a:pt x="2592" y="2438"/>
                    <a:pt x="2545" y="2485"/>
                  </a:cubicBezTo>
                  <a:cubicBezTo>
                    <a:pt x="2539" y="2481"/>
                    <a:pt x="2450" y="2453"/>
                    <a:pt x="2443" y="2461"/>
                  </a:cubicBezTo>
                  <a:cubicBezTo>
                    <a:pt x="2407" y="2509"/>
                    <a:pt x="2591" y="2610"/>
                    <a:pt x="2591" y="2628"/>
                  </a:cubicBezTo>
                  <a:cubicBezTo>
                    <a:pt x="2591" y="2682"/>
                    <a:pt x="2406" y="2688"/>
                    <a:pt x="2496" y="2747"/>
                  </a:cubicBezTo>
                  <a:cubicBezTo>
                    <a:pt x="2477" y="2749"/>
                    <a:pt x="2441" y="2794"/>
                    <a:pt x="2441" y="2793"/>
                  </a:cubicBezTo>
                  <a:cubicBezTo>
                    <a:pt x="2392" y="2818"/>
                    <a:pt x="2335" y="2803"/>
                    <a:pt x="2333" y="2810"/>
                  </a:cubicBezTo>
                  <a:cubicBezTo>
                    <a:pt x="2336" y="2799"/>
                    <a:pt x="2198" y="2806"/>
                    <a:pt x="2196" y="2804"/>
                  </a:cubicBezTo>
                  <a:cubicBezTo>
                    <a:pt x="2193" y="2829"/>
                    <a:pt x="2123" y="2821"/>
                    <a:pt x="2135" y="2861"/>
                  </a:cubicBezTo>
                  <a:cubicBezTo>
                    <a:pt x="2142" y="2882"/>
                    <a:pt x="2192" y="2898"/>
                    <a:pt x="2192" y="2916"/>
                  </a:cubicBezTo>
                  <a:cubicBezTo>
                    <a:pt x="2192" y="2950"/>
                    <a:pt x="2123" y="2922"/>
                    <a:pt x="2109" y="2922"/>
                  </a:cubicBezTo>
                  <a:cubicBezTo>
                    <a:pt x="2125" y="2930"/>
                    <a:pt x="2090" y="2938"/>
                    <a:pt x="2113" y="2952"/>
                  </a:cubicBezTo>
                  <a:cubicBezTo>
                    <a:pt x="2085" y="2979"/>
                    <a:pt x="2051" y="2956"/>
                    <a:pt x="2020" y="2949"/>
                  </a:cubicBezTo>
                  <a:cubicBezTo>
                    <a:pt x="1949" y="2932"/>
                    <a:pt x="2001" y="2965"/>
                    <a:pt x="1975" y="2982"/>
                  </a:cubicBezTo>
                  <a:cubicBezTo>
                    <a:pt x="1981" y="2978"/>
                    <a:pt x="1920" y="2945"/>
                    <a:pt x="1914" y="2945"/>
                  </a:cubicBezTo>
                  <a:cubicBezTo>
                    <a:pt x="1864" y="2939"/>
                    <a:pt x="1839" y="2910"/>
                    <a:pt x="1802" y="2879"/>
                  </a:cubicBezTo>
                  <a:cubicBezTo>
                    <a:pt x="1843" y="2914"/>
                    <a:pt x="1724" y="2959"/>
                    <a:pt x="1715" y="2964"/>
                  </a:cubicBezTo>
                  <a:cubicBezTo>
                    <a:pt x="1672" y="2989"/>
                    <a:pt x="1633" y="2928"/>
                    <a:pt x="1607" y="2911"/>
                  </a:cubicBezTo>
                  <a:cubicBezTo>
                    <a:pt x="1615" y="2918"/>
                    <a:pt x="1620" y="2918"/>
                    <a:pt x="1623" y="2911"/>
                  </a:cubicBezTo>
                  <a:cubicBezTo>
                    <a:pt x="1618" y="2899"/>
                    <a:pt x="1582" y="2888"/>
                    <a:pt x="1573" y="2895"/>
                  </a:cubicBezTo>
                  <a:cubicBezTo>
                    <a:pt x="1578" y="2863"/>
                    <a:pt x="1548" y="2818"/>
                    <a:pt x="1554" y="2793"/>
                  </a:cubicBezTo>
                  <a:cubicBezTo>
                    <a:pt x="1554" y="2848"/>
                    <a:pt x="1482" y="2813"/>
                    <a:pt x="1456" y="2816"/>
                  </a:cubicBezTo>
                  <a:cubicBezTo>
                    <a:pt x="1439" y="2817"/>
                    <a:pt x="1447" y="2870"/>
                    <a:pt x="1445" y="2879"/>
                  </a:cubicBezTo>
                  <a:cubicBezTo>
                    <a:pt x="1436" y="2918"/>
                    <a:pt x="1363" y="2907"/>
                    <a:pt x="1336" y="2907"/>
                  </a:cubicBezTo>
                  <a:cubicBezTo>
                    <a:pt x="1392" y="2907"/>
                    <a:pt x="1272" y="2857"/>
                    <a:pt x="1273" y="2857"/>
                  </a:cubicBezTo>
                  <a:cubicBezTo>
                    <a:pt x="1306" y="2863"/>
                    <a:pt x="1235" y="2972"/>
                    <a:pt x="1235" y="2969"/>
                  </a:cubicBezTo>
                  <a:cubicBezTo>
                    <a:pt x="1235" y="2972"/>
                    <a:pt x="1224" y="3013"/>
                    <a:pt x="1224" y="3013"/>
                  </a:cubicBezTo>
                  <a:cubicBezTo>
                    <a:pt x="1215" y="3016"/>
                    <a:pt x="1206" y="3017"/>
                    <a:pt x="1197" y="3017"/>
                  </a:cubicBezTo>
                  <a:cubicBezTo>
                    <a:pt x="1205" y="2979"/>
                    <a:pt x="1160" y="3016"/>
                    <a:pt x="1144" y="2971"/>
                  </a:cubicBezTo>
                  <a:cubicBezTo>
                    <a:pt x="1135" y="2985"/>
                    <a:pt x="1080" y="3001"/>
                    <a:pt x="1049" y="2994"/>
                  </a:cubicBezTo>
                  <a:cubicBezTo>
                    <a:pt x="1012" y="2985"/>
                    <a:pt x="1030" y="2986"/>
                    <a:pt x="992" y="3015"/>
                  </a:cubicBezTo>
                  <a:cubicBezTo>
                    <a:pt x="986" y="3020"/>
                    <a:pt x="939" y="3033"/>
                    <a:pt x="947" y="3047"/>
                  </a:cubicBezTo>
                  <a:cubicBezTo>
                    <a:pt x="957" y="3051"/>
                    <a:pt x="967" y="3054"/>
                    <a:pt x="977" y="3059"/>
                  </a:cubicBezTo>
                  <a:cubicBezTo>
                    <a:pt x="962" y="3099"/>
                    <a:pt x="851" y="3146"/>
                    <a:pt x="802" y="3112"/>
                  </a:cubicBezTo>
                  <a:cubicBezTo>
                    <a:pt x="791" y="3194"/>
                    <a:pt x="769" y="3168"/>
                    <a:pt x="722" y="3214"/>
                  </a:cubicBezTo>
                  <a:cubicBezTo>
                    <a:pt x="737" y="3217"/>
                    <a:pt x="716" y="3262"/>
                    <a:pt x="709" y="3265"/>
                  </a:cubicBezTo>
                  <a:cubicBezTo>
                    <a:pt x="659" y="3285"/>
                    <a:pt x="661" y="3225"/>
                    <a:pt x="639" y="3195"/>
                  </a:cubicBezTo>
                  <a:cubicBezTo>
                    <a:pt x="620" y="3169"/>
                    <a:pt x="483" y="3146"/>
                    <a:pt x="466" y="3165"/>
                  </a:cubicBezTo>
                  <a:cubicBezTo>
                    <a:pt x="462" y="3170"/>
                    <a:pt x="458" y="3242"/>
                    <a:pt x="438" y="3218"/>
                  </a:cubicBezTo>
                  <a:cubicBezTo>
                    <a:pt x="423" y="3230"/>
                    <a:pt x="408" y="3270"/>
                    <a:pt x="392" y="3294"/>
                  </a:cubicBezTo>
                  <a:cubicBezTo>
                    <a:pt x="387" y="3290"/>
                    <a:pt x="366" y="3255"/>
                    <a:pt x="362" y="3256"/>
                  </a:cubicBezTo>
                  <a:cubicBezTo>
                    <a:pt x="346" y="3262"/>
                    <a:pt x="339" y="3285"/>
                    <a:pt x="318" y="3264"/>
                  </a:cubicBezTo>
                  <a:cubicBezTo>
                    <a:pt x="306" y="3252"/>
                    <a:pt x="258" y="3120"/>
                    <a:pt x="244" y="3184"/>
                  </a:cubicBezTo>
                  <a:cubicBezTo>
                    <a:pt x="245" y="3193"/>
                    <a:pt x="249" y="3200"/>
                    <a:pt x="255" y="3207"/>
                  </a:cubicBezTo>
                  <a:cubicBezTo>
                    <a:pt x="233" y="3201"/>
                    <a:pt x="200" y="3160"/>
                    <a:pt x="179" y="3169"/>
                  </a:cubicBezTo>
                  <a:cubicBezTo>
                    <a:pt x="212" y="3156"/>
                    <a:pt x="156" y="3262"/>
                    <a:pt x="156" y="3264"/>
                  </a:cubicBezTo>
                  <a:cubicBezTo>
                    <a:pt x="145" y="3252"/>
                    <a:pt x="131" y="3243"/>
                    <a:pt x="116" y="3237"/>
                  </a:cubicBezTo>
                  <a:cubicBezTo>
                    <a:pt x="159" y="3237"/>
                    <a:pt x="85" y="3329"/>
                    <a:pt x="84" y="3304"/>
                  </a:cubicBezTo>
                  <a:cubicBezTo>
                    <a:pt x="94" y="3307"/>
                    <a:pt x="103" y="3311"/>
                    <a:pt x="113" y="3315"/>
                  </a:cubicBezTo>
                  <a:cubicBezTo>
                    <a:pt x="105" y="3317"/>
                    <a:pt x="97" y="3318"/>
                    <a:pt x="89" y="3320"/>
                  </a:cubicBezTo>
                  <a:cubicBezTo>
                    <a:pt x="75" y="3347"/>
                    <a:pt x="62" y="3347"/>
                    <a:pt x="49" y="3318"/>
                  </a:cubicBezTo>
                  <a:cubicBezTo>
                    <a:pt x="21" y="3334"/>
                    <a:pt x="28" y="3389"/>
                    <a:pt x="0" y="3405"/>
                  </a:cubicBezTo>
                  <a:cubicBezTo>
                    <a:pt x="30" y="3423"/>
                    <a:pt x="65" y="3438"/>
                    <a:pt x="92" y="3460"/>
                  </a:cubicBezTo>
                  <a:cubicBezTo>
                    <a:pt x="113" y="3476"/>
                    <a:pt x="165" y="3480"/>
                    <a:pt x="175" y="3492"/>
                  </a:cubicBezTo>
                  <a:cubicBezTo>
                    <a:pt x="187" y="3437"/>
                    <a:pt x="319" y="3571"/>
                    <a:pt x="316" y="3572"/>
                  </a:cubicBezTo>
                  <a:cubicBezTo>
                    <a:pt x="340" y="3568"/>
                    <a:pt x="348" y="3553"/>
                    <a:pt x="389" y="3615"/>
                  </a:cubicBezTo>
                  <a:cubicBezTo>
                    <a:pt x="421" y="3663"/>
                    <a:pt x="459" y="3750"/>
                    <a:pt x="523" y="3738"/>
                  </a:cubicBezTo>
                  <a:cubicBezTo>
                    <a:pt x="585" y="3728"/>
                    <a:pt x="655" y="3805"/>
                    <a:pt x="713" y="3785"/>
                  </a:cubicBezTo>
                  <a:cubicBezTo>
                    <a:pt x="749" y="3773"/>
                    <a:pt x="791" y="3714"/>
                    <a:pt x="810" y="3682"/>
                  </a:cubicBezTo>
                  <a:cubicBezTo>
                    <a:pt x="839" y="3718"/>
                    <a:pt x="971" y="3732"/>
                    <a:pt x="1005" y="3703"/>
                  </a:cubicBezTo>
                  <a:cubicBezTo>
                    <a:pt x="1031" y="3680"/>
                    <a:pt x="1075" y="3747"/>
                    <a:pt x="1022" y="3778"/>
                  </a:cubicBezTo>
                  <a:cubicBezTo>
                    <a:pt x="1022" y="3779"/>
                    <a:pt x="1079" y="3818"/>
                    <a:pt x="1083" y="3825"/>
                  </a:cubicBezTo>
                  <a:cubicBezTo>
                    <a:pt x="1118" y="3887"/>
                    <a:pt x="1124" y="3790"/>
                    <a:pt x="1119" y="3796"/>
                  </a:cubicBezTo>
                  <a:cubicBezTo>
                    <a:pt x="1141" y="3768"/>
                    <a:pt x="1142" y="3924"/>
                    <a:pt x="1180" y="3897"/>
                  </a:cubicBezTo>
                  <a:cubicBezTo>
                    <a:pt x="1181" y="3884"/>
                    <a:pt x="1185" y="3873"/>
                    <a:pt x="1192" y="3863"/>
                  </a:cubicBezTo>
                  <a:cubicBezTo>
                    <a:pt x="1209" y="3867"/>
                    <a:pt x="1240" y="3929"/>
                    <a:pt x="1214" y="3929"/>
                  </a:cubicBezTo>
                  <a:cubicBezTo>
                    <a:pt x="1198" y="3923"/>
                    <a:pt x="1190" y="3912"/>
                    <a:pt x="1188" y="3895"/>
                  </a:cubicBezTo>
                  <a:cubicBezTo>
                    <a:pt x="1190" y="3898"/>
                    <a:pt x="1167" y="3929"/>
                    <a:pt x="1178" y="3940"/>
                  </a:cubicBezTo>
                  <a:cubicBezTo>
                    <a:pt x="1205" y="3965"/>
                    <a:pt x="1288" y="3902"/>
                    <a:pt x="1311" y="3959"/>
                  </a:cubicBezTo>
                  <a:cubicBezTo>
                    <a:pt x="1327" y="3998"/>
                    <a:pt x="1248" y="3993"/>
                    <a:pt x="1310" y="4035"/>
                  </a:cubicBezTo>
                  <a:cubicBezTo>
                    <a:pt x="1339" y="4054"/>
                    <a:pt x="1350" y="3977"/>
                    <a:pt x="1362" y="3998"/>
                  </a:cubicBezTo>
                  <a:cubicBezTo>
                    <a:pt x="1361" y="4006"/>
                    <a:pt x="1360" y="4014"/>
                    <a:pt x="1356" y="4021"/>
                  </a:cubicBezTo>
                  <a:cubicBezTo>
                    <a:pt x="1360" y="4042"/>
                    <a:pt x="1394" y="4008"/>
                    <a:pt x="1401" y="4030"/>
                  </a:cubicBezTo>
                  <a:cubicBezTo>
                    <a:pt x="1410" y="4059"/>
                    <a:pt x="1303" y="4135"/>
                    <a:pt x="1400" y="4160"/>
                  </a:cubicBezTo>
                  <a:cubicBezTo>
                    <a:pt x="1428" y="4167"/>
                    <a:pt x="1518" y="4272"/>
                    <a:pt x="1545" y="4299"/>
                  </a:cubicBezTo>
                  <a:cubicBezTo>
                    <a:pt x="1614" y="4369"/>
                    <a:pt x="1722" y="4432"/>
                    <a:pt x="1813" y="4473"/>
                  </a:cubicBezTo>
                  <a:cubicBezTo>
                    <a:pt x="1859" y="4494"/>
                    <a:pt x="1945" y="4486"/>
                    <a:pt x="1980" y="4525"/>
                  </a:cubicBezTo>
                  <a:cubicBezTo>
                    <a:pt x="2026" y="4474"/>
                    <a:pt x="2293" y="4562"/>
                    <a:pt x="2377" y="4587"/>
                  </a:cubicBezTo>
                  <a:cubicBezTo>
                    <a:pt x="2429" y="4603"/>
                    <a:pt x="2530" y="4573"/>
                    <a:pt x="2570" y="4632"/>
                  </a:cubicBezTo>
                  <a:cubicBezTo>
                    <a:pt x="2611" y="4690"/>
                    <a:pt x="2711" y="4622"/>
                    <a:pt x="2686" y="4597"/>
                  </a:cubicBezTo>
                  <a:cubicBezTo>
                    <a:pt x="2724" y="4589"/>
                    <a:pt x="2741" y="4633"/>
                    <a:pt x="2717" y="4658"/>
                  </a:cubicBezTo>
                  <a:cubicBezTo>
                    <a:pt x="2742" y="4662"/>
                    <a:pt x="2842" y="4732"/>
                    <a:pt x="2861" y="4643"/>
                  </a:cubicBezTo>
                  <a:cubicBezTo>
                    <a:pt x="2870" y="4677"/>
                    <a:pt x="2994" y="4546"/>
                    <a:pt x="3012" y="4528"/>
                  </a:cubicBezTo>
                  <a:cubicBezTo>
                    <a:pt x="3050" y="4492"/>
                    <a:pt x="3029" y="4465"/>
                    <a:pt x="3061" y="4423"/>
                  </a:cubicBezTo>
                  <a:cubicBezTo>
                    <a:pt x="3086" y="4390"/>
                    <a:pt x="3145" y="4323"/>
                    <a:pt x="3138" y="4304"/>
                  </a:cubicBezTo>
                  <a:cubicBezTo>
                    <a:pt x="3137" y="4327"/>
                    <a:pt x="3305" y="4389"/>
                    <a:pt x="3332" y="4354"/>
                  </a:cubicBezTo>
                  <a:cubicBezTo>
                    <a:pt x="3332" y="4363"/>
                    <a:pt x="3334" y="4372"/>
                    <a:pt x="3338" y="4381"/>
                  </a:cubicBezTo>
                  <a:cubicBezTo>
                    <a:pt x="3404" y="4381"/>
                    <a:pt x="3385" y="4252"/>
                    <a:pt x="3458" y="4348"/>
                  </a:cubicBezTo>
                  <a:cubicBezTo>
                    <a:pt x="3471" y="4366"/>
                    <a:pt x="3568" y="4487"/>
                    <a:pt x="3586" y="4468"/>
                  </a:cubicBezTo>
                  <a:cubicBezTo>
                    <a:pt x="3570" y="4472"/>
                    <a:pt x="3699" y="4510"/>
                    <a:pt x="3703" y="4512"/>
                  </a:cubicBezTo>
                  <a:cubicBezTo>
                    <a:pt x="3729" y="4523"/>
                    <a:pt x="3763" y="4468"/>
                    <a:pt x="3812" y="4514"/>
                  </a:cubicBezTo>
                  <a:cubicBezTo>
                    <a:pt x="3849" y="4549"/>
                    <a:pt x="3877" y="4600"/>
                    <a:pt x="3876" y="4655"/>
                  </a:cubicBezTo>
                  <a:cubicBezTo>
                    <a:pt x="3876" y="4685"/>
                    <a:pt x="3815" y="4868"/>
                    <a:pt x="3913" y="4794"/>
                  </a:cubicBezTo>
                  <a:cubicBezTo>
                    <a:pt x="3983" y="4741"/>
                    <a:pt x="4018" y="4801"/>
                    <a:pt x="4061" y="4825"/>
                  </a:cubicBezTo>
                  <a:cubicBezTo>
                    <a:pt x="4076" y="4833"/>
                    <a:pt x="4078" y="4798"/>
                    <a:pt x="4098" y="4828"/>
                  </a:cubicBezTo>
                  <a:cubicBezTo>
                    <a:pt x="4112" y="4849"/>
                    <a:pt x="4119" y="4890"/>
                    <a:pt x="4132" y="4895"/>
                  </a:cubicBezTo>
                  <a:cubicBezTo>
                    <a:pt x="4170" y="4908"/>
                    <a:pt x="4266" y="4937"/>
                    <a:pt x="4266" y="4971"/>
                  </a:cubicBezTo>
                  <a:cubicBezTo>
                    <a:pt x="4266" y="4937"/>
                    <a:pt x="4324" y="4955"/>
                    <a:pt x="4335" y="4957"/>
                  </a:cubicBezTo>
                  <a:cubicBezTo>
                    <a:pt x="4380" y="4967"/>
                    <a:pt x="4361" y="4935"/>
                    <a:pt x="4392" y="4928"/>
                  </a:cubicBezTo>
                  <a:cubicBezTo>
                    <a:pt x="4388" y="4929"/>
                    <a:pt x="4474" y="4963"/>
                    <a:pt x="4493" y="4964"/>
                  </a:cubicBezTo>
                  <a:cubicBezTo>
                    <a:pt x="4538" y="4965"/>
                    <a:pt x="4524" y="4930"/>
                    <a:pt x="4551" y="4913"/>
                  </a:cubicBezTo>
                  <a:cubicBezTo>
                    <a:pt x="4551" y="4912"/>
                    <a:pt x="4586" y="4969"/>
                    <a:pt x="4618" y="4952"/>
                  </a:cubicBezTo>
                  <a:cubicBezTo>
                    <a:pt x="4655" y="4934"/>
                    <a:pt x="4617" y="5022"/>
                    <a:pt x="4656" y="5013"/>
                  </a:cubicBezTo>
                  <a:cubicBezTo>
                    <a:pt x="4652" y="5013"/>
                    <a:pt x="4692" y="5088"/>
                    <a:pt x="4657" y="5118"/>
                  </a:cubicBezTo>
                  <a:cubicBezTo>
                    <a:pt x="4671" y="5126"/>
                    <a:pt x="4641" y="5135"/>
                    <a:pt x="4642" y="5148"/>
                  </a:cubicBezTo>
                  <a:cubicBezTo>
                    <a:pt x="4645" y="5178"/>
                    <a:pt x="4684" y="5196"/>
                    <a:pt x="4684" y="5199"/>
                  </a:cubicBezTo>
                  <a:cubicBezTo>
                    <a:pt x="4684" y="5216"/>
                    <a:pt x="4630" y="5311"/>
                    <a:pt x="4656" y="5336"/>
                  </a:cubicBezTo>
                  <a:cubicBezTo>
                    <a:pt x="4682" y="5363"/>
                    <a:pt x="4681" y="5358"/>
                    <a:pt x="4670" y="5390"/>
                  </a:cubicBezTo>
                  <a:cubicBezTo>
                    <a:pt x="4636" y="5495"/>
                    <a:pt x="4662" y="5417"/>
                    <a:pt x="4711" y="5498"/>
                  </a:cubicBezTo>
                  <a:cubicBezTo>
                    <a:pt x="4715" y="5464"/>
                    <a:pt x="4771" y="5486"/>
                    <a:pt x="4771" y="5458"/>
                  </a:cubicBezTo>
                  <a:cubicBezTo>
                    <a:pt x="4771" y="5411"/>
                    <a:pt x="4821" y="5382"/>
                    <a:pt x="4829" y="5339"/>
                  </a:cubicBezTo>
                  <a:cubicBezTo>
                    <a:pt x="4836" y="5300"/>
                    <a:pt x="4816" y="5242"/>
                    <a:pt x="4852" y="5215"/>
                  </a:cubicBezTo>
                  <a:cubicBezTo>
                    <a:pt x="4877" y="5196"/>
                    <a:pt x="4931" y="5142"/>
                    <a:pt x="4950" y="5118"/>
                  </a:cubicBezTo>
                  <a:cubicBezTo>
                    <a:pt x="4984" y="5073"/>
                    <a:pt x="4929" y="5028"/>
                    <a:pt x="5000" y="4997"/>
                  </a:cubicBezTo>
                  <a:cubicBezTo>
                    <a:pt x="5026" y="4986"/>
                    <a:pt x="5064" y="4900"/>
                    <a:pt x="5077" y="4875"/>
                  </a:cubicBezTo>
                  <a:cubicBezTo>
                    <a:pt x="5121" y="4791"/>
                    <a:pt x="5182" y="4723"/>
                    <a:pt x="5269" y="4678"/>
                  </a:cubicBezTo>
                  <a:cubicBezTo>
                    <a:pt x="5346" y="4639"/>
                    <a:pt x="5384" y="4551"/>
                    <a:pt x="5402" y="4467"/>
                  </a:cubicBezTo>
                  <a:cubicBezTo>
                    <a:pt x="5415" y="4403"/>
                    <a:pt x="5466" y="4406"/>
                    <a:pt x="5517" y="4390"/>
                  </a:cubicBezTo>
                  <a:cubicBezTo>
                    <a:pt x="5571" y="4373"/>
                    <a:pt x="5574" y="4354"/>
                    <a:pt x="5615" y="4322"/>
                  </a:cubicBezTo>
                  <a:cubicBezTo>
                    <a:pt x="5643" y="4299"/>
                    <a:pt x="5666" y="4308"/>
                    <a:pt x="5689" y="4274"/>
                  </a:cubicBezTo>
                  <a:cubicBezTo>
                    <a:pt x="5706" y="4251"/>
                    <a:pt x="5730" y="4196"/>
                    <a:pt x="5769" y="4214"/>
                  </a:cubicBezTo>
                  <a:cubicBezTo>
                    <a:pt x="5809" y="4232"/>
                    <a:pt x="5927" y="4316"/>
                    <a:pt x="5949" y="4316"/>
                  </a:cubicBezTo>
                  <a:cubicBezTo>
                    <a:pt x="6001" y="4330"/>
                    <a:pt x="6146" y="4417"/>
                    <a:pt x="6165" y="4452"/>
                  </a:cubicBezTo>
                  <a:cubicBezTo>
                    <a:pt x="6184" y="4486"/>
                    <a:pt x="6271" y="4546"/>
                    <a:pt x="6275" y="4574"/>
                  </a:cubicBezTo>
                  <a:cubicBezTo>
                    <a:pt x="6280" y="4609"/>
                    <a:pt x="6299" y="4606"/>
                    <a:pt x="6328" y="4591"/>
                  </a:cubicBezTo>
                  <a:cubicBezTo>
                    <a:pt x="6365" y="4571"/>
                    <a:pt x="6359" y="4603"/>
                    <a:pt x="6402" y="4607"/>
                  </a:cubicBezTo>
                  <a:cubicBezTo>
                    <a:pt x="6444" y="4612"/>
                    <a:pt x="6550" y="4525"/>
                    <a:pt x="6561" y="4483"/>
                  </a:cubicBezTo>
                  <a:cubicBezTo>
                    <a:pt x="6569" y="4491"/>
                    <a:pt x="6577" y="4498"/>
                    <a:pt x="6587" y="4505"/>
                  </a:cubicBezTo>
                  <a:cubicBezTo>
                    <a:pt x="6643" y="4369"/>
                    <a:pt x="6764" y="4598"/>
                    <a:pt x="6807" y="4624"/>
                  </a:cubicBezTo>
                  <a:cubicBezTo>
                    <a:pt x="6805" y="4609"/>
                    <a:pt x="6808" y="4609"/>
                    <a:pt x="6815" y="4624"/>
                  </a:cubicBezTo>
                  <a:cubicBezTo>
                    <a:pt x="6817" y="4621"/>
                    <a:pt x="6825" y="4585"/>
                    <a:pt x="6834" y="4594"/>
                  </a:cubicBezTo>
                  <a:cubicBezTo>
                    <a:pt x="6817" y="4576"/>
                    <a:pt x="6856" y="4718"/>
                    <a:pt x="6873" y="4658"/>
                  </a:cubicBezTo>
                  <a:cubicBezTo>
                    <a:pt x="6884" y="4620"/>
                    <a:pt x="7011" y="4672"/>
                    <a:pt x="6944" y="4594"/>
                  </a:cubicBezTo>
                  <a:cubicBezTo>
                    <a:pt x="6964" y="4566"/>
                    <a:pt x="6981" y="4568"/>
                    <a:pt x="6996" y="4599"/>
                  </a:cubicBezTo>
                  <a:cubicBezTo>
                    <a:pt x="7009" y="4610"/>
                    <a:pt x="7024" y="4616"/>
                    <a:pt x="7041" y="4616"/>
                  </a:cubicBezTo>
                  <a:cubicBezTo>
                    <a:pt x="7121" y="4620"/>
                    <a:pt x="7086" y="4568"/>
                    <a:pt x="7133" y="4543"/>
                  </a:cubicBezTo>
                  <a:cubicBezTo>
                    <a:pt x="7153" y="4532"/>
                    <a:pt x="7205" y="4557"/>
                    <a:pt x="7207" y="4527"/>
                  </a:cubicBezTo>
                  <a:cubicBezTo>
                    <a:pt x="7211" y="4483"/>
                    <a:pt x="7263" y="4474"/>
                    <a:pt x="7297" y="4480"/>
                  </a:cubicBezTo>
                  <a:cubicBezTo>
                    <a:pt x="7282" y="4455"/>
                    <a:pt x="7271" y="4425"/>
                    <a:pt x="7271" y="4395"/>
                  </a:cubicBezTo>
                  <a:cubicBezTo>
                    <a:pt x="7271" y="4378"/>
                    <a:pt x="7271" y="4404"/>
                    <a:pt x="7271" y="4395"/>
                  </a:cubicBezTo>
                  <a:lnTo>
                    <a:pt x="7271" y="4395"/>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3" name="Freeform 19"/>
            <p:cNvSpPr>
              <a:spLocks/>
            </p:cNvSpPr>
            <p:nvPr/>
          </p:nvSpPr>
          <p:spPr bwMode="auto">
            <a:xfrm>
              <a:off x="1199" y="2338"/>
              <a:ext cx="1651" cy="1242"/>
            </a:xfrm>
            <a:custGeom>
              <a:avLst/>
              <a:gdLst>
                <a:gd name="T0" fmla="*/ 6373 w 7278"/>
                <a:gd name="T1" fmla="*/ 3681 h 5472"/>
                <a:gd name="T2" fmla="*/ 5714 w 7278"/>
                <a:gd name="T3" fmla="*/ 3780 h 5472"/>
                <a:gd name="T4" fmla="*/ 5532 w 7278"/>
                <a:gd name="T5" fmla="*/ 3466 h 5472"/>
                <a:gd name="T6" fmla="*/ 5097 w 7278"/>
                <a:gd name="T7" fmla="*/ 3377 h 5472"/>
                <a:gd name="T8" fmla="*/ 4907 w 7278"/>
                <a:gd name="T9" fmla="*/ 4066 h 5472"/>
                <a:gd name="T10" fmla="*/ 4770 w 7278"/>
                <a:gd name="T11" fmla="*/ 4654 h 5472"/>
                <a:gd name="T12" fmla="*/ 4238 w 7278"/>
                <a:gd name="T13" fmla="*/ 4714 h 5472"/>
                <a:gd name="T14" fmla="*/ 3646 w 7278"/>
                <a:gd name="T15" fmla="*/ 5454 h 5472"/>
                <a:gd name="T16" fmla="*/ 3205 w 7278"/>
                <a:gd name="T17" fmla="*/ 5211 h 5472"/>
                <a:gd name="T18" fmla="*/ 2678 w 7278"/>
                <a:gd name="T19" fmla="*/ 5257 h 5472"/>
                <a:gd name="T20" fmla="*/ 2259 w 7278"/>
                <a:gd name="T21" fmla="*/ 5267 h 5472"/>
                <a:gd name="T22" fmla="*/ 1676 w 7278"/>
                <a:gd name="T23" fmla="*/ 5128 h 5472"/>
                <a:gd name="T24" fmla="*/ 1423 w 7278"/>
                <a:gd name="T25" fmla="*/ 4856 h 5472"/>
                <a:gd name="T26" fmla="*/ 1427 w 7278"/>
                <a:gd name="T27" fmla="*/ 4475 h 5472"/>
                <a:gd name="T28" fmla="*/ 782 w 7278"/>
                <a:gd name="T29" fmla="*/ 3981 h 5472"/>
                <a:gd name="T30" fmla="*/ 519 w 7278"/>
                <a:gd name="T31" fmla="*/ 3403 h 5472"/>
                <a:gd name="T32" fmla="*/ 197 w 7278"/>
                <a:gd name="T33" fmla="*/ 3009 h 5472"/>
                <a:gd name="T34" fmla="*/ 321 w 7278"/>
                <a:gd name="T35" fmla="*/ 2391 h 5472"/>
                <a:gd name="T36" fmla="*/ 514 w 7278"/>
                <a:gd name="T37" fmla="*/ 1985 h 5472"/>
                <a:gd name="T38" fmla="*/ 812 w 7278"/>
                <a:gd name="T39" fmla="*/ 1763 h 5472"/>
                <a:gd name="T40" fmla="*/ 857 w 7278"/>
                <a:gd name="T41" fmla="*/ 1463 h 5472"/>
                <a:gd name="T42" fmla="*/ 907 w 7278"/>
                <a:gd name="T43" fmla="*/ 1155 h 5472"/>
                <a:gd name="T44" fmla="*/ 1142 w 7278"/>
                <a:gd name="T45" fmla="*/ 958 h 5472"/>
                <a:gd name="T46" fmla="*/ 1127 w 7278"/>
                <a:gd name="T47" fmla="*/ 610 h 5472"/>
                <a:gd name="T48" fmla="*/ 1183 w 7278"/>
                <a:gd name="T49" fmla="*/ 187 h 5472"/>
                <a:gd name="T50" fmla="*/ 1385 w 7278"/>
                <a:gd name="T51" fmla="*/ 111 h 5472"/>
                <a:gd name="T52" fmla="*/ 1465 w 7278"/>
                <a:gd name="T53" fmla="*/ 160 h 5472"/>
                <a:gd name="T54" fmla="*/ 1737 w 7278"/>
                <a:gd name="T55" fmla="*/ 247 h 5472"/>
                <a:gd name="T56" fmla="*/ 2023 w 7278"/>
                <a:gd name="T57" fmla="*/ 134 h 5472"/>
                <a:gd name="T58" fmla="*/ 2282 w 7278"/>
                <a:gd name="T59" fmla="*/ 179 h 5472"/>
                <a:gd name="T60" fmla="*/ 2715 w 7278"/>
                <a:gd name="T61" fmla="*/ 225 h 5472"/>
                <a:gd name="T62" fmla="*/ 2992 w 7278"/>
                <a:gd name="T63" fmla="*/ 84 h 5472"/>
                <a:gd name="T64" fmla="*/ 3178 w 7278"/>
                <a:gd name="T65" fmla="*/ 252 h 5472"/>
                <a:gd name="T66" fmla="*/ 3319 w 7278"/>
                <a:gd name="T67" fmla="*/ 282 h 5472"/>
                <a:gd name="T68" fmla="*/ 3524 w 7278"/>
                <a:gd name="T69" fmla="*/ 255 h 5472"/>
                <a:gd name="T70" fmla="*/ 3835 w 7278"/>
                <a:gd name="T71" fmla="*/ 380 h 5472"/>
                <a:gd name="T72" fmla="*/ 4059 w 7278"/>
                <a:gd name="T73" fmla="*/ 350 h 5472"/>
                <a:gd name="T74" fmla="*/ 4325 w 7278"/>
                <a:gd name="T75" fmla="*/ 465 h 5472"/>
                <a:gd name="T76" fmla="*/ 4577 w 7278"/>
                <a:gd name="T77" fmla="*/ 150 h 5472"/>
                <a:gd name="T78" fmla="*/ 4878 w 7278"/>
                <a:gd name="T79" fmla="*/ 174 h 5472"/>
                <a:gd name="T80" fmla="*/ 5058 w 7278"/>
                <a:gd name="T81" fmla="*/ 327 h 5472"/>
                <a:gd name="T82" fmla="*/ 5259 w 7278"/>
                <a:gd name="T83" fmla="*/ 583 h 5472"/>
                <a:gd name="T84" fmla="*/ 5137 w 7278"/>
                <a:gd name="T85" fmla="*/ 963 h 5472"/>
                <a:gd name="T86" fmla="*/ 5081 w 7278"/>
                <a:gd name="T87" fmla="*/ 1463 h 5472"/>
                <a:gd name="T88" fmla="*/ 5040 w 7278"/>
                <a:gd name="T89" fmla="*/ 1729 h 5472"/>
                <a:gd name="T90" fmla="*/ 5636 w 7278"/>
                <a:gd name="T91" fmla="*/ 2044 h 5472"/>
                <a:gd name="T92" fmla="*/ 6103 w 7278"/>
                <a:gd name="T93" fmla="*/ 2424 h 5472"/>
                <a:gd name="T94" fmla="*/ 6422 w 7278"/>
                <a:gd name="T95" fmla="*/ 2751 h 5472"/>
                <a:gd name="T96" fmla="*/ 6923 w 7278"/>
                <a:gd name="T97" fmla="*/ 2968 h 5472"/>
                <a:gd name="T98" fmla="*/ 7148 w 7278"/>
                <a:gd name="T99" fmla="*/ 3112 h 5472"/>
                <a:gd name="T100" fmla="*/ 7132 w 7278"/>
                <a:gd name="T101" fmla="*/ 3268 h 5472"/>
                <a:gd name="T102" fmla="*/ 6779 w 7278"/>
                <a:gd name="T103" fmla="*/ 3631 h 5472"/>
                <a:gd name="T104" fmla="*/ 7091 w 7278"/>
                <a:gd name="T105" fmla="*/ 3936 h 5472"/>
                <a:gd name="T106" fmla="*/ 6953 w 7278"/>
                <a:gd name="T107" fmla="*/ 4031 h 5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8" h="5472">
                  <a:moveTo>
                    <a:pt x="6904" y="4119"/>
                  </a:moveTo>
                  <a:cubicBezTo>
                    <a:pt x="6829" y="4075"/>
                    <a:pt x="6790" y="4073"/>
                    <a:pt x="6798" y="3981"/>
                  </a:cubicBezTo>
                  <a:cubicBezTo>
                    <a:pt x="6802" y="3932"/>
                    <a:pt x="6677" y="3857"/>
                    <a:pt x="6649" y="3876"/>
                  </a:cubicBezTo>
                  <a:cubicBezTo>
                    <a:pt x="6642" y="3880"/>
                    <a:pt x="6572" y="3857"/>
                    <a:pt x="6552" y="3850"/>
                  </a:cubicBezTo>
                  <a:cubicBezTo>
                    <a:pt x="6503" y="3833"/>
                    <a:pt x="6478" y="3746"/>
                    <a:pt x="6424" y="3746"/>
                  </a:cubicBezTo>
                  <a:cubicBezTo>
                    <a:pt x="6437" y="3746"/>
                    <a:pt x="6379" y="3686"/>
                    <a:pt x="6373" y="3681"/>
                  </a:cubicBezTo>
                  <a:cubicBezTo>
                    <a:pt x="6360" y="3669"/>
                    <a:pt x="6221" y="3611"/>
                    <a:pt x="6221" y="3636"/>
                  </a:cubicBezTo>
                  <a:cubicBezTo>
                    <a:pt x="6164" y="3719"/>
                    <a:pt x="6089" y="3575"/>
                    <a:pt x="6050" y="3548"/>
                  </a:cubicBezTo>
                  <a:cubicBezTo>
                    <a:pt x="6043" y="3578"/>
                    <a:pt x="6059" y="3627"/>
                    <a:pt x="6040" y="3649"/>
                  </a:cubicBezTo>
                  <a:cubicBezTo>
                    <a:pt x="6025" y="3667"/>
                    <a:pt x="5963" y="3713"/>
                    <a:pt x="5997" y="3738"/>
                  </a:cubicBezTo>
                  <a:cubicBezTo>
                    <a:pt x="5943" y="3791"/>
                    <a:pt x="5864" y="3672"/>
                    <a:pt x="5778" y="3730"/>
                  </a:cubicBezTo>
                  <a:cubicBezTo>
                    <a:pt x="5762" y="3741"/>
                    <a:pt x="5735" y="3780"/>
                    <a:pt x="5714" y="3780"/>
                  </a:cubicBezTo>
                  <a:cubicBezTo>
                    <a:pt x="5696" y="3780"/>
                    <a:pt x="5681" y="3749"/>
                    <a:pt x="5664" y="3756"/>
                  </a:cubicBezTo>
                  <a:cubicBezTo>
                    <a:pt x="5645" y="3763"/>
                    <a:pt x="5628" y="3783"/>
                    <a:pt x="5606" y="3776"/>
                  </a:cubicBezTo>
                  <a:cubicBezTo>
                    <a:pt x="5612" y="3771"/>
                    <a:pt x="5588" y="3693"/>
                    <a:pt x="5634" y="3693"/>
                  </a:cubicBezTo>
                  <a:cubicBezTo>
                    <a:pt x="5667" y="3693"/>
                    <a:pt x="5636" y="3615"/>
                    <a:pt x="5638" y="3598"/>
                  </a:cubicBezTo>
                  <a:cubicBezTo>
                    <a:pt x="5635" y="3626"/>
                    <a:pt x="5590" y="3495"/>
                    <a:pt x="5628" y="3533"/>
                  </a:cubicBezTo>
                  <a:cubicBezTo>
                    <a:pt x="5633" y="3533"/>
                    <a:pt x="5555" y="3466"/>
                    <a:pt x="5532" y="3466"/>
                  </a:cubicBezTo>
                  <a:cubicBezTo>
                    <a:pt x="5480" y="3467"/>
                    <a:pt x="5435" y="3462"/>
                    <a:pt x="5386" y="3449"/>
                  </a:cubicBezTo>
                  <a:cubicBezTo>
                    <a:pt x="5367" y="3444"/>
                    <a:pt x="5322" y="3446"/>
                    <a:pt x="5313" y="3423"/>
                  </a:cubicBezTo>
                  <a:cubicBezTo>
                    <a:pt x="5323" y="3414"/>
                    <a:pt x="5321" y="3356"/>
                    <a:pt x="5328" y="3355"/>
                  </a:cubicBezTo>
                  <a:cubicBezTo>
                    <a:pt x="5286" y="3303"/>
                    <a:pt x="5225" y="3399"/>
                    <a:pt x="5191" y="3313"/>
                  </a:cubicBezTo>
                  <a:cubicBezTo>
                    <a:pt x="5176" y="3275"/>
                    <a:pt x="5113" y="3373"/>
                    <a:pt x="5085" y="3317"/>
                  </a:cubicBezTo>
                  <a:cubicBezTo>
                    <a:pt x="5066" y="3339"/>
                    <a:pt x="5091" y="3383"/>
                    <a:pt x="5097" y="3377"/>
                  </a:cubicBezTo>
                  <a:cubicBezTo>
                    <a:pt x="5094" y="3413"/>
                    <a:pt x="5001" y="3494"/>
                    <a:pt x="5002" y="3495"/>
                  </a:cubicBezTo>
                  <a:cubicBezTo>
                    <a:pt x="5014" y="3553"/>
                    <a:pt x="4942" y="3644"/>
                    <a:pt x="4998" y="3700"/>
                  </a:cubicBezTo>
                  <a:cubicBezTo>
                    <a:pt x="4976" y="3705"/>
                    <a:pt x="4983" y="3780"/>
                    <a:pt x="4989" y="3802"/>
                  </a:cubicBezTo>
                  <a:cubicBezTo>
                    <a:pt x="5005" y="3854"/>
                    <a:pt x="5004" y="3906"/>
                    <a:pt x="4979" y="3950"/>
                  </a:cubicBezTo>
                  <a:cubicBezTo>
                    <a:pt x="4962" y="3980"/>
                    <a:pt x="4958" y="3971"/>
                    <a:pt x="4956" y="4010"/>
                  </a:cubicBezTo>
                  <a:cubicBezTo>
                    <a:pt x="4953" y="4064"/>
                    <a:pt x="4915" y="4025"/>
                    <a:pt x="4907" y="4066"/>
                  </a:cubicBezTo>
                  <a:cubicBezTo>
                    <a:pt x="4897" y="4115"/>
                    <a:pt x="4900" y="4152"/>
                    <a:pt x="4922" y="4189"/>
                  </a:cubicBezTo>
                  <a:cubicBezTo>
                    <a:pt x="4935" y="4211"/>
                    <a:pt x="4929" y="4225"/>
                    <a:pt x="4902" y="4220"/>
                  </a:cubicBezTo>
                  <a:cubicBezTo>
                    <a:pt x="4860" y="4214"/>
                    <a:pt x="4867" y="4279"/>
                    <a:pt x="4861" y="4308"/>
                  </a:cubicBezTo>
                  <a:cubicBezTo>
                    <a:pt x="4851" y="4351"/>
                    <a:pt x="4807" y="4403"/>
                    <a:pt x="4793" y="4454"/>
                  </a:cubicBezTo>
                  <a:cubicBezTo>
                    <a:pt x="4788" y="4474"/>
                    <a:pt x="4886" y="4589"/>
                    <a:pt x="4865" y="4589"/>
                  </a:cubicBezTo>
                  <a:cubicBezTo>
                    <a:pt x="4828" y="4611"/>
                    <a:pt x="4806" y="4630"/>
                    <a:pt x="4770" y="4654"/>
                  </a:cubicBezTo>
                  <a:cubicBezTo>
                    <a:pt x="4758" y="4604"/>
                    <a:pt x="4542" y="4576"/>
                    <a:pt x="4542" y="4557"/>
                  </a:cubicBezTo>
                  <a:cubicBezTo>
                    <a:pt x="4542" y="4452"/>
                    <a:pt x="4456" y="4522"/>
                    <a:pt x="4447" y="4513"/>
                  </a:cubicBezTo>
                  <a:cubicBezTo>
                    <a:pt x="4404" y="4517"/>
                    <a:pt x="4377" y="4441"/>
                    <a:pt x="4313" y="4460"/>
                  </a:cubicBezTo>
                  <a:cubicBezTo>
                    <a:pt x="4244" y="4481"/>
                    <a:pt x="4284" y="4538"/>
                    <a:pt x="4259" y="4583"/>
                  </a:cubicBezTo>
                  <a:cubicBezTo>
                    <a:pt x="4246" y="4606"/>
                    <a:pt x="4233" y="4609"/>
                    <a:pt x="4228" y="4633"/>
                  </a:cubicBezTo>
                  <a:cubicBezTo>
                    <a:pt x="4225" y="4649"/>
                    <a:pt x="4243" y="4710"/>
                    <a:pt x="4238" y="4714"/>
                  </a:cubicBezTo>
                  <a:cubicBezTo>
                    <a:pt x="4239" y="4720"/>
                    <a:pt x="4048" y="4851"/>
                    <a:pt x="4035" y="4851"/>
                  </a:cubicBezTo>
                  <a:cubicBezTo>
                    <a:pt x="3893" y="4851"/>
                    <a:pt x="3931" y="5034"/>
                    <a:pt x="3847" y="5110"/>
                  </a:cubicBezTo>
                  <a:cubicBezTo>
                    <a:pt x="3914" y="5172"/>
                    <a:pt x="3800" y="5270"/>
                    <a:pt x="3844" y="5358"/>
                  </a:cubicBezTo>
                  <a:cubicBezTo>
                    <a:pt x="3851" y="5373"/>
                    <a:pt x="3792" y="5392"/>
                    <a:pt x="3801" y="5402"/>
                  </a:cubicBezTo>
                  <a:cubicBezTo>
                    <a:pt x="3752" y="5452"/>
                    <a:pt x="3788" y="5448"/>
                    <a:pt x="3723" y="5442"/>
                  </a:cubicBezTo>
                  <a:cubicBezTo>
                    <a:pt x="3707" y="5441"/>
                    <a:pt x="3650" y="5459"/>
                    <a:pt x="3646" y="5454"/>
                  </a:cubicBezTo>
                  <a:cubicBezTo>
                    <a:pt x="3619" y="5427"/>
                    <a:pt x="3623" y="5372"/>
                    <a:pt x="3616" y="5338"/>
                  </a:cubicBezTo>
                  <a:cubicBezTo>
                    <a:pt x="3593" y="5241"/>
                    <a:pt x="3552" y="5346"/>
                    <a:pt x="3518" y="5309"/>
                  </a:cubicBezTo>
                  <a:cubicBezTo>
                    <a:pt x="3516" y="5306"/>
                    <a:pt x="3507" y="5273"/>
                    <a:pt x="3505" y="5273"/>
                  </a:cubicBezTo>
                  <a:cubicBezTo>
                    <a:pt x="3545" y="5233"/>
                    <a:pt x="3448" y="5178"/>
                    <a:pt x="3452" y="5182"/>
                  </a:cubicBezTo>
                  <a:cubicBezTo>
                    <a:pt x="3403" y="5215"/>
                    <a:pt x="3310" y="5276"/>
                    <a:pt x="3267" y="5269"/>
                  </a:cubicBezTo>
                  <a:cubicBezTo>
                    <a:pt x="3261" y="5268"/>
                    <a:pt x="3232" y="5218"/>
                    <a:pt x="3205" y="5211"/>
                  </a:cubicBezTo>
                  <a:cubicBezTo>
                    <a:pt x="3170" y="5201"/>
                    <a:pt x="3147" y="5166"/>
                    <a:pt x="3112" y="5182"/>
                  </a:cubicBezTo>
                  <a:cubicBezTo>
                    <a:pt x="3093" y="5190"/>
                    <a:pt x="3013" y="5032"/>
                    <a:pt x="3000" y="5003"/>
                  </a:cubicBezTo>
                  <a:cubicBezTo>
                    <a:pt x="2986" y="5022"/>
                    <a:pt x="2967" y="5023"/>
                    <a:pt x="2943" y="5018"/>
                  </a:cubicBezTo>
                  <a:cubicBezTo>
                    <a:pt x="2879" y="5004"/>
                    <a:pt x="2935" y="5082"/>
                    <a:pt x="2930" y="5110"/>
                  </a:cubicBezTo>
                  <a:cubicBezTo>
                    <a:pt x="2923" y="5149"/>
                    <a:pt x="2836" y="5325"/>
                    <a:pt x="2786" y="5283"/>
                  </a:cubicBezTo>
                  <a:cubicBezTo>
                    <a:pt x="2762" y="5262"/>
                    <a:pt x="2702" y="5255"/>
                    <a:pt x="2678" y="5257"/>
                  </a:cubicBezTo>
                  <a:cubicBezTo>
                    <a:pt x="2647" y="5260"/>
                    <a:pt x="2686" y="5323"/>
                    <a:pt x="2675" y="5342"/>
                  </a:cubicBezTo>
                  <a:cubicBezTo>
                    <a:pt x="2625" y="5431"/>
                    <a:pt x="2588" y="5317"/>
                    <a:pt x="2536" y="5360"/>
                  </a:cubicBezTo>
                  <a:cubicBezTo>
                    <a:pt x="2544" y="5367"/>
                    <a:pt x="2523" y="5397"/>
                    <a:pt x="2507" y="5410"/>
                  </a:cubicBezTo>
                  <a:cubicBezTo>
                    <a:pt x="2436" y="5472"/>
                    <a:pt x="2464" y="5425"/>
                    <a:pt x="2424" y="5385"/>
                  </a:cubicBezTo>
                  <a:cubicBezTo>
                    <a:pt x="2402" y="5363"/>
                    <a:pt x="2368" y="5363"/>
                    <a:pt x="2343" y="5349"/>
                  </a:cubicBezTo>
                  <a:cubicBezTo>
                    <a:pt x="2308" y="5329"/>
                    <a:pt x="2290" y="5291"/>
                    <a:pt x="2259" y="5267"/>
                  </a:cubicBezTo>
                  <a:cubicBezTo>
                    <a:pt x="2218" y="5236"/>
                    <a:pt x="2183" y="5281"/>
                    <a:pt x="2149" y="5260"/>
                  </a:cubicBezTo>
                  <a:cubicBezTo>
                    <a:pt x="2094" y="5226"/>
                    <a:pt x="2026" y="5155"/>
                    <a:pt x="1955" y="5155"/>
                  </a:cubicBezTo>
                  <a:cubicBezTo>
                    <a:pt x="1948" y="5155"/>
                    <a:pt x="1887" y="5172"/>
                    <a:pt x="1887" y="5165"/>
                  </a:cubicBezTo>
                  <a:cubicBezTo>
                    <a:pt x="1887" y="5156"/>
                    <a:pt x="1864" y="5122"/>
                    <a:pt x="1853" y="5125"/>
                  </a:cubicBezTo>
                  <a:cubicBezTo>
                    <a:pt x="1810" y="5133"/>
                    <a:pt x="1800" y="5104"/>
                    <a:pt x="1771" y="5115"/>
                  </a:cubicBezTo>
                  <a:cubicBezTo>
                    <a:pt x="1721" y="5134"/>
                    <a:pt x="1731" y="5128"/>
                    <a:pt x="1676" y="5128"/>
                  </a:cubicBezTo>
                  <a:cubicBezTo>
                    <a:pt x="1644" y="5128"/>
                    <a:pt x="1662" y="5100"/>
                    <a:pt x="1670" y="5087"/>
                  </a:cubicBezTo>
                  <a:cubicBezTo>
                    <a:pt x="1655" y="5048"/>
                    <a:pt x="1579" y="5076"/>
                    <a:pt x="1556" y="5090"/>
                  </a:cubicBezTo>
                  <a:cubicBezTo>
                    <a:pt x="1556" y="5082"/>
                    <a:pt x="1574" y="5027"/>
                    <a:pt x="1572" y="5026"/>
                  </a:cubicBezTo>
                  <a:cubicBezTo>
                    <a:pt x="1522" y="5001"/>
                    <a:pt x="1539" y="5041"/>
                    <a:pt x="1499" y="4997"/>
                  </a:cubicBezTo>
                  <a:cubicBezTo>
                    <a:pt x="1475" y="4970"/>
                    <a:pt x="1534" y="4897"/>
                    <a:pt x="1484" y="4904"/>
                  </a:cubicBezTo>
                  <a:cubicBezTo>
                    <a:pt x="1452" y="4909"/>
                    <a:pt x="1435" y="4884"/>
                    <a:pt x="1423" y="4856"/>
                  </a:cubicBezTo>
                  <a:cubicBezTo>
                    <a:pt x="1404" y="4810"/>
                    <a:pt x="1413" y="4835"/>
                    <a:pt x="1448" y="4783"/>
                  </a:cubicBezTo>
                  <a:cubicBezTo>
                    <a:pt x="1459" y="4767"/>
                    <a:pt x="1545" y="4745"/>
                    <a:pt x="1545" y="4777"/>
                  </a:cubicBezTo>
                  <a:cubicBezTo>
                    <a:pt x="1545" y="4749"/>
                    <a:pt x="1637" y="4673"/>
                    <a:pt x="1558" y="4650"/>
                  </a:cubicBezTo>
                  <a:cubicBezTo>
                    <a:pt x="1469" y="4623"/>
                    <a:pt x="1501" y="4596"/>
                    <a:pt x="1454" y="4524"/>
                  </a:cubicBezTo>
                  <a:cubicBezTo>
                    <a:pt x="1451" y="4534"/>
                    <a:pt x="1444" y="4538"/>
                    <a:pt x="1435" y="4536"/>
                  </a:cubicBezTo>
                  <a:cubicBezTo>
                    <a:pt x="1439" y="4540"/>
                    <a:pt x="1439" y="4461"/>
                    <a:pt x="1427" y="4475"/>
                  </a:cubicBezTo>
                  <a:cubicBezTo>
                    <a:pt x="1432" y="4425"/>
                    <a:pt x="1318" y="4462"/>
                    <a:pt x="1309" y="4418"/>
                  </a:cubicBezTo>
                  <a:cubicBezTo>
                    <a:pt x="1287" y="4441"/>
                    <a:pt x="1268" y="4373"/>
                    <a:pt x="1249" y="4367"/>
                  </a:cubicBezTo>
                  <a:cubicBezTo>
                    <a:pt x="1200" y="4353"/>
                    <a:pt x="1114" y="4227"/>
                    <a:pt x="1100" y="4178"/>
                  </a:cubicBezTo>
                  <a:cubicBezTo>
                    <a:pt x="1087" y="4132"/>
                    <a:pt x="1004" y="4087"/>
                    <a:pt x="966" y="4063"/>
                  </a:cubicBezTo>
                  <a:cubicBezTo>
                    <a:pt x="926" y="4037"/>
                    <a:pt x="876" y="4063"/>
                    <a:pt x="840" y="4037"/>
                  </a:cubicBezTo>
                  <a:cubicBezTo>
                    <a:pt x="819" y="4022"/>
                    <a:pt x="808" y="3987"/>
                    <a:pt x="782" y="3981"/>
                  </a:cubicBezTo>
                  <a:cubicBezTo>
                    <a:pt x="834" y="3922"/>
                    <a:pt x="833" y="3898"/>
                    <a:pt x="793" y="3830"/>
                  </a:cubicBezTo>
                  <a:cubicBezTo>
                    <a:pt x="772" y="3795"/>
                    <a:pt x="798" y="3720"/>
                    <a:pt x="753" y="3703"/>
                  </a:cubicBezTo>
                  <a:cubicBezTo>
                    <a:pt x="708" y="3684"/>
                    <a:pt x="687" y="3697"/>
                    <a:pt x="687" y="3637"/>
                  </a:cubicBezTo>
                  <a:cubicBezTo>
                    <a:pt x="687" y="3613"/>
                    <a:pt x="647" y="3550"/>
                    <a:pt x="659" y="3530"/>
                  </a:cubicBezTo>
                  <a:cubicBezTo>
                    <a:pt x="665" y="3520"/>
                    <a:pt x="633" y="3393"/>
                    <a:pt x="623" y="3388"/>
                  </a:cubicBezTo>
                  <a:cubicBezTo>
                    <a:pt x="597" y="3377"/>
                    <a:pt x="571" y="3430"/>
                    <a:pt x="519" y="3403"/>
                  </a:cubicBezTo>
                  <a:cubicBezTo>
                    <a:pt x="460" y="3373"/>
                    <a:pt x="402" y="3443"/>
                    <a:pt x="402" y="3336"/>
                  </a:cubicBezTo>
                  <a:cubicBezTo>
                    <a:pt x="402" y="3319"/>
                    <a:pt x="350" y="3300"/>
                    <a:pt x="341" y="3268"/>
                  </a:cubicBezTo>
                  <a:cubicBezTo>
                    <a:pt x="336" y="3247"/>
                    <a:pt x="302" y="3160"/>
                    <a:pt x="318" y="3146"/>
                  </a:cubicBezTo>
                  <a:cubicBezTo>
                    <a:pt x="281" y="3118"/>
                    <a:pt x="294" y="3055"/>
                    <a:pt x="306" y="3016"/>
                  </a:cubicBezTo>
                  <a:cubicBezTo>
                    <a:pt x="304" y="3021"/>
                    <a:pt x="235" y="2999"/>
                    <a:pt x="235" y="3045"/>
                  </a:cubicBezTo>
                  <a:cubicBezTo>
                    <a:pt x="235" y="3033"/>
                    <a:pt x="205" y="3017"/>
                    <a:pt x="197" y="3009"/>
                  </a:cubicBezTo>
                  <a:cubicBezTo>
                    <a:pt x="165" y="2978"/>
                    <a:pt x="185" y="2932"/>
                    <a:pt x="172" y="2894"/>
                  </a:cubicBezTo>
                  <a:cubicBezTo>
                    <a:pt x="158" y="2855"/>
                    <a:pt x="88" y="2889"/>
                    <a:pt x="47" y="2872"/>
                  </a:cubicBezTo>
                  <a:cubicBezTo>
                    <a:pt x="81" y="2809"/>
                    <a:pt x="0" y="2779"/>
                    <a:pt x="25" y="2712"/>
                  </a:cubicBezTo>
                  <a:cubicBezTo>
                    <a:pt x="47" y="2654"/>
                    <a:pt x="63" y="2599"/>
                    <a:pt x="100" y="2549"/>
                  </a:cubicBezTo>
                  <a:cubicBezTo>
                    <a:pt x="139" y="2498"/>
                    <a:pt x="183" y="2429"/>
                    <a:pt x="238" y="2485"/>
                  </a:cubicBezTo>
                  <a:cubicBezTo>
                    <a:pt x="267" y="2456"/>
                    <a:pt x="309" y="2432"/>
                    <a:pt x="321" y="2391"/>
                  </a:cubicBezTo>
                  <a:cubicBezTo>
                    <a:pt x="332" y="2356"/>
                    <a:pt x="298" y="2341"/>
                    <a:pt x="297" y="2308"/>
                  </a:cubicBezTo>
                  <a:cubicBezTo>
                    <a:pt x="296" y="2254"/>
                    <a:pt x="257" y="2218"/>
                    <a:pt x="257" y="2162"/>
                  </a:cubicBezTo>
                  <a:cubicBezTo>
                    <a:pt x="331" y="2234"/>
                    <a:pt x="319" y="2035"/>
                    <a:pt x="326" y="2029"/>
                  </a:cubicBezTo>
                  <a:cubicBezTo>
                    <a:pt x="329" y="2032"/>
                    <a:pt x="350" y="1986"/>
                    <a:pt x="331" y="1964"/>
                  </a:cubicBezTo>
                  <a:cubicBezTo>
                    <a:pt x="281" y="1909"/>
                    <a:pt x="415" y="1972"/>
                    <a:pt x="377" y="1972"/>
                  </a:cubicBezTo>
                  <a:cubicBezTo>
                    <a:pt x="448" y="1972"/>
                    <a:pt x="447" y="2059"/>
                    <a:pt x="514" y="1985"/>
                  </a:cubicBezTo>
                  <a:cubicBezTo>
                    <a:pt x="560" y="1934"/>
                    <a:pt x="563" y="1969"/>
                    <a:pt x="573" y="1911"/>
                  </a:cubicBezTo>
                  <a:cubicBezTo>
                    <a:pt x="587" y="1928"/>
                    <a:pt x="691" y="1892"/>
                    <a:pt x="679" y="1934"/>
                  </a:cubicBezTo>
                  <a:cubicBezTo>
                    <a:pt x="685" y="1924"/>
                    <a:pt x="692" y="1915"/>
                    <a:pt x="700" y="1907"/>
                  </a:cubicBezTo>
                  <a:cubicBezTo>
                    <a:pt x="692" y="1903"/>
                    <a:pt x="683" y="1903"/>
                    <a:pt x="675" y="1907"/>
                  </a:cubicBezTo>
                  <a:cubicBezTo>
                    <a:pt x="668" y="1903"/>
                    <a:pt x="702" y="1869"/>
                    <a:pt x="704" y="1855"/>
                  </a:cubicBezTo>
                  <a:cubicBezTo>
                    <a:pt x="714" y="1774"/>
                    <a:pt x="713" y="1767"/>
                    <a:pt x="812" y="1763"/>
                  </a:cubicBezTo>
                  <a:cubicBezTo>
                    <a:pt x="793" y="1737"/>
                    <a:pt x="745" y="1588"/>
                    <a:pt x="743" y="1588"/>
                  </a:cubicBezTo>
                  <a:cubicBezTo>
                    <a:pt x="711" y="1588"/>
                    <a:pt x="757" y="1569"/>
                    <a:pt x="740" y="1550"/>
                  </a:cubicBezTo>
                  <a:cubicBezTo>
                    <a:pt x="784" y="1542"/>
                    <a:pt x="759" y="1519"/>
                    <a:pt x="808" y="1539"/>
                  </a:cubicBezTo>
                  <a:cubicBezTo>
                    <a:pt x="814" y="1534"/>
                    <a:pt x="800" y="1489"/>
                    <a:pt x="801" y="1490"/>
                  </a:cubicBezTo>
                  <a:cubicBezTo>
                    <a:pt x="818" y="1495"/>
                    <a:pt x="855" y="1521"/>
                    <a:pt x="873" y="1509"/>
                  </a:cubicBezTo>
                  <a:cubicBezTo>
                    <a:pt x="860" y="1509"/>
                    <a:pt x="849" y="1474"/>
                    <a:pt x="857" y="1463"/>
                  </a:cubicBezTo>
                  <a:cubicBezTo>
                    <a:pt x="857" y="1449"/>
                    <a:pt x="903" y="1448"/>
                    <a:pt x="907" y="1444"/>
                  </a:cubicBezTo>
                  <a:cubicBezTo>
                    <a:pt x="903" y="1434"/>
                    <a:pt x="823" y="1421"/>
                    <a:pt x="819" y="1425"/>
                  </a:cubicBezTo>
                  <a:cubicBezTo>
                    <a:pt x="819" y="1406"/>
                    <a:pt x="796" y="1317"/>
                    <a:pt x="803" y="1310"/>
                  </a:cubicBezTo>
                  <a:cubicBezTo>
                    <a:pt x="826" y="1287"/>
                    <a:pt x="898" y="1376"/>
                    <a:pt x="920" y="1305"/>
                  </a:cubicBezTo>
                  <a:cubicBezTo>
                    <a:pt x="940" y="1240"/>
                    <a:pt x="908" y="1264"/>
                    <a:pt x="895" y="1212"/>
                  </a:cubicBezTo>
                  <a:cubicBezTo>
                    <a:pt x="913" y="1233"/>
                    <a:pt x="912" y="1161"/>
                    <a:pt x="907" y="1155"/>
                  </a:cubicBezTo>
                  <a:cubicBezTo>
                    <a:pt x="976" y="1192"/>
                    <a:pt x="934" y="1152"/>
                    <a:pt x="975" y="1131"/>
                  </a:cubicBezTo>
                  <a:cubicBezTo>
                    <a:pt x="1005" y="1116"/>
                    <a:pt x="1070" y="1118"/>
                    <a:pt x="1085" y="1107"/>
                  </a:cubicBezTo>
                  <a:cubicBezTo>
                    <a:pt x="1085" y="1107"/>
                    <a:pt x="1102" y="1029"/>
                    <a:pt x="1108" y="1016"/>
                  </a:cubicBezTo>
                  <a:cubicBezTo>
                    <a:pt x="1134" y="964"/>
                    <a:pt x="1109" y="996"/>
                    <a:pt x="1153" y="973"/>
                  </a:cubicBezTo>
                  <a:cubicBezTo>
                    <a:pt x="1153" y="973"/>
                    <a:pt x="1158" y="935"/>
                    <a:pt x="1159" y="935"/>
                  </a:cubicBezTo>
                  <a:cubicBezTo>
                    <a:pt x="1153" y="942"/>
                    <a:pt x="1147" y="950"/>
                    <a:pt x="1142" y="958"/>
                  </a:cubicBezTo>
                  <a:cubicBezTo>
                    <a:pt x="1141" y="949"/>
                    <a:pt x="1202" y="876"/>
                    <a:pt x="1184" y="874"/>
                  </a:cubicBezTo>
                  <a:cubicBezTo>
                    <a:pt x="1201" y="857"/>
                    <a:pt x="1127" y="831"/>
                    <a:pt x="1127" y="831"/>
                  </a:cubicBezTo>
                  <a:cubicBezTo>
                    <a:pt x="1127" y="831"/>
                    <a:pt x="1138" y="808"/>
                    <a:pt x="1146" y="810"/>
                  </a:cubicBezTo>
                  <a:cubicBezTo>
                    <a:pt x="1141" y="796"/>
                    <a:pt x="1089" y="765"/>
                    <a:pt x="1119" y="749"/>
                  </a:cubicBezTo>
                  <a:cubicBezTo>
                    <a:pt x="1099" y="730"/>
                    <a:pt x="1103" y="661"/>
                    <a:pt x="1123" y="692"/>
                  </a:cubicBezTo>
                  <a:cubicBezTo>
                    <a:pt x="1117" y="678"/>
                    <a:pt x="1127" y="624"/>
                    <a:pt x="1127" y="610"/>
                  </a:cubicBezTo>
                  <a:cubicBezTo>
                    <a:pt x="1127" y="571"/>
                    <a:pt x="1199" y="544"/>
                    <a:pt x="1237" y="536"/>
                  </a:cubicBezTo>
                  <a:cubicBezTo>
                    <a:pt x="1213" y="507"/>
                    <a:pt x="1145" y="466"/>
                    <a:pt x="1172" y="405"/>
                  </a:cubicBezTo>
                  <a:cubicBezTo>
                    <a:pt x="1171" y="406"/>
                    <a:pt x="1162" y="306"/>
                    <a:pt x="1195" y="316"/>
                  </a:cubicBezTo>
                  <a:cubicBezTo>
                    <a:pt x="1162" y="285"/>
                    <a:pt x="1152" y="299"/>
                    <a:pt x="1199" y="276"/>
                  </a:cubicBezTo>
                  <a:cubicBezTo>
                    <a:pt x="1192" y="263"/>
                    <a:pt x="1117" y="269"/>
                    <a:pt x="1142" y="232"/>
                  </a:cubicBezTo>
                  <a:cubicBezTo>
                    <a:pt x="1100" y="201"/>
                    <a:pt x="1184" y="192"/>
                    <a:pt x="1183" y="187"/>
                  </a:cubicBezTo>
                  <a:cubicBezTo>
                    <a:pt x="1184" y="194"/>
                    <a:pt x="1146" y="120"/>
                    <a:pt x="1165" y="141"/>
                  </a:cubicBezTo>
                  <a:cubicBezTo>
                    <a:pt x="1170" y="136"/>
                    <a:pt x="1204" y="123"/>
                    <a:pt x="1180" y="114"/>
                  </a:cubicBezTo>
                  <a:cubicBezTo>
                    <a:pt x="1184" y="114"/>
                    <a:pt x="1197" y="110"/>
                    <a:pt x="1201" y="108"/>
                  </a:cubicBezTo>
                  <a:cubicBezTo>
                    <a:pt x="1195" y="105"/>
                    <a:pt x="1257" y="145"/>
                    <a:pt x="1269" y="145"/>
                  </a:cubicBezTo>
                  <a:cubicBezTo>
                    <a:pt x="1325" y="145"/>
                    <a:pt x="1297" y="57"/>
                    <a:pt x="1362" y="122"/>
                  </a:cubicBezTo>
                  <a:cubicBezTo>
                    <a:pt x="1343" y="93"/>
                    <a:pt x="1380" y="105"/>
                    <a:pt x="1385" y="111"/>
                  </a:cubicBezTo>
                  <a:cubicBezTo>
                    <a:pt x="1352" y="75"/>
                    <a:pt x="1431" y="86"/>
                    <a:pt x="1412" y="65"/>
                  </a:cubicBezTo>
                  <a:cubicBezTo>
                    <a:pt x="1415" y="70"/>
                    <a:pt x="1416" y="70"/>
                    <a:pt x="1416" y="65"/>
                  </a:cubicBezTo>
                  <a:cubicBezTo>
                    <a:pt x="1436" y="69"/>
                    <a:pt x="1426" y="135"/>
                    <a:pt x="1446" y="115"/>
                  </a:cubicBezTo>
                  <a:cubicBezTo>
                    <a:pt x="1448" y="115"/>
                    <a:pt x="1448" y="148"/>
                    <a:pt x="1442" y="153"/>
                  </a:cubicBezTo>
                  <a:cubicBezTo>
                    <a:pt x="1468" y="157"/>
                    <a:pt x="1454" y="141"/>
                    <a:pt x="1476" y="145"/>
                  </a:cubicBezTo>
                  <a:cubicBezTo>
                    <a:pt x="1473" y="150"/>
                    <a:pt x="1469" y="155"/>
                    <a:pt x="1465" y="160"/>
                  </a:cubicBezTo>
                  <a:cubicBezTo>
                    <a:pt x="1468" y="170"/>
                    <a:pt x="1554" y="122"/>
                    <a:pt x="1556" y="116"/>
                  </a:cubicBezTo>
                  <a:cubicBezTo>
                    <a:pt x="1557" y="112"/>
                    <a:pt x="1537" y="109"/>
                    <a:pt x="1537" y="105"/>
                  </a:cubicBezTo>
                  <a:cubicBezTo>
                    <a:pt x="1537" y="74"/>
                    <a:pt x="1607" y="118"/>
                    <a:pt x="1617" y="118"/>
                  </a:cubicBezTo>
                  <a:cubicBezTo>
                    <a:pt x="1576" y="154"/>
                    <a:pt x="1643" y="182"/>
                    <a:pt x="1666" y="194"/>
                  </a:cubicBezTo>
                  <a:cubicBezTo>
                    <a:pt x="1656" y="196"/>
                    <a:pt x="1645" y="200"/>
                    <a:pt x="1636" y="206"/>
                  </a:cubicBezTo>
                  <a:cubicBezTo>
                    <a:pt x="1630" y="200"/>
                    <a:pt x="1740" y="247"/>
                    <a:pt x="1737" y="247"/>
                  </a:cubicBezTo>
                  <a:cubicBezTo>
                    <a:pt x="1762" y="249"/>
                    <a:pt x="1786" y="267"/>
                    <a:pt x="1807" y="244"/>
                  </a:cubicBezTo>
                  <a:cubicBezTo>
                    <a:pt x="1782" y="240"/>
                    <a:pt x="1800" y="186"/>
                    <a:pt x="1855" y="203"/>
                  </a:cubicBezTo>
                  <a:cubicBezTo>
                    <a:pt x="1881" y="211"/>
                    <a:pt x="1927" y="230"/>
                    <a:pt x="1950" y="205"/>
                  </a:cubicBezTo>
                  <a:cubicBezTo>
                    <a:pt x="1960" y="195"/>
                    <a:pt x="1964" y="142"/>
                    <a:pt x="1985" y="149"/>
                  </a:cubicBezTo>
                  <a:cubicBezTo>
                    <a:pt x="1993" y="152"/>
                    <a:pt x="2010" y="197"/>
                    <a:pt x="2010" y="197"/>
                  </a:cubicBezTo>
                  <a:cubicBezTo>
                    <a:pt x="2050" y="183"/>
                    <a:pt x="2023" y="168"/>
                    <a:pt x="2023" y="134"/>
                  </a:cubicBezTo>
                  <a:cubicBezTo>
                    <a:pt x="2078" y="160"/>
                    <a:pt x="2039" y="109"/>
                    <a:pt x="2080" y="105"/>
                  </a:cubicBezTo>
                  <a:cubicBezTo>
                    <a:pt x="2090" y="104"/>
                    <a:pt x="2059" y="52"/>
                    <a:pt x="2077" y="41"/>
                  </a:cubicBezTo>
                  <a:cubicBezTo>
                    <a:pt x="2112" y="20"/>
                    <a:pt x="2143" y="54"/>
                    <a:pt x="2171" y="16"/>
                  </a:cubicBezTo>
                  <a:cubicBezTo>
                    <a:pt x="2183" y="0"/>
                    <a:pt x="2310" y="11"/>
                    <a:pt x="2305" y="39"/>
                  </a:cubicBezTo>
                  <a:cubicBezTo>
                    <a:pt x="2261" y="51"/>
                    <a:pt x="2273" y="47"/>
                    <a:pt x="2260" y="100"/>
                  </a:cubicBezTo>
                  <a:cubicBezTo>
                    <a:pt x="2256" y="116"/>
                    <a:pt x="2264" y="197"/>
                    <a:pt x="2282" y="179"/>
                  </a:cubicBezTo>
                  <a:cubicBezTo>
                    <a:pt x="2289" y="181"/>
                    <a:pt x="2406" y="214"/>
                    <a:pt x="2392" y="164"/>
                  </a:cubicBezTo>
                  <a:cubicBezTo>
                    <a:pt x="2392" y="171"/>
                    <a:pt x="2393" y="177"/>
                    <a:pt x="2396" y="183"/>
                  </a:cubicBezTo>
                  <a:cubicBezTo>
                    <a:pt x="2468" y="113"/>
                    <a:pt x="2425" y="318"/>
                    <a:pt x="2453" y="164"/>
                  </a:cubicBezTo>
                  <a:cubicBezTo>
                    <a:pt x="2453" y="169"/>
                    <a:pt x="2494" y="183"/>
                    <a:pt x="2479" y="183"/>
                  </a:cubicBezTo>
                  <a:cubicBezTo>
                    <a:pt x="2533" y="249"/>
                    <a:pt x="2679" y="179"/>
                    <a:pt x="2734" y="202"/>
                  </a:cubicBezTo>
                  <a:cubicBezTo>
                    <a:pt x="2737" y="206"/>
                    <a:pt x="2712" y="226"/>
                    <a:pt x="2715" y="225"/>
                  </a:cubicBezTo>
                  <a:cubicBezTo>
                    <a:pt x="2749" y="251"/>
                    <a:pt x="2755" y="200"/>
                    <a:pt x="2779" y="191"/>
                  </a:cubicBezTo>
                  <a:cubicBezTo>
                    <a:pt x="2768" y="190"/>
                    <a:pt x="2761" y="191"/>
                    <a:pt x="2753" y="198"/>
                  </a:cubicBezTo>
                  <a:cubicBezTo>
                    <a:pt x="2753" y="202"/>
                    <a:pt x="2806" y="149"/>
                    <a:pt x="2807" y="148"/>
                  </a:cubicBezTo>
                  <a:cubicBezTo>
                    <a:pt x="2803" y="151"/>
                    <a:pt x="2856" y="58"/>
                    <a:pt x="2855" y="69"/>
                  </a:cubicBezTo>
                  <a:cubicBezTo>
                    <a:pt x="2866" y="92"/>
                    <a:pt x="2870" y="83"/>
                    <a:pt x="2859" y="107"/>
                  </a:cubicBezTo>
                  <a:cubicBezTo>
                    <a:pt x="2867" y="57"/>
                    <a:pt x="2990" y="90"/>
                    <a:pt x="2992" y="84"/>
                  </a:cubicBezTo>
                  <a:cubicBezTo>
                    <a:pt x="3006" y="105"/>
                    <a:pt x="3045" y="111"/>
                    <a:pt x="3045" y="153"/>
                  </a:cubicBezTo>
                  <a:cubicBezTo>
                    <a:pt x="3044" y="152"/>
                    <a:pt x="3043" y="150"/>
                    <a:pt x="3041" y="149"/>
                  </a:cubicBezTo>
                  <a:cubicBezTo>
                    <a:pt x="3042" y="154"/>
                    <a:pt x="3040" y="196"/>
                    <a:pt x="3041" y="195"/>
                  </a:cubicBezTo>
                  <a:cubicBezTo>
                    <a:pt x="3069" y="176"/>
                    <a:pt x="3047" y="193"/>
                    <a:pt x="3057" y="206"/>
                  </a:cubicBezTo>
                  <a:cubicBezTo>
                    <a:pt x="3065" y="216"/>
                    <a:pt x="3090" y="186"/>
                    <a:pt x="3091" y="179"/>
                  </a:cubicBezTo>
                  <a:cubicBezTo>
                    <a:pt x="3091" y="220"/>
                    <a:pt x="3178" y="231"/>
                    <a:pt x="3178" y="252"/>
                  </a:cubicBezTo>
                  <a:cubicBezTo>
                    <a:pt x="3178" y="262"/>
                    <a:pt x="3136" y="308"/>
                    <a:pt x="3136" y="307"/>
                  </a:cubicBezTo>
                  <a:cubicBezTo>
                    <a:pt x="3136" y="328"/>
                    <a:pt x="3191" y="305"/>
                    <a:pt x="3197" y="293"/>
                  </a:cubicBezTo>
                  <a:cubicBezTo>
                    <a:pt x="3200" y="306"/>
                    <a:pt x="3224" y="327"/>
                    <a:pt x="3235" y="316"/>
                  </a:cubicBezTo>
                  <a:cubicBezTo>
                    <a:pt x="3230" y="332"/>
                    <a:pt x="3233" y="339"/>
                    <a:pt x="3247" y="339"/>
                  </a:cubicBezTo>
                  <a:cubicBezTo>
                    <a:pt x="3246" y="339"/>
                    <a:pt x="3272" y="284"/>
                    <a:pt x="3281" y="335"/>
                  </a:cubicBezTo>
                  <a:cubicBezTo>
                    <a:pt x="3288" y="311"/>
                    <a:pt x="3319" y="282"/>
                    <a:pt x="3319" y="282"/>
                  </a:cubicBezTo>
                  <a:cubicBezTo>
                    <a:pt x="3335" y="296"/>
                    <a:pt x="3447" y="298"/>
                    <a:pt x="3447" y="298"/>
                  </a:cubicBezTo>
                  <a:cubicBezTo>
                    <a:pt x="3441" y="290"/>
                    <a:pt x="3414" y="208"/>
                    <a:pt x="3414" y="208"/>
                  </a:cubicBezTo>
                  <a:cubicBezTo>
                    <a:pt x="3423" y="198"/>
                    <a:pt x="3433" y="223"/>
                    <a:pt x="3448" y="213"/>
                  </a:cubicBezTo>
                  <a:cubicBezTo>
                    <a:pt x="3444" y="206"/>
                    <a:pt x="3440" y="198"/>
                    <a:pt x="3436" y="191"/>
                  </a:cubicBezTo>
                  <a:cubicBezTo>
                    <a:pt x="3449" y="205"/>
                    <a:pt x="3491" y="278"/>
                    <a:pt x="3509" y="278"/>
                  </a:cubicBezTo>
                  <a:cubicBezTo>
                    <a:pt x="3517" y="272"/>
                    <a:pt x="3522" y="265"/>
                    <a:pt x="3524" y="255"/>
                  </a:cubicBezTo>
                  <a:cubicBezTo>
                    <a:pt x="3531" y="263"/>
                    <a:pt x="3604" y="350"/>
                    <a:pt x="3607" y="350"/>
                  </a:cubicBezTo>
                  <a:cubicBezTo>
                    <a:pt x="3615" y="346"/>
                    <a:pt x="3618" y="339"/>
                    <a:pt x="3615" y="331"/>
                  </a:cubicBezTo>
                  <a:cubicBezTo>
                    <a:pt x="3650" y="352"/>
                    <a:pt x="3628" y="370"/>
                    <a:pt x="3654" y="312"/>
                  </a:cubicBezTo>
                  <a:cubicBezTo>
                    <a:pt x="3679" y="257"/>
                    <a:pt x="3731" y="318"/>
                    <a:pt x="3725" y="324"/>
                  </a:cubicBezTo>
                  <a:cubicBezTo>
                    <a:pt x="3736" y="324"/>
                    <a:pt x="3780" y="292"/>
                    <a:pt x="3787" y="321"/>
                  </a:cubicBezTo>
                  <a:cubicBezTo>
                    <a:pt x="3795" y="352"/>
                    <a:pt x="3802" y="369"/>
                    <a:pt x="3835" y="380"/>
                  </a:cubicBezTo>
                  <a:cubicBezTo>
                    <a:pt x="3846" y="384"/>
                    <a:pt x="3923" y="367"/>
                    <a:pt x="3923" y="390"/>
                  </a:cubicBezTo>
                  <a:cubicBezTo>
                    <a:pt x="3923" y="429"/>
                    <a:pt x="3979" y="369"/>
                    <a:pt x="3980" y="369"/>
                  </a:cubicBezTo>
                  <a:cubicBezTo>
                    <a:pt x="3967" y="381"/>
                    <a:pt x="3968" y="389"/>
                    <a:pt x="3983" y="396"/>
                  </a:cubicBezTo>
                  <a:cubicBezTo>
                    <a:pt x="3993" y="394"/>
                    <a:pt x="3999" y="389"/>
                    <a:pt x="4003" y="380"/>
                  </a:cubicBezTo>
                  <a:cubicBezTo>
                    <a:pt x="3996" y="379"/>
                    <a:pt x="4002" y="373"/>
                    <a:pt x="3995" y="380"/>
                  </a:cubicBezTo>
                  <a:cubicBezTo>
                    <a:pt x="3994" y="392"/>
                    <a:pt x="4062" y="352"/>
                    <a:pt x="4059" y="350"/>
                  </a:cubicBezTo>
                  <a:cubicBezTo>
                    <a:pt x="4056" y="361"/>
                    <a:pt x="4056" y="373"/>
                    <a:pt x="4059" y="384"/>
                  </a:cubicBezTo>
                  <a:cubicBezTo>
                    <a:pt x="4025" y="393"/>
                    <a:pt x="4011" y="438"/>
                    <a:pt x="3983" y="456"/>
                  </a:cubicBezTo>
                  <a:cubicBezTo>
                    <a:pt x="4024" y="500"/>
                    <a:pt x="4183" y="444"/>
                    <a:pt x="4195" y="509"/>
                  </a:cubicBezTo>
                  <a:cubicBezTo>
                    <a:pt x="4211" y="600"/>
                    <a:pt x="4199" y="583"/>
                    <a:pt x="4253" y="548"/>
                  </a:cubicBezTo>
                  <a:cubicBezTo>
                    <a:pt x="4293" y="533"/>
                    <a:pt x="4219" y="524"/>
                    <a:pt x="4253" y="502"/>
                  </a:cubicBezTo>
                  <a:cubicBezTo>
                    <a:pt x="4253" y="486"/>
                    <a:pt x="4315" y="470"/>
                    <a:pt x="4325" y="465"/>
                  </a:cubicBezTo>
                  <a:cubicBezTo>
                    <a:pt x="4340" y="458"/>
                    <a:pt x="4418" y="409"/>
                    <a:pt x="4401" y="407"/>
                  </a:cubicBezTo>
                  <a:cubicBezTo>
                    <a:pt x="4402" y="407"/>
                    <a:pt x="4574" y="402"/>
                    <a:pt x="4565" y="392"/>
                  </a:cubicBezTo>
                  <a:cubicBezTo>
                    <a:pt x="4562" y="395"/>
                    <a:pt x="4546" y="302"/>
                    <a:pt x="4542" y="296"/>
                  </a:cubicBezTo>
                  <a:cubicBezTo>
                    <a:pt x="4493" y="222"/>
                    <a:pt x="4592" y="237"/>
                    <a:pt x="4557" y="172"/>
                  </a:cubicBezTo>
                  <a:cubicBezTo>
                    <a:pt x="4588" y="159"/>
                    <a:pt x="4550" y="171"/>
                    <a:pt x="4553" y="156"/>
                  </a:cubicBezTo>
                  <a:cubicBezTo>
                    <a:pt x="4553" y="157"/>
                    <a:pt x="4576" y="148"/>
                    <a:pt x="4577" y="150"/>
                  </a:cubicBezTo>
                  <a:cubicBezTo>
                    <a:pt x="4568" y="145"/>
                    <a:pt x="4567" y="139"/>
                    <a:pt x="4572" y="130"/>
                  </a:cubicBezTo>
                  <a:cubicBezTo>
                    <a:pt x="4572" y="143"/>
                    <a:pt x="4617" y="143"/>
                    <a:pt x="4625" y="153"/>
                  </a:cubicBezTo>
                  <a:cubicBezTo>
                    <a:pt x="4640" y="136"/>
                    <a:pt x="4643" y="90"/>
                    <a:pt x="4660" y="73"/>
                  </a:cubicBezTo>
                  <a:cubicBezTo>
                    <a:pt x="4671" y="80"/>
                    <a:pt x="4684" y="83"/>
                    <a:pt x="4698" y="80"/>
                  </a:cubicBezTo>
                  <a:cubicBezTo>
                    <a:pt x="4686" y="72"/>
                    <a:pt x="4706" y="24"/>
                    <a:pt x="4720" y="23"/>
                  </a:cubicBezTo>
                  <a:cubicBezTo>
                    <a:pt x="4665" y="105"/>
                    <a:pt x="4862" y="132"/>
                    <a:pt x="4878" y="174"/>
                  </a:cubicBezTo>
                  <a:cubicBezTo>
                    <a:pt x="4897" y="225"/>
                    <a:pt x="4961" y="261"/>
                    <a:pt x="4971" y="304"/>
                  </a:cubicBezTo>
                  <a:cubicBezTo>
                    <a:pt x="4985" y="287"/>
                    <a:pt x="4996" y="246"/>
                    <a:pt x="5038" y="226"/>
                  </a:cubicBezTo>
                  <a:cubicBezTo>
                    <a:pt x="5035" y="227"/>
                    <a:pt x="5085" y="263"/>
                    <a:pt x="5070" y="263"/>
                  </a:cubicBezTo>
                  <a:cubicBezTo>
                    <a:pt x="5062" y="266"/>
                    <a:pt x="5055" y="266"/>
                    <a:pt x="5047" y="263"/>
                  </a:cubicBezTo>
                  <a:cubicBezTo>
                    <a:pt x="5056" y="281"/>
                    <a:pt x="5055" y="279"/>
                    <a:pt x="5048" y="302"/>
                  </a:cubicBezTo>
                  <a:cubicBezTo>
                    <a:pt x="5049" y="297"/>
                    <a:pt x="5074" y="321"/>
                    <a:pt x="5058" y="327"/>
                  </a:cubicBezTo>
                  <a:cubicBezTo>
                    <a:pt x="5097" y="312"/>
                    <a:pt x="5083" y="395"/>
                    <a:pt x="5098" y="384"/>
                  </a:cubicBezTo>
                  <a:cubicBezTo>
                    <a:pt x="5078" y="398"/>
                    <a:pt x="5126" y="425"/>
                    <a:pt x="5097" y="436"/>
                  </a:cubicBezTo>
                  <a:cubicBezTo>
                    <a:pt x="5080" y="442"/>
                    <a:pt x="5195" y="512"/>
                    <a:pt x="5191" y="502"/>
                  </a:cubicBezTo>
                  <a:cubicBezTo>
                    <a:pt x="5224" y="480"/>
                    <a:pt x="5193" y="487"/>
                    <a:pt x="5233" y="475"/>
                  </a:cubicBezTo>
                  <a:cubicBezTo>
                    <a:pt x="5222" y="495"/>
                    <a:pt x="5210" y="539"/>
                    <a:pt x="5223" y="564"/>
                  </a:cubicBezTo>
                  <a:cubicBezTo>
                    <a:pt x="5235" y="570"/>
                    <a:pt x="5247" y="577"/>
                    <a:pt x="5259" y="583"/>
                  </a:cubicBezTo>
                  <a:cubicBezTo>
                    <a:pt x="5262" y="594"/>
                    <a:pt x="5236" y="627"/>
                    <a:pt x="5233" y="620"/>
                  </a:cubicBezTo>
                  <a:cubicBezTo>
                    <a:pt x="5214" y="649"/>
                    <a:pt x="5098" y="554"/>
                    <a:pt x="5119" y="662"/>
                  </a:cubicBezTo>
                  <a:cubicBezTo>
                    <a:pt x="5153" y="628"/>
                    <a:pt x="5193" y="821"/>
                    <a:pt x="5195" y="821"/>
                  </a:cubicBezTo>
                  <a:cubicBezTo>
                    <a:pt x="5173" y="824"/>
                    <a:pt x="5137" y="858"/>
                    <a:pt x="5135" y="863"/>
                  </a:cubicBezTo>
                  <a:cubicBezTo>
                    <a:pt x="5127" y="895"/>
                    <a:pt x="5178" y="881"/>
                    <a:pt x="5159" y="921"/>
                  </a:cubicBezTo>
                  <a:cubicBezTo>
                    <a:pt x="5150" y="939"/>
                    <a:pt x="5145" y="942"/>
                    <a:pt x="5137" y="963"/>
                  </a:cubicBezTo>
                  <a:cubicBezTo>
                    <a:pt x="5117" y="1017"/>
                    <a:pt x="5085" y="1038"/>
                    <a:pt x="5085" y="1095"/>
                  </a:cubicBezTo>
                  <a:cubicBezTo>
                    <a:pt x="5054" y="1074"/>
                    <a:pt x="5056" y="1114"/>
                    <a:pt x="5036" y="1125"/>
                  </a:cubicBezTo>
                  <a:cubicBezTo>
                    <a:pt x="5048" y="1137"/>
                    <a:pt x="5073" y="1119"/>
                    <a:pt x="5093" y="1125"/>
                  </a:cubicBezTo>
                  <a:cubicBezTo>
                    <a:pt x="5058" y="1160"/>
                    <a:pt x="4992" y="1300"/>
                    <a:pt x="4998" y="1304"/>
                  </a:cubicBezTo>
                  <a:cubicBezTo>
                    <a:pt x="4958" y="1332"/>
                    <a:pt x="4970" y="1378"/>
                    <a:pt x="5006" y="1397"/>
                  </a:cubicBezTo>
                  <a:cubicBezTo>
                    <a:pt x="5025" y="1407"/>
                    <a:pt x="5078" y="1438"/>
                    <a:pt x="5081" y="1463"/>
                  </a:cubicBezTo>
                  <a:cubicBezTo>
                    <a:pt x="5083" y="1475"/>
                    <a:pt x="5071" y="1507"/>
                    <a:pt x="5085" y="1512"/>
                  </a:cubicBezTo>
                  <a:cubicBezTo>
                    <a:pt x="5104" y="1490"/>
                    <a:pt x="5089" y="1497"/>
                    <a:pt x="5100" y="1501"/>
                  </a:cubicBezTo>
                  <a:cubicBezTo>
                    <a:pt x="5081" y="1519"/>
                    <a:pt x="5017" y="1531"/>
                    <a:pt x="5009" y="1573"/>
                  </a:cubicBezTo>
                  <a:cubicBezTo>
                    <a:pt x="5007" y="1584"/>
                    <a:pt x="4993" y="1590"/>
                    <a:pt x="4994" y="1596"/>
                  </a:cubicBezTo>
                  <a:cubicBezTo>
                    <a:pt x="4997" y="1608"/>
                    <a:pt x="5060" y="1705"/>
                    <a:pt x="5066" y="1701"/>
                  </a:cubicBezTo>
                  <a:cubicBezTo>
                    <a:pt x="5059" y="1706"/>
                    <a:pt x="5049" y="1728"/>
                    <a:pt x="5040" y="1729"/>
                  </a:cubicBezTo>
                  <a:cubicBezTo>
                    <a:pt x="5062" y="1744"/>
                    <a:pt x="5153" y="1781"/>
                    <a:pt x="5131" y="1828"/>
                  </a:cubicBezTo>
                  <a:cubicBezTo>
                    <a:pt x="5180" y="1857"/>
                    <a:pt x="5205" y="1915"/>
                    <a:pt x="5203" y="1927"/>
                  </a:cubicBezTo>
                  <a:cubicBezTo>
                    <a:pt x="5195" y="1980"/>
                    <a:pt x="5304" y="1891"/>
                    <a:pt x="5304" y="1891"/>
                  </a:cubicBezTo>
                  <a:cubicBezTo>
                    <a:pt x="5329" y="1878"/>
                    <a:pt x="5356" y="1870"/>
                    <a:pt x="5382" y="1859"/>
                  </a:cubicBezTo>
                  <a:cubicBezTo>
                    <a:pt x="5416" y="1843"/>
                    <a:pt x="5393" y="1874"/>
                    <a:pt x="5412" y="1877"/>
                  </a:cubicBezTo>
                  <a:cubicBezTo>
                    <a:pt x="5355" y="1933"/>
                    <a:pt x="5617" y="2029"/>
                    <a:pt x="5636" y="2044"/>
                  </a:cubicBezTo>
                  <a:cubicBezTo>
                    <a:pt x="5599" y="2051"/>
                    <a:pt x="5628" y="2114"/>
                    <a:pt x="5606" y="2130"/>
                  </a:cubicBezTo>
                  <a:cubicBezTo>
                    <a:pt x="5582" y="2135"/>
                    <a:pt x="5549" y="2101"/>
                    <a:pt x="5526" y="2101"/>
                  </a:cubicBezTo>
                  <a:cubicBezTo>
                    <a:pt x="5563" y="2101"/>
                    <a:pt x="5562" y="2189"/>
                    <a:pt x="5625" y="2167"/>
                  </a:cubicBezTo>
                  <a:cubicBezTo>
                    <a:pt x="5715" y="2135"/>
                    <a:pt x="5695" y="2185"/>
                    <a:pt x="5716" y="2256"/>
                  </a:cubicBezTo>
                  <a:cubicBezTo>
                    <a:pt x="5761" y="2403"/>
                    <a:pt x="5863" y="2280"/>
                    <a:pt x="5913" y="2238"/>
                  </a:cubicBezTo>
                  <a:cubicBezTo>
                    <a:pt x="5929" y="2335"/>
                    <a:pt x="6199" y="2312"/>
                    <a:pt x="6103" y="2424"/>
                  </a:cubicBezTo>
                  <a:cubicBezTo>
                    <a:pt x="6128" y="2404"/>
                    <a:pt x="6188" y="2424"/>
                    <a:pt x="6207" y="2393"/>
                  </a:cubicBezTo>
                  <a:cubicBezTo>
                    <a:pt x="6232" y="2354"/>
                    <a:pt x="6275" y="2414"/>
                    <a:pt x="6301" y="2413"/>
                  </a:cubicBezTo>
                  <a:cubicBezTo>
                    <a:pt x="6320" y="2412"/>
                    <a:pt x="6354" y="2392"/>
                    <a:pt x="6382" y="2392"/>
                  </a:cubicBezTo>
                  <a:cubicBezTo>
                    <a:pt x="6475" y="2391"/>
                    <a:pt x="6407" y="2629"/>
                    <a:pt x="6371" y="2665"/>
                  </a:cubicBezTo>
                  <a:cubicBezTo>
                    <a:pt x="6385" y="2652"/>
                    <a:pt x="6413" y="2743"/>
                    <a:pt x="6418" y="2751"/>
                  </a:cubicBezTo>
                  <a:cubicBezTo>
                    <a:pt x="6420" y="2747"/>
                    <a:pt x="6422" y="2747"/>
                    <a:pt x="6422" y="2751"/>
                  </a:cubicBezTo>
                  <a:cubicBezTo>
                    <a:pt x="6445" y="2742"/>
                    <a:pt x="6404" y="2741"/>
                    <a:pt x="6426" y="2728"/>
                  </a:cubicBezTo>
                  <a:cubicBezTo>
                    <a:pt x="6426" y="2745"/>
                    <a:pt x="6479" y="2802"/>
                    <a:pt x="6479" y="2770"/>
                  </a:cubicBezTo>
                  <a:cubicBezTo>
                    <a:pt x="6488" y="2783"/>
                    <a:pt x="6513" y="2844"/>
                    <a:pt x="6513" y="2855"/>
                  </a:cubicBezTo>
                  <a:cubicBezTo>
                    <a:pt x="6513" y="2889"/>
                    <a:pt x="6626" y="2923"/>
                    <a:pt x="6635" y="2967"/>
                  </a:cubicBezTo>
                  <a:cubicBezTo>
                    <a:pt x="6663" y="2820"/>
                    <a:pt x="6752" y="2972"/>
                    <a:pt x="6811" y="2965"/>
                  </a:cubicBezTo>
                  <a:cubicBezTo>
                    <a:pt x="6851" y="2961"/>
                    <a:pt x="6893" y="3011"/>
                    <a:pt x="6923" y="2968"/>
                  </a:cubicBezTo>
                  <a:cubicBezTo>
                    <a:pt x="6944" y="2937"/>
                    <a:pt x="7041" y="2941"/>
                    <a:pt x="7041" y="2966"/>
                  </a:cubicBezTo>
                  <a:cubicBezTo>
                    <a:pt x="7043" y="2981"/>
                    <a:pt x="7008" y="2899"/>
                    <a:pt x="7040" y="2914"/>
                  </a:cubicBezTo>
                  <a:cubicBezTo>
                    <a:pt x="7058" y="2923"/>
                    <a:pt x="7097" y="2985"/>
                    <a:pt x="7087" y="2975"/>
                  </a:cubicBezTo>
                  <a:cubicBezTo>
                    <a:pt x="7160" y="2911"/>
                    <a:pt x="7132" y="3031"/>
                    <a:pt x="7136" y="3032"/>
                  </a:cubicBezTo>
                  <a:cubicBezTo>
                    <a:pt x="7114" y="3027"/>
                    <a:pt x="7094" y="3012"/>
                    <a:pt x="7077" y="3023"/>
                  </a:cubicBezTo>
                  <a:cubicBezTo>
                    <a:pt x="7066" y="3031"/>
                    <a:pt x="7126" y="3104"/>
                    <a:pt x="7148" y="3112"/>
                  </a:cubicBezTo>
                  <a:cubicBezTo>
                    <a:pt x="7153" y="3106"/>
                    <a:pt x="7153" y="3099"/>
                    <a:pt x="7148" y="3093"/>
                  </a:cubicBezTo>
                  <a:cubicBezTo>
                    <a:pt x="7148" y="3093"/>
                    <a:pt x="7199" y="3105"/>
                    <a:pt x="7205" y="3104"/>
                  </a:cubicBezTo>
                  <a:cubicBezTo>
                    <a:pt x="7194" y="3114"/>
                    <a:pt x="7183" y="3128"/>
                    <a:pt x="7170" y="3134"/>
                  </a:cubicBezTo>
                  <a:cubicBezTo>
                    <a:pt x="7206" y="3164"/>
                    <a:pt x="7278" y="3214"/>
                    <a:pt x="7189" y="3214"/>
                  </a:cubicBezTo>
                  <a:cubicBezTo>
                    <a:pt x="7203" y="3225"/>
                    <a:pt x="7210" y="3239"/>
                    <a:pt x="7212" y="3256"/>
                  </a:cubicBezTo>
                  <a:cubicBezTo>
                    <a:pt x="7188" y="3267"/>
                    <a:pt x="7157" y="3263"/>
                    <a:pt x="7132" y="3268"/>
                  </a:cubicBezTo>
                  <a:cubicBezTo>
                    <a:pt x="7113" y="3272"/>
                    <a:pt x="7069" y="3228"/>
                    <a:pt x="7058" y="3236"/>
                  </a:cubicBezTo>
                  <a:cubicBezTo>
                    <a:pt x="7031" y="3255"/>
                    <a:pt x="7075" y="3296"/>
                    <a:pt x="7053" y="3321"/>
                  </a:cubicBezTo>
                  <a:cubicBezTo>
                    <a:pt x="6980" y="3266"/>
                    <a:pt x="7050" y="3412"/>
                    <a:pt x="7005" y="3412"/>
                  </a:cubicBezTo>
                  <a:cubicBezTo>
                    <a:pt x="6993" y="3412"/>
                    <a:pt x="6919" y="3430"/>
                    <a:pt x="6941" y="3446"/>
                  </a:cubicBezTo>
                  <a:cubicBezTo>
                    <a:pt x="6991" y="3486"/>
                    <a:pt x="6871" y="3550"/>
                    <a:pt x="6867" y="3530"/>
                  </a:cubicBezTo>
                  <a:cubicBezTo>
                    <a:pt x="6845" y="3577"/>
                    <a:pt x="6801" y="3597"/>
                    <a:pt x="6779" y="3631"/>
                  </a:cubicBezTo>
                  <a:cubicBezTo>
                    <a:pt x="6764" y="3655"/>
                    <a:pt x="6810" y="3677"/>
                    <a:pt x="6810" y="3657"/>
                  </a:cubicBezTo>
                  <a:cubicBezTo>
                    <a:pt x="6810" y="3607"/>
                    <a:pt x="6905" y="3660"/>
                    <a:pt x="6920" y="3678"/>
                  </a:cubicBezTo>
                  <a:cubicBezTo>
                    <a:pt x="6843" y="3660"/>
                    <a:pt x="6911" y="3826"/>
                    <a:pt x="6950" y="3772"/>
                  </a:cubicBezTo>
                  <a:cubicBezTo>
                    <a:pt x="6980" y="3807"/>
                    <a:pt x="7025" y="3800"/>
                    <a:pt x="7056" y="3827"/>
                  </a:cubicBezTo>
                  <a:cubicBezTo>
                    <a:pt x="7064" y="3842"/>
                    <a:pt x="7062" y="3857"/>
                    <a:pt x="7049" y="3871"/>
                  </a:cubicBezTo>
                  <a:cubicBezTo>
                    <a:pt x="7038" y="3889"/>
                    <a:pt x="7083" y="3924"/>
                    <a:pt x="7091" y="3936"/>
                  </a:cubicBezTo>
                  <a:cubicBezTo>
                    <a:pt x="7071" y="3960"/>
                    <a:pt x="7062" y="3941"/>
                    <a:pt x="7060" y="3978"/>
                  </a:cubicBezTo>
                  <a:cubicBezTo>
                    <a:pt x="7049" y="3966"/>
                    <a:pt x="7035" y="3957"/>
                    <a:pt x="7020" y="3951"/>
                  </a:cubicBezTo>
                  <a:cubicBezTo>
                    <a:pt x="7058" y="3951"/>
                    <a:pt x="6994" y="4045"/>
                    <a:pt x="6988" y="4019"/>
                  </a:cubicBezTo>
                  <a:cubicBezTo>
                    <a:pt x="6998" y="4020"/>
                    <a:pt x="7008" y="4023"/>
                    <a:pt x="7017" y="4029"/>
                  </a:cubicBezTo>
                  <a:cubicBezTo>
                    <a:pt x="7009" y="4030"/>
                    <a:pt x="7001" y="4032"/>
                    <a:pt x="6993" y="4033"/>
                  </a:cubicBezTo>
                  <a:cubicBezTo>
                    <a:pt x="6979" y="4061"/>
                    <a:pt x="6965" y="4060"/>
                    <a:pt x="6953" y="4031"/>
                  </a:cubicBezTo>
                  <a:cubicBezTo>
                    <a:pt x="6925" y="4048"/>
                    <a:pt x="6932" y="4103"/>
                    <a:pt x="6904" y="4119"/>
                  </a:cubicBezTo>
                  <a:cubicBezTo>
                    <a:pt x="6898" y="4115"/>
                    <a:pt x="6904" y="4119"/>
                    <a:pt x="6904" y="4119"/>
                  </a:cubicBezTo>
                  <a:lnTo>
                    <a:pt x="6904" y="4119"/>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4" name="Freeform 10"/>
            <p:cNvSpPr>
              <a:spLocks/>
            </p:cNvSpPr>
            <p:nvPr/>
          </p:nvSpPr>
          <p:spPr bwMode="auto">
            <a:xfrm>
              <a:off x="3791" y="1537"/>
              <a:ext cx="926" cy="1449"/>
            </a:xfrm>
            <a:custGeom>
              <a:avLst/>
              <a:gdLst>
                <a:gd name="T0" fmla="*/ 205 w 4079"/>
                <a:gd name="T1" fmla="*/ 5288 h 6385"/>
                <a:gd name="T2" fmla="*/ 300 w 4079"/>
                <a:gd name="T3" fmla="*/ 4850 h 6385"/>
                <a:gd name="T4" fmla="*/ 58 w 4079"/>
                <a:gd name="T5" fmla="*/ 4673 h 6385"/>
                <a:gd name="T6" fmla="*/ 254 w 4079"/>
                <a:gd name="T7" fmla="*/ 4467 h 6385"/>
                <a:gd name="T8" fmla="*/ 364 w 4079"/>
                <a:gd name="T9" fmla="*/ 4152 h 6385"/>
                <a:gd name="T10" fmla="*/ 372 w 4079"/>
                <a:gd name="T11" fmla="*/ 3806 h 6385"/>
                <a:gd name="T12" fmla="*/ 220 w 4079"/>
                <a:gd name="T13" fmla="*/ 3443 h 6385"/>
                <a:gd name="T14" fmla="*/ 291 w 4079"/>
                <a:gd name="T15" fmla="*/ 3035 h 6385"/>
                <a:gd name="T16" fmla="*/ 426 w 4079"/>
                <a:gd name="T17" fmla="*/ 2268 h 6385"/>
                <a:gd name="T18" fmla="*/ 503 w 4079"/>
                <a:gd name="T19" fmla="*/ 2030 h 6385"/>
                <a:gd name="T20" fmla="*/ 623 w 4079"/>
                <a:gd name="T21" fmla="*/ 1718 h 6385"/>
                <a:gd name="T22" fmla="*/ 915 w 4079"/>
                <a:gd name="T23" fmla="*/ 1260 h 6385"/>
                <a:gd name="T24" fmla="*/ 1371 w 4079"/>
                <a:gd name="T25" fmla="*/ 1249 h 6385"/>
                <a:gd name="T26" fmla="*/ 1210 w 4079"/>
                <a:gd name="T27" fmla="*/ 776 h 6385"/>
                <a:gd name="T28" fmla="*/ 896 w 4079"/>
                <a:gd name="T29" fmla="*/ 250 h 6385"/>
                <a:gd name="T30" fmla="*/ 1461 w 4079"/>
                <a:gd name="T31" fmla="*/ 245 h 6385"/>
                <a:gd name="T32" fmla="*/ 1736 w 4079"/>
                <a:gd name="T33" fmla="*/ 405 h 6385"/>
                <a:gd name="T34" fmla="*/ 2042 w 4079"/>
                <a:gd name="T35" fmla="*/ 609 h 6385"/>
                <a:gd name="T36" fmla="*/ 2463 w 4079"/>
                <a:gd name="T37" fmla="*/ 912 h 6385"/>
                <a:gd name="T38" fmla="*/ 2462 w 4079"/>
                <a:gd name="T39" fmla="*/ 1138 h 6385"/>
                <a:gd name="T40" fmla="*/ 2717 w 4079"/>
                <a:gd name="T41" fmla="*/ 1364 h 6385"/>
                <a:gd name="T42" fmla="*/ 2448 w 4079"/>
                <a:gd name="T43" fmla="*/ 1528 h 6385"/>
                <a:gd name="T44" fmla="*/ 2042 w 4079"/>
                <a:gd name="T45" fmla="*/ 1924 h 6385"/>
                <a:gd name="T46" fmla="*/ 1769 w 4079"/>
                <a:gd name="T47" fmla="*/ 2435 h 6385"/>
                <a:gd name="T48" fmla="*/ 1690 w 4079"/>
                <a:gd name="T49" fmla="*/ 2917 h 6385"/>
                <a:gd name="T50" fmla="*/ 1637 w 4079"/>
                <a:gd name="T51" fmla="*/ 3213 h 6385"/>
                <a:gd name="T52" fmla="*/ 1793 w 4079"/>
                <a:gd name="T53" fmla="*/ 3449 h 6385"/>
                <a:gd name="T54" fmla="*/ 2180 w 4079"/>
                <a:gd name="T55" fmla="*/ 3346 h 6385"/>
                <a:gd name="T56" fmla="*/ 2275 w 4079"/>
                <a:gd name="T57" fmla="*/ 3534 h 6385"/>
                <a:gd name="T58" fmla="*/ 2465 w 4079"/>
                <a:gd name="T59" fmla="*/ 3574 h 6385"/>
                <a:gd name="T60" fmla="*/ 2560 w 4079"/>
                <a:gd name="T61" fmla="*/ 3532 h 6385"/>
                <a:gd name="T62" fmla="*/ 2700 w 4079"/>
                <a:gd name="T63" fmla="*/ 3281 h 6385"/>
                <a:gd name="T64" fmla="*/ 2723 w 4079"/>
                <a:gd name="T65" fmla="*/ 3593 h 6385"/>
                <a:gd name="T66" fmla="*/ 2830 w 4079"/>
                <a:gd name="T67" fmla="*/ 3828 h 6385"/>
                <a:gd name="T68" fmla="*/ 3244 w 4079"/>
                <a:gd name="T69" fmla="*/ 4007 h 6385"/>
                <a:gd name="T70" fmla="*/ 3331 w 4079"/>
                <a:gd name="T71" fmla="*/ 4364 h 6385"/>
                <a:gd name="T72" fmla="*/ 3640 w 4079"/>
                <a:gd name="T73" fmla="*/ 4662 h 6385"/>
                <a:gd name="T74" fmla="*/ 3887 w 4079"/>
                <a:gd name="T75" fmla="*/ 4953 h 6385"/>
                <a:gd name="T76" fmla="*/ 4045 w 4079"/>
                <a:gd name="T77" fmla="*/ 5154 h 6385"/>
                <a:gd name="T78" fmla="*/ 3768 w 4079"/>
                <a:gd name="T79" fmla="*/ 5264 h 6385"/>
                <a:gd name="T80" fmla="*/ 3532 w 4079"/>
                <a:gd name="T81" fmla="*/ 5579 h 6385"/>
                <a:gd name="T82" fmla="*/ 3243 w 4079"/>
                <a:gd name="T83" fmla="*/ 5530 h 6385"/>
                <a:gd name="T84" fmla="*/ 2993 w 4079"/>
                <a:gd name="T85" fmla="*/ 5579 h 6385"/>
                <a:gd name="T86" fmla="*/ 2864 w 4079"/>
                <a:gd name="T87" fmla="*/ 5834 h 6385"/>
                <a:gd name="T88" fmla="*/ 2431 w 4079"/>
                <a:gd name="T89" fmla="*/ 6020 h 6385"/>
                <a:gd name="T90" fmla="*/ 2158 w 4079"/>
                <a:gd name="T91" fmla="*/ 5860 h 6385"/>
                <a:gd name="T92" fmla="*/ 2040 w 4079"/>
                <a:gd name="T93" fmla="*/ 5712 h 6385"/>
                <a:gd name="T94" fmla="*/ 1937 w 4079"/>
                <a:gd name="T95" fmla="*/ 6088 h 6385"/>
                <a:gd name="T96" fmla="*/ 1466 w 4079"/>
                <a:gd name="T97" fmla="*/ 6267 h 6385"/>
                <a:gd name="T98" fmla="*/ 1318 w 4079"/>
                <a:gd name="T99" fmla="*/ 6324 h 6385"/>
                <a:gd name="T100" fmla="*/ 1267 w 4079"/>
                <a:gd name="T101" fmla="*/ 6066 h 6385"/>
                <a:gd name="T102" fmla="*/ 972 w 4079"/>
                <a:gd name="T103" fmla="*/ 5841 h 6385"/>
                <a:gd name="T104" fmla="*/ 923 w 4079"/>
                <a:gd name="T105" fmla="*/ 5698 h 6385"/>
                <a:gd name="T106" fmla="*/ 748 w 4079"/>
                <a:gd name="T107" fmla="*/ 5298 h 6385"/>
                <a:gd name="T108" fmla="*/ 576 w 4079"/>
                <a:gd name="T109" fmla="*/ 5070 h 6385"/>
                <a:gd name="T110" fmla="*/ 437 w 4079"/>
                <a:gd name="T111" fmla="*/ 5215 h 6385"/>
                <a:gd name="T112" fmla="*/ 547 w 4079"/>
                <a:gd name="T113" fmla="*/ 5446 h 6385"/>
                <a:gd name="T114" fmla="*/ 331 w 4079"/>
                <a:gd name="T115" fmla="*/ 5674 h 6385"/>
                <a:gd name="T116" fmla="*/ 140 w 4079"/>
                <a:gd name="T117" fmla="*/ 5500 h 6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9" h="6385">
                  <a:moveTo>
                    <a:pt x="140" y="5500"/>
                  </a:moveTo>
                  <a:cubicBezTo>
                    <a:pt x="161" y="5454"/>
                    <a:pt x="161" y="5420"/>
                    <a:pt x="205" y="5390"/>
                  </a:cubicBezTo>
                  <a:cubicBezTo>
                    <a:pt x="205" y="5411"/>
                    <a:pt x="252" y="5390"/>
                    <a:pt x="254" y="5379"/>
                  </a:cubicBezTo>
                  <a:cubicBezTo>
                    <a:pt x="253" y="5385"/>
                    <a:pt x="217" y="5297"/>
                    <a:pt x="205" y="5288"/>
                  </a:cubicBezTo>
                  <a:cubicBezTo>
                    <a:pt x="144" y="5236"/>
                    <a:pt x="106" y="5078"/>
                    <a:pt x="152" y="4999"/>
                  </a:cubicBezTo>
                  <a:cubicBezTo>
                    <a:pt x="175" y="4960"/>
                    <a:pt x="150" y="4961"/>
                    <a:pt x="216" y="4961"/>
                  </a:cubicBezTo>
                  <a:cubicBezTo>
                    <a:pt x="209" y="4953"/>
                    <a:pt x="202" y="4875"/>
                    <a:pt x="222" y="4868"/>
                  </a:cubicBezTo>
                  <a:cubicBezTo>
                    <a:pt x="247" y="4860"/>
                    <a:pt x="310" y="4906"/>
                    <a:pt x="300" y="4850"/>
                  </a:cubicBezTo>
                  <a:cubicBezTo>
                    <a:pt x="286" y="4860"/>
                    <a:pt x="189" y="4836"/>
                    <a:pt x="162" y="4829"/>
                  </a:cubicBezTo>
                  <a:cubicBezTo>
                    <a:pt x="129" y="4822"/>
                    <a:pt x="125" y="4786"/>
                    <a:pt x="103" y="4781"/>
                  </a:cubicBezTo>
                  <a:cubicBezTo>
                    <a:pt x="69" y="4773"/>
                    <a:pt x="32" y="4787"/>
                    <a:pt x="0" y="4778"/>
                  </a:cubicBezTo>
                  <a:cubicBezTo>
                    <a:pt x="8" y="4779"/>
                    <a:pt x="68" y="4686"/>
                    <a:pt x="58" y="4673"/>
                  </a:cubicBezTo>
                  <a:cubicBezTo>
                    <a:pt x="18" y="4619"/>
                    <a:pt x="73" y="4597"/>
                    <a:pt x="49" y="4543"/>
                  </a:cubicBezTo>
                  <a:cubicBezTo>
                    <a:pt x="69" y="4552"/>
                    <a:pt x="96" y="4642"/>
                    <a:pt x="114" y="4569"/>
                  </a:cubicBezTo>
                  <a:cubicBezTo>
                    <a:pt x="158" y="4617"/>
                    <a:pt x="183" y="4644"/>
                    <a:pt x="243" y="4615"/>
                  </a:cubicBezTo>
                  <a:cubicBezTo>
                    <a:pt x="200" y="4549"/>
                    <a:pt x="245" y="4526"/>
                    <a:pt x="254" y="4467"/>
                  </a:cubicBezTo>
                  <a:cubicBezTo>
                    <a:pt x="270" y="4479"/>
                    <a:pt x="286" y="4382"/>
                    <a:pt x="296" y="4357"/>
                  </a:cubicBezTo>
                  <a:cubicBezTo>
                    <a:pt x="291" y="4369"/>
                    <a:pt x="327" y="4370"/>
                    <a:pt x="333" y="4369"/>
                  </a:cubicBezTo>
                  <a:cubicBezTo>
                    <a:pt x="284" y="4381"/>
                    <a:pt x="288" y="4246"/>
                    <a:pt x="285" y="4243"/>
                  </a:cubicBezTo>
                  <a:cubicBezTo>
                    <a:pt x="324" y="4206"/>
                    <a:pt x="300" y="4170"/>
                    <a:pt x="364" y="4152"/>
                  </a:cubicBezTo>
                  <a:cubicBezTo>
                    <a:pt x="357" y="4154"/>
                    <a:pt x="421" y="4107"/>
                    <a:pt x="421" y="4112"/>
                  </a:cubicBezTo>
                  <a:cubicBezTo>
                    <a:pt x="421" y="4055"/>
                    <a:pt x="459" y="3963"/>
                    <a:pt x="471" y="3905"/>
                  </a:cubicBezTo>
                  <a:cubicBezTo>
                    <a:pt x="487" y="3831"/>
                    <a:pt x="381" y="3843"/>
                    <a:pt x="364" y="3829"/>
                  </a:cubicBezTo>
                  <a:cubicBezTo>
                    <a:pt x="365" y="3820"/>
                    <a:pt x="368" y="3813"/>
                    <a:pt x="372" y="3806"/>
                  </a:cubicBezTo>
                  <a:cubicBezTo>
                    <a:pt x="346" y="3798"/>
                    <a:pt x="323" y="3835"/>
                    <a:pt x="297" y="3822"/>
                  </a:cubicBezTo>
                  <a:cubicBezTo>
                    <a:pt x="277" y="3813"/>
                    <a:pt x="360" y="3721"/>
                    <a:pt x="372" y="3718"/>
                  </a:cubicBezTo>
                  <a:cubicBezTo>
                    <a:pt x="313" y="3679"/>
                    <a:pt x="330" y="3624"/>
                    <a:pt x="330" y="3572"/>
                  </a:cubicBezTo>
                  <a:cubicBezTo>
                    <a:pt x="330" y="3567"/>
                    <a:pt x="231" y="3477"/>
                    <a:pt x="220" y="3443"/>
                  </a:cubicBezTo>
                  <a:cubicBezTo>
                    <a:pt x="201" y="3386"/>
                    <a:pt x="248" y="3354"/>
                    <a:pt x="207" y="3316"/>
                  </a:cubicBezTo>
                  <a:cubicBezTo>
                    <a:pt x="178" y="3289"/>
                    <a:pt x="136" y="3238"/>
                    <a:pt x="171" y="3202"/>
                  </a:cubicBezTo>
                  <a:cubicBezTo>
                    <a:pt x="160" y="3215"/>
                    <a:pt x="184" y="3126"/>
                    <a:pt x="190" y="3102"/>
                  </a:cubicBezTo>
                  <a:cubicBezTo>
                    <a:pt x="197" y="3077"/>
                    <a:pt x="262" y="3035"/>
                    <a:pt x="291" y="3035"/>
                  </a:cubicBezTo>
                  <a:cubicBezTo>
                    <a:pt x="221" y="3035"/>
                    <a:pt x="287" y="2723"/>
                    <a:pt x="224" y="2670"/>
                  </a:cubicBezTo>
                  <a:cubicBezTo>
                    <a:pt x="223" y="2670"/>
                    <a:pt x="208" y="2468"/>
                    <a:pt x="200" y="2454"/>
                  </a:cubicBezTo>
                  <a:cubicBezTo>
                    <a:pt x="111" y="2292"/>
                    <a:pt x="297" y="2356"/>
                    <a:pt x="290" y="2391"/>
                  </a:cubicBezTo>
                  <a:cubicBezTo>
                    <a:pt x="293" y="2377"/>
                    <a:pt x="409" y="2274"/>
                    <a:pt x="426" y="2268"/>
                  </a:cubicBezTo>
                  <a:cubicBezTo>
                    <a:pt x="458" y="2258"/>
                    <a:pt x="460" y="2229"/>
                    <a:pt x="498" y="2229"/>
                  </a:cubicBezTo>
                  <a:cubicBezTo>
                    <a:pt x="547" y="2229"/>
                    <a:pt x="494" y="2157"/>
                    <a:pt x="558" y="2157"/>
                  </a:cubicBezTo>
                  <a:cubicBezTo>
                    <a:pt x="518" y="2147"/>
                    <a:pt x="524" y="2124"/>
                    <a:pt x="540" y="2097"/>
                  </a:cubicBezTo>
                  <a:cubicBezTo>
                    <a:pt x="560" y="2061"/>
                    <a:pt x="518" y="2054"/>
                    <a:pt x="503" y="2030"/>
                  </a:cubicBezTo>
                  <a:cubicBezTo>
                    <a:pt x="481" y="1994"/>
                    <a:pt x="585" y="1950"/>
                    <a:pt x="600" y="1940"/>
                  </a:cubicBezTo>
                  <a:cubicBezTo>
                    <a:pt x="555" y="1939"/>
                    <a:pt x="566" y="1830"/>
                    <a:pt x="543" y="1811"/>
                  </a:cubicBezTo>
                  <a:cubicBezTo>
                    <a:pt x="566" y="1774"/>
                    <a:pt x="594" y="1829"/>
                    <a:pt x="612" y="1770"/>
                  </a:cubicBezTo>
                  <a:cubicBezTo>
                    <a:pt x="623" y="1736"/>
                    <a:pt x="612" y="1753"/>
                    <a:pt x="623" y="1718"/>
                  </a:cubicBezTo>
                  <a:cubicBezTo>
                    <a:pt x="647" y="1711"/>
                    <a:pt x="647" y="1753"/>
                    <a:pt x="671" y="1689"/>
                  </a:cubicBezTo>
                  <a:cubicBezTo>
                    <a:pt x="688" y="1642"/>
                    <a:pt x="688" y="1576"/>
                    <a:pt x="725" y="1538"/>
                  </a:cubicBezTo>
                  <a:cubicBezTo>
                    <a:pt x="755" y="1565"/>
                    <a:pt x="802" y="1382"/>
                    <a:pt x="797" y="1359"/>
                  </a:cubicBezTo>
                  <a:cubicBezTo>
                    <a:pt x="876" y="1363"/>
                    <a:pt x="864" y="1314"/>
                    <a:pt x="915" y="1260"/>
                  </a:cubicBezTo>
                  <a:cubicBezTo>
                    <a:pt x="978" y="1194"/>
                    <a:pt x="1051" y="1294"/>
                    <a:pt x="1121" y="1256"/>
                  </a:cubicBezTo>
                  <a:cubicBezTo>
                    <a:pt x="1114" y="1260"/>
                    <a:pt x="1216" y="1102"/>
                    <a:pt x="1213" y="1180"/>
                  </a:cubicBezTo>
                  <a:cubicBezTo>
                    <a:pt x="1212" y="1192"/>
                    <a:pt x="1251" y="1295"/>
                    <a:pt x="1259" y="1301"/>
                  </a:cubicBezTo>
                  <a:cubicBezTo>
                    <a:pt x="1297" y="1331"/>
                    <a:pt x="1345" y="1267"/>
                    <a:pt x="1371" y="1249"/>
                  </a:cubicBezTo>
                  <a:cubicBezTo>
                    <a:pt x="1314" y="1228"/>
                    <a:pt x="1331" y="1156"/>
                    <a:pt x="1301" y="1123"/>
                  </a:cubicBezTo>
                  <a:cubicBezTo>
                    <a:pt x="1292" y="1112"/>
                    <a:pt x="1359" y="1023"/>
                    <a:pt x="1362" y="999"/>
                  </a:cubicBezTo>
                  <a:cubicBezTo>
                    <a:pt x="1369" y="948"/>
                    <a:pt x="1339" y="908"/>
                    <a:pt x="1320" y="867"/>
                  </a:cubicBezTo>
                  <a:cubicBezTo>
                    <a:pt x="1326" y="881"/>
                    <a:pt x="1192" y="774"/>
                    <a:pt x="1210" y="776"/>
                  </a:cubicBezTo>
                  <a:cubicBezTo>
                    <a:pt x="1173" y="772"/>
                    <a:pt x="1084" y="757"/>
                    <a:pt x="1109" y="682"/>
                  </a:cubicBezTo>
                  <a:cubicBezTo>
                    <a:pt x="1135" y="604"/>
                    <a:pt x="1064" y="585"/>
                    <a:pt x="1066" y="510"/>
                  </a:cubicBezTo>
                  <a:cubicBezTo>
                    <a:pt x="1067" y="479"/>
                    <a:pt x="1089" y="422"/>
                    <a:pt x="1062" y="396"/>
                  </a:cubicBezTo>
                  <a:cubicBezTo>
                    <a:pt x="1035" y="370"/>
                    <a:pt x="944" y="243"/>
                    <a:pt x="896" y="250"/>
                  </a:cubicBezTo>
                  <a:cubicBezTo>
                    <a:pt x="938" y="216"/>
                    <a:pt x="990" y="0"/>
                    <a:pt x="1086" y="57"/>
                  </a:cubicBezTo>
                  <a:cubicBezTo>
                    <a:pt x="1110" y="71"/>
                    <a:pt x="1280" y="188"/>
                    <a:pt x="1280" y="218"/>
                  </a:cubicBezTo>
                  <a:cubicBezTo>
                    <a:pt x="1280" y="265"/>
                    <a:pt x="1347" y="213"/>
                    <a:pt x="1362" y="206"/>
                  </a:cubicBezTo>
                  <a:cubicBezTo>
                    <a:pt x="1368" y="203"/>
                    <a:pt x="1460" y="243"/>
                    <a:pt x="1461" y="245"/>
                  </a:cubicBezTo>
                  <a:cubicBezTo>
                    <a:pt x="1485" y="289"/>
                    <a:pt x="1539" y="321"/>
                    <a:pt x="1590" y="332"/>
                  </a:cubicBezTo>
                  <a:cubicBezTo>
                    <a:pt x="1645" y="343"/>
                    <a:pt x="1623" y="346"/>
                    <a:pt x="1668" y="340"/>
                  </a:cubicBezTo>
                  <a:cubicBezTo>
                    <a:pt x="1685" y="338"/>
                    <a:pt x="1728" y="338"/>
                    <a:pt x="1741" y="357"/>
                  </a:cubicBezTo>
                  <a:cubicBezTo>
                    <a:pt x="1743" y="373"/>
                    <a:pt x="1741" y="389"/>
                    <a:pt x="1736" y="405"/>
                  </a:cubicBezTo>
                  <a:cubicBezTo>
                    <a:pt x="1746" y="425"/>
                    <a:pt x="1776" y="405"/>
                    <a:pt x="1791" y="424"/>
                  </a:cubicBezTo>
                  <a:cubicBezTo>
                    <a:pt x="1823" y="466"/>
                    <a:pt x="1843" y="470"/>
                    <a:pt x="1876" y="495"/>
                  </a:cubicBezTo>
                  <a:cubicBezTo>
                    <a:pt x="1906" y="519"/>
                    <a:pt x="1978" y="445"/>
                    <a:pt x="2024" y="465"/>
                  </a:cubicBezTo>
                  <a:cubicBezTo>
                    <a:pt x="2056" y="479"/>
                    <a:pt x="2013" y="573"/>
                    <a:pt x="2042" y="609"/>
                  </a:cubicBezTo>
                  <a:cubicBezTo>
                    <a:pt x="2092" y="670"/>
                    <a:pt x="2121" y="780"/>
                    <a:pt x="2201" y="808"/>
                  </a:cubicBezTo>
                  <a:cubicBezTo>
                    <a:pt x="2268" y="831"/>
                    <a:pt x="2272" y="870"/>
                    <a:pt x="2356" y="870"/>
                  </a:cubicBezTo>
                  <a:cubicBezTo>
                    <a:pt x="2391" y="870"/>
                    <a:pt x="2511" y="794"/>
                    <a:pt x="2503" y="870"/>
                  </a:cubicBezTo>
                  <a:cubicBezTo>
                    <a:pt x="2476" y="851"/>
                    <a:pt x="2457" y="892"/>
                    <a:pt x="2463" y="912"/>
                  </a:cubicBezTo>
                  <a:cubicBezTo>
                    <a:pt x="2467" y="923"/>
                    <a:pt x="2505" y="941"/>
                    <a:pt x="2515" y="949"/>
                  </a:cubicBezTo>
                  <a:cubicBezTo>
                    <a:pt x="2508" y="967"/>
                    <a:pt x="2464" y="1022"/>
                    <a:pt x="2477" y="1041"/>
                  </a:cubicBezTo>
                  <a:cubicBezTo>
                    <a:pt x="2499" y="1073"/>
                    <a:pt x="2451" y="1055"/>
                    <a:pt x="2446" y="1075"/>
                  </a:cubicBezTo>
                  <a:cubicBezTo>
                    <a:pt x="2448" y="1069"/>
                    <a:pt x="2463" y="1142"/>
                    <a:pt x="2462" y="1138"/>
                  </a:cubicBezTo>
                  <a:cubicBezTo>
                    <a:pt x="2469" y="1191"/>
                    <a:pt x="2515" y="1165"/>
                    <a:pt x="2518" y="1185"/>
                  </a:cubicBezTo>
                  <a:cubicBezTo>
                    <a:pt x="2555" y="1146"/>
                    <a:pt x="2530" y="1031"/>
                    <a:pt x="2637" y="1106"/>
                  </a:cubicBezTo>
                  <a:cubicBezTo>
                    <a:pt x="2708" y="1156"/>
                    <a:pt x="2747" y="1133"/>
                    <a:pt x="2743" y="1239"/>
                  </a:cubicBezTo>
                  <a:cubicBezTo>
                    <a:pt x="2741" y="1279"/>
                    <a:pt x="2726" y="1320"/>
                    <a:pt x="2717" y="1364"/>
                  </a:cubicBezTo>
                  <a:cubicBezTo>
                    <a:pt x="2706" y="1423"/>
                    <a:pt x="2695" y="1470"/>
                    <a:pt x="2677" y="1487"/>
                  </a:cubicBezTo>
                  <a:cubicBezTo>
                    <a:pt x="2662" y="1501"/>
                    <a:pt x="2660" y="1474"/>
                    <a:pt x="2659" y="1473"/>
                  </a:cubicBezTo>
                  <a:cubicBezTo>
                    <a:pt x="2644" y="1533"/>
                    <a:pt x="2561" y="1409"/>
                    <a:pt x="2549" y="1405"/>
                  </a:cubicBezTo>
                  <a:cubicBezTo>
                    <a:pt x="2520" y="1463"/>
                    <a:pt x="2488" y="1478"/>
                    <a:pt x="2448" y="1528"/>
                  </a:cubicBezTo>
                  <a:cubicBezTo>
                    <a:pt x="2404" y="1584"/>
                    <a:pt x="2421" y="1594"/>
                    <a:pt x="2355" y="1571"/>
                  </a:cubicBezTo>
                  <a:cubicBezTo>
                    <a:pt x="2309" y="1555"/>
                    <a:pt x="2290" y="1607"/>
                    <a:pt x="2275" y="1632"/>
                  </a:cubicBezTo>
                  <a:cubicBezTo>
                    <a:pt x="2241" y="1692"/>
                    <a:pt x="2047" y="1745"/>
                    <a:pt x="2047" y="1831"/>
                  </a:cubicBezTo>
                  <a:cubicBezTo>
                    <a:pt x="2047" y="1859"/>
                    <a:pt x="2059" y="1899"/>
                    <a:pt x="2042" y="1924"/>
                  </a:cubicBezTo>
                  <a:cubicBezTo>
                    <a:pt x="2016" y="1962"/>
                    <a:pt x="1971" y="1968"/>
                    <a:pt x="1965" y="2021"/>
                  </a:cubicBezTo>
                  <a:cubicBezTo>
                    <a:pt x="1955" y="2107"/>
                    <a:pt x="1989" y="2194"/>
                    <a:pt x="1921" y="2263"/>
                  </a:cubicBezTo>
                  <a:cubicBezTo>
                    <a:pt x="1891" y="2294"/>
                    <a:pt x="1863" y="2322"/>
                    <a:pt x="1827" y="2345"/>
                  </a:cubicBezTo>
                  <a:cubicBezTo>
                    <a:pt x="1781" y="2372"/>
                    <a:pt x="1793" y="2398"/>
                    <a:pt x="1769" y="2435"/>
                  </a:cubicBezTo>
                  <a:cubicBezTo>
                    <a:pt x="1753" y="2458"/>
                    <a:pt x="1725" y="2460"/>
                    <a:pt x="1725" y="2494"/>
                  </a:cubicBezTo>
                  <a:cubicBezTo>
                    <a:pt x="1725" y="2509"/>
                    <a:pt x="1727" y="2640"/>
                    <a:pt x="1669" y="2600"/>
                  </a:cubicBezTo>
                  <a:cubicBezTo>
                    <a:pt x="1757" y="2661"/>
                    <a:pt x="1835" y="2736"/>
                    <a:pt x="1787" y="2834"/>
                  </a:cubicBezTo>
                  <a:cubicBezTo>
                    <a:pt x="1776" y="2857"/>
                    <a:pt x="1713" y="2906"/>
                    <a:pt x="1690" y="2917"/>
                  </a:cubicBezTo>
                  <a:cubicBezTo>
                    <a:pt x="1631" y="2945"/>
                    <a:pt x="1683" y="3001"/>
                    <a:pt x="1698" y="2985"/>
                  </a:cubicBezTo>
                  <a:cubicBezTo>
                    <a:pt x="1690" y="3019"/>
                    <a:pt x="1640" y="3076"/>
                    <a:pt x="1617" y="3103"/>
                  </a:cubicBezTo>
                  <a:cubicBezTo>
                    <a:pt x="1569" y="3161"/>
                    <a:pt x="1640" y="3195"/>
                    <a:pt x="1618" y="3228"/>
                  </a:cubicBezTo>
                  <a:cubicBezTo>
                    <a:pt x="1624" y="3223"/>
                    <a:pt x="1631" y="3218"/>
                    <a:pt x="1637" y="3213"/>
                  </a:cubicBezTo>
                  <a:cubicBezTo>
                    <a:pt x="1647" y="3255"/>
                    <a:pt x="1681" y="3302"/>
                    <a:pt x="1698" y="3342"/>
                  </a:cubicBezTo>
                  <a:cubicBezTo>
                    <a:pt x="1713" y="3332"/>
                    <a:pt x="1838" y="3273"/>
                    <a:pt x="1842" y="3278"/>
                  </a:cubicBezTo>
                  <a:cubicBezTo>
                    <a:pt x="1837" y="3279"/>
                    <a:pt x="1802" y="3379"/>
                    <a:pt x="1804" y="3388"/>
                  </a:cubicBezTo>
                  <a:cubicBezTo>
                    <a:pt x="1789" y="3410"/>
                    <a:pt x="1730" y="3443"/>
                    <a:pt x="1793" y="3449"/>
                  </a:cubicBezTo>
                  <a:cubicBezTo>
                    <a:pt x="1784" y="3460"/>
                    <a:pt x="1781" y="3474"/>
                    <a:pt x="1785" y="3488"/>
                  </a:cubicBezTo>
                  <a:cubicBezTo>
                    <a:pt x="1785" y="3416"/>
                    <a:pt x="1946" y="3496"/>
                    <a:pt x="1960" y="3509"/>
                  </a:cubicBezTo>
                  <a:cubicBezTo>
                    <a:pt x="1888" y="3438"/>
                    <a:pt x="2068" y="3369"/>
                    <a:pt x="2110" y="3369"/>
                  </a:cubicBezTo>
                  <a:cubicBezTo>
                    <a:pt x="2142" y="3369"/>
                    <a:pt x="2136" y="3279"/>
                    <a:pt x="2180" y="3346"/>
                  </a:cubicBezTo>
                  <a:cubicBezTo>
                    <a:pt x="2180" y="3342"/>
                    <a:pt x="2210" y="3316"/>
                    <a:pt x="2209" y="3311"/>
                  </a:cubicBezTo>
                  <a:cubicBezTo>
                    <a:pt x="2211" y="3323"/>
                    <a:pt x="2214" y="3335"/>
                    <a:pt x="2218" y="3346"/>
                  </a:cubicBezTo>
                  <a:cubicBezTo>
                    <a:pt x="2273" y="3262"/>
                    <a:pt x="2373" y="3369"/>
                    <a:pt x="2362" y="3384"/>
                  </a:cubicBezTo>
                  <a:cubicBezTo>
                    <a:pt x="2343" y="3383"/>
                    <a:pt x="2286" y="3515"/>
                    <a:pt x="2275" y="3534"/>
                  </a:cubicBezTo>
                  <a:cubicBezTo>
                    <a:pt x="2251" y="3576"/>
                    <a:pt x="2299" y="3597"/>
                    <a:pt x="2317" y="3612"/>
                  </a:cubicBezTo>
                  <a:cubicBezTo>
                    <a:pt x="2298" y="3630"/>
                    <a:pt x="2360" y="3672"/>
                    <a:pt x="2359" y="3692"/>
                  </a:cubicBezTo>
                  <a:cubicBezTo>
                    <a:pt x="2376" y="3677"/>
                    <a:pt x="2389" y="3597"/>
                    <a:pt x="2389" y="3578"/>
                  </a:cubicBezTo>
                  <a:cubicBezTo>
                    <a:pt x="2399" y="3606"/>
                    <a:pt x="2452" y="3587"/>
                    <a:pt x="2465" y="3574"/>
                  </a:cubicBezTo>
                  <a:cubicBezTo>
                    <a:pt x="2402" y="3505"/>
                    <a:pt x="2515" y="3531"/>
                    <a:pt x="2523" y="3528"/>
                  </a:cubicBezTo>
                  <a:cubicBezTo>
                    <a:pt x="2543" y="3521"/>
                    <a:pt x="2511" y="3508"/>
                    <a:pt x="2507" y="3505"/>
                  </a:cubicBezTo>
                  <a:cubicBezTo>
                    <a:pt x="2515" y="3494"/>
                    <a:pt x="2523" y="3483"/>
                    <a:pt x="2531" y="3471"/>
                  </a:cubicBezTo>
                  <a:cubicBezTo>
                    <a:pt x="2574" y="3511"/>
                    <a:pt x="2528" y="3501"/>
                    <a:pt x="2560" y="3532"/>
                  </a:cubicBezTo>
                  <a:cubicBezTo>
                    <a:pt x="2561" y="3523"/>
                    <a:pt x="2632" y="3498"/>
                    <a:pt x="2609" y="3475"/>
                  </a:cubicBezTo>
                  <a:cubicBezTo>
                    <a:pt x="2628" y="3474"/>
                    <a:pt x="2637" y="3483"/>
                    <a:pt x="2636" y="3502"/>
                  </a:cubicBezTo>
                  <a:cubicBezTo>
                    <a:pt x="2644" y="3458"/>
                    <a:pt x="2627" y="3346"/>
                    <a:pt x="2583" y="3308"/>
                  </a:cubicBezTo>
                  <a:cubicBezTo>
                    <a:pt x="2601" y="3299"/>
                    <a:pt x="2697" y="3296"/>
                    <a:pt x="2700" y="3281"/>
                  </a:cubicBezTo>
                  <a:cubicBezTo>
                    <a:pt x="2742" y="3316"/>
                    <a:pt x="2652" y="3371"/>
                    <a:pt x="2735" y="3399"/>
                  </a:cubicBezTo>
                  <a:cubicBezTo>
                    <a:pt x="2723" y="3417"/>
                    <a:pt x="2753" y="3473"/>
                    <a:pt x="2719" y="3475"/>
                  </a:cubicBezTo>
                  <a:cubicBezTo>
                    <a:pt x="2715" y="3475"/>
                    <a:pt x="2695" y="3462"/>
                    <a:pt x="2699" y="3482"/>
                  </a:cubicBezTo>
                  <a:cubicBezTo>
                    <a:pt x="2707" y="3527"/>
                    <a:pt x="2734" y="3549"/>
                    <a:pt x="2723" y="3593"/>
                  </a:cubicBezTo>
                  <a:cubicBezTo>
                    <a:pt x="2735" y="3544"/>
                    <a:pt x="2776" y="3619"/>
                    <a:pt x="2774" y="3617"/>
                  </a:cubicBezTo>
                  <a:cubicBezTo>
                    <a:pt x="2772" y="3614"/>
                    <a:pt x="2750" y="3674"/>
                    <a:pt x="2750" y="3692"/>
                  </a:cubicBezTo>
                  <a:cubicBezTo>
                    <a:pt x="2763" y="3714"/>
                    <a:pt x="2820" y="3706"/>
                    <a:pt x="2817" y="3736"/>
                  </a:cubicBezTo>
                  <a:cubicBezTo>
                    <a:pt x="2815" y="3753"/>
                    <a:pt x="2805" y="3822"/>
                    <a:pt x="2830" y="3828"/>
                  </a:cubicBezTo>
                  <a:cubicBezTo>
                    <a:pt x="2821" y="3883"/>
                    <a:pt x="2872" y="3885"/>
                    <a:pt x="2879" y="3916"/>
                  </a:cubicBezTo>
                  <a:cubicBezTo>
                    <a:pt x="2928" y="3937"/>
                    <a:pt x="2960" y="3964"/>
                    <a:pt x="2984" y="4012"/>
                  </a:cubicBezTo>
                  <a:cubicBezTo>
                    <a:pt x="3012" y="4069"/>
                    <a:pt x="3059" y="4027"/>
                    <a:pt x="3094" y="4063"/>
                  </a:cubicBezTo>
                  <a:cubicBezTo>
                    <a:pt x="3053" y="4020"/>
                    <a:pt x="3255" y="3955"/>
                    <a:pt x="3244" y="4007"/>
                  </a:cubicBezTo>
                  <a:cubicBezTo>
                    <a:pt x="3281" y="4032"/>
                    <a:pt x="3300" y="4061"/>
                    <a:pt x="3325" y="4090"/>
                  </a:cubicBezTo>
                  <a:cubicBezTo>
                    <a:pt x="3378" y="4152"/>
                    <a:pt x="3349" y="4084"/>
                    <a:pt x="3382" y="4084"/>
                  </a:cubicBezTo>
                  <a:cubicBezTo>
                    <a:pt x="3410" y="4083"/>
                    <a:pt x="3355" y="4193"/>
                    <a:pt x="3351" y="4198"/>
                  </a:cubicBezTo>
                  <a:cubicBezTo>
                    <a:pt x="3312" y="4246"/>
                    <a:pt x="3332" y="4309"/>
                    <a:pt x="3331" y="4364"/>
                  </a:cubicBezTo>
                  <a:cubicBezTo>
                    <a:pt x="3330" y="4399"/>
                    <a:pt x="3448" y="4481"/>
                    <a:pt x="3456" y="4462"/>
                  </a:cubicBezTo>
                  <a:cubicBezTo>
                    <a:pt x="3449" y="4481"/>
                    <a:pt x="3484" y="4456"/>
                    <a:pt x="3487" y="4451"/>
                  </a:cubicBezTo>
                  <a:cubicBezTo>
                    <a:pt x="3490" y="4435"/>
                    <a:pt x="3501" y="4392"/>
                    <a:pt x="3527" y="4411"/>
                  </a:cubicBezTo>
                  <a:cubicBezTo>
                    <a:pt x="3610" y="4472"/>
                    <a:pt x="3566" y="4608"/>
                    <a:pt x="3640" y="4662"/>
                  </a:cubicBezTo>
                  <a:cubicBezTo>
                    <a:pt x="3693" y="4701"/>
                    <a:pt x="3748" y="4741"/>
                    <a:pt x="3794" y="4789"/>
                  </a:cubicBezTo>
                  <a:cubicBezTo>
                    <a:pt x="3841" y="4837"/>
                    <a:pt x="3821" y="4874"/>
                    <a:pt x="3840" y="4911"/>
                  </a:cubicBezTo>
                  <a:cubicBezTo>
                    <a:pt x="3859" y="4889"/>
                    <a:pt x="3859" y="4933"/>
                    <a:pt x="3851" y="4941"/>
                  </a:cubicBezTo>
                  <a:cubicBezTo>
                    <a:pt x="3863" y="4946"/>
                    <a:pt x="3875" y="4949"/>
                    <a:pt x="3887" y="4953"/>
                  </a:cubicBezTo>
                  <a:cubicBezTo>
                    <a:pt x="3925" y="4953"/>
                    <a:pt x="3823" y="5066"/>
                    <a:pt x="3812" y="5052"/>
                  </a:cubicBezTo>
                  <a:cubicBezTo>
                    <a:pt x="3826" y="5070"/>
                    <a:pt x="3874" y="5117"/>
                    <a:pt x="3867" y="5150"/>
                  </a:cubicBezTo>
                  <a:cubicBezTo>
                    <a:pt x="3901" y="5099"/>
                    <a:pt x="3953" y="4991"/>
                    <a:pt x="4019" y="5055"/>
                  </a:cubicBezTo>
                  <a:cubicBezTo>
                    <a:pt x="3998" y="5091"/>
                    <a:pt x="4017" y="5127"/>
                    <a:pt x="4045" y="5154"/>
                  </a:cubicBezTo>
                  <a:cubicBezTo>
                    <a:pt x="4039" y="5153"/>
                    <a:pt x="4032" y="5178"/>
                    <a:pt x="4030" y="5184"/>
                  </a:cubicBezTo>
                  <a:cubicBezTo>
                    <a:pt x="4079" y="5153"/>
                    <a:pt x="4029" y="5247"/>
                    <a:pt x="4026" y="5254"/>
                  </a:cubicBezTo>
                  <a:cubicBezTo>
                    <a:pt x="4007" y="5295"/>
                    <a:pt x="3982" y="5319"/>
                    <a:pt x="3944" y="5343"/>
                  </a:cubicBezTo>
                  <a:cubicBezTo>
                    <a:pt x="3950" y="5340"/>
                    <a:pt x="3773" y="5271"/>
                    <a:pt x="3768" y="5264"/>
                  </a:cubicBezTo>
                  <a:cubicBezTo>
                    <a:pt x="3787" y="5288"/>
                    <a:pt x="3784" y="5377"/>
                    <a:pt x="3722" y="5363"/>
                  </a:cubicBezTo>
                  <a:cubicBezTo>
                    <a:pt x="3648" y="5346"/>
                    <a:pt x="3657" y="5455"/>
                    <a:pt x="3582" y="5424"/>
                  </a:cubicBezTo>
                  <a:cubicBezTo>
                    <a:pt x="3572" y="5459"/>
                    <a:pt x="3635" y="5484"/>
                    <a:pt x="3606" y="5535"/>
                  </a:cubicBezTo>
                  <a:cubicBezTo>
                    <a:pt x="3597" y="5551"/>
                    <a:pt x="3537" y="5566"/>
                    <a:pt x="3532" y="5579"/>
                  </a:cubicBezTo>
                  <a:cubicBezTo>
                    <a:pt x="3539" y="5586"/>
                    <a:pt x="3545" y="5592"/>
                    <a:pt x="3551" y="5598"/>
                  </a:cubicBezTo>
                  <a:cubicBezTo>
                    <a:pt x="3534" y="5626"/>
                    <a:pt x="3536" y="5668"/>
                    <a:pt x="3510" y="5690"/>
                  </a:cubicBezTo>
                  <a:cubicBezTo>
                    <a:pt x="3507" y="5688"/>
                    <a:pt x="3230" y="5679"/>
                    <a:pt x="3308" y="5610"/>
                  </a:cubicBezTo>
                  <a:cubicBezTo>
                    <a:pt x="3285" y="5616"/>
                    <a:pt x="3261" y="5543"/>
                    <a:pt x="3243" y="5530"/>
                  </a:cubicBezTo>
                  <a:cubicBezTo>
                    <a:pt x="3246" y="5532"/>
                    <a:pt x="3175" y="5529"/>
                    <a:pt x="3179" y="5534"/>
                  </a:cubicBezTo>
                  <a:cubicBezTo>
                    <a:pt x="3155" y="5538"/>
                    <a:pt x="3147" y="5611"/>
                    <a:pt x="3160" y="5629"/>
                  </a:cubicBezTo>
                  <a:cubicBezTo>
                    <a:pt x="3117" y="5635"/>
                    <a:pt x="3097" y="5600"/>
                    <a:pt x="3065" y="5582"/>
                  </a:cubicBezTo>
                  <a:cubicBezTo>
                    <a:pt x="3053" y="5576"/>
                    <a:pt x="2994" y="5579"/>
                    <a:pt x="2993" y="5579"/>
                  </a:cubicBezTo>
                  <a:cubicBezTo>
                    <a:pt x="2951" y="5631"/>
                    <a:pt x="3113" y="5714"/>
                    <a:pt x="3035" y="5801"/>
                  </a:cubicBezTo>
                  <a:cubicBezTo>
                    <a:pt x="3017" y="5822"/>
                    <a:pt x="2944" y="5880"/>
                    <a:pt x="2932" y="5830"/>
                  </a:cubicBezTo>
                  <a:cubicBezTo>
                    <a:pt x="2914" y="5841"/>
                    <a:pt x="2903" y="5829"/>
                    <a:pt x="2887" y="5841"/>
                  </a:cubicBezTo>
                  <a:cubicBezTo>
                    <a:pt x="2909" y="5816"/>
                    <a:pt x="2864" y="5848"/>
                    <a:pt x="2864" y="5834"/>
                  </a:cubicBezTo>
                  <a:cubicBezTo>
                    <a:pt x="2863" y="5765"/>
                    <a:pt x="2797" y="5787"/>
                    <a:pt x="2752" y="5789"/>
                  </a:cubicBezTo>
                  <a:cubicBezTo>
                    <a:pt x="2690" y="5790"/>
                    <a:pt x="2686" y="5800"/>
                    <a:pt x="2644" y="5826"/>
                  </a:cubicBezTo>
                  <a:cubicBezTo>
                    <a:pt x="2622" y="5804"/>
                    <a:pt x="2591" y="5783"/>
                    <a:pt x="2560" y="5792"/>
                  </a:cubicBezTo>
                  <a:cubicBezTo>
                    <a:pt x="2701" y="5890"/>
                    <a:pt x="2431" y="5977"/>
                    <a:pt x="2431" y="6020"/>
                  </a:cubicBezTo>
                  <a:cubicBezTo>
                    <a:pt x="2423" y="5964"/>
                    <a:pt x="2387" y="5892"/>
                    <a:pt x="2334" y="5889"/>
                  </a:cubicBezTo>
                  <a:cubicBezTo>
                    <a:pt x="2317" y="5888"/>
                    <a:pt x="2249" y="5899"/>
                    <a:pt x="2237" y="5883"/>
                  </a:cubicBezTo>
                  <a:cubicBezTo>
                    <a:pt x="2281" y="5878"/>
                    <a:pt x="2180" y="5821"/>
                    <a:pt x="2161" y="5820"/>
                  </a:cubicBezTo>
                  <a:cubicBezTo>
                    <a:pt x="2164" y="5833"/>
                    <a:pt x="2163" y="5847"/>
                    <a:pt x="2158" y="5860"/>
                  </a:cubicBezTo>
                  <a:cubicBezTo>
                    <a:pt x="2141" y="5843"/>
                    <a:pt x="2120" y="5873"/>
                    <a:pt x="2104" y="5860"/>
                  </a:cubicBezTo>
                  <a:cubicBezTo>
                    <a:pt x="2078" y="5840"/>
                    <a:pt x="2144" y="5741"/>
                    <a:pt x="2154" y="5731"/>
                  </a:cubicBezTo>
                  <a:cubicBezTo>
                    <a:pt x="2124" y="5711"/>
                    <a:pt x="2082" y="5670"/>
                    <a:pt x="2051" y="5701"/>
                  </a:cubicBezTo>
                  <a:cubicBezTo>
                    <a:pt x="2055" y="5712"/>
                    <a:pt x="2051" y="5716"/>
                    <a:pt x="2040" y="5712"/>
                  </a:cubicBezTo>
                  <a:cubicBezTo>
                    <a:pt x="2034" y="5720"/>
                    <a:pt x="1991" y="5783"/>
                    <a:pt x="1986" y="5788"/>
                  </a:cubicBezTo>
                  <a:cubicBezTo>
                    <a:pt x="1915" y="5852"/>
                    <a:pt x="2059" y="6012"/>
                    <a:pt x="2024" y="6047"/>
                  </a:cubicBezTo>
                  <a:cubicBezTo>
                    <a:pt x="2033" y="6038"/>
                    <a:pt x="1917" y="6093"/>
                    <a:pt x="1933" y="6092"/>
                  </a:cubicBezTo>
                  <a:cubicBezTo>
                    <a:pt x="1935" y="6091"/>
                    <a:pt x="1936" y="6090"/>
                    <a:pt x="1937" y="6088"/>
                  </a:cubicBezTo>
                  <a:cubicBezTo>
                    <a:pt x="1875" y="6088"/>
                    <a:pt x="1824" y="6171"/>
                    <a:pt x="1807" y="6200"/>
                  </a:cubicBezTo>
                  <a:cubicBezTo>
                    <a:pt x="1787" y="6233"/>
                    <a:pt x="1652" y="6326"/>
                    <a:pt x="1652" y="6231"/>
                  </a:cubicBezTo>
                  <a:cubicBezTo>
                    <a:pt x="1652" y="6273"/>
                    <a:pt x="1544" y="6258"/>
                    <a:pt x="1526" y="6259"/>
                  </a:cubicBezTo>
                  <a:cubicBezTo>
                    <a:pt x="1489" y="6259"/>
                    <a:pt x="1509" y="6306"/>
                    <a:pt x="1466" y="6267"/>
                  </a:cubicBezTo>
                  <a:cubicBezTo>
                    <a:pt x="1460" y="6261"/>
                    <a:pt x="1443" y="6211"/>
                    <a:pt x="1424" y="6244"/>
                  </a:cubicBezTo>
                  <a:cubicBezTo>
                    <a:pt x="1431" y="6245"/>
                    <a:pt x="1380" y="6308"/>
                    <a:pt x="1381" y="6330"/>
                  </a:cubicBezTo>
                  <a:cubicBezTo>
                    <a:pt x="1381" y="6363"/>
                    <a:pt x="1355" y="6371"/>
                    <a:pt x="1356" y="6385"/>
                  </a:cubicBezTo>
                  <a:cubicBezTo>
                    <a:pt x="1331" y="6379"/>
                    <a:pt x="1304" y="6352"/>
                    <a:pt x="1318" y="6324"/>
                  </a:cubicBezTo>
                  <a:cubicBezTo>
                    <a:pt x="1308" y="6330"/>
                    <a:pt x="1307" y="6328"/>
                    <a:pt x="1314" y="6316"/>
                  </a:cubicBezTo>
                  <a:lnTo>
                    <a:pt x="1295" y="6335"/>
                  </a:lnTo>
                  <a:cubicBezTo>
                    <a:pt x="1320" y="6298"/>
                    <a:pt x="1270" y="6238"/>
                    <a:pt x="1263" y="6190"/>
                  </a:cubicBezTo>
                  <a:cubicBezTo>
                    <a:pt x="1259" y="6159"/>
                    <a:pt x="1275" y="6081"/>
                    <a:pt x="1267" y="6066"/>
                  </a:cubicBezTo>
                  <a:cubicBezTo>
                    <a:pt x="1266" y="6064"/>
                    <a:pt x="1174" y="6035"/>
                    <a:pt x="1193" y="6016"/>
                  </a:cubicBezTo>
                  <a:cubicBezTo>
                    <a:pt x="1193" y="5973"/>
                    <a:pt x="1069" y="5959"/>
                    <a:pt x="1039" y="5933"/>
                  </a:cubicBezTo>
                  <a:cubicBezTo>
                    <a:pt x="1008" y="5906"/>
                    <a:pt x="966" y="5870"/>
                    <a:pt x="923" y="5853"/>
                  </a:cubicBezTo>
                  <a:cubicBezTo>
                    <a:pt x="939" y="5859"/>
                    <a:pt x="955" y="5845"/>
                    <a:pt x="972" y="5841"/>
                  </a:cubicBezTo>
                  <a:cubicBezTo>
                    <a:pt x="971" y="5834"/>
                    <a:pt x="974" y="5821"/>
                    <a:pt x="972" y="5819"/>
                  </a:cubicBezTo>
                  <a:cubicBezTo>
                    <a:pt x="961" y="5762"/>
                    <a:pt x="1067" y="5667"/>
                    <a:pt x="999" y="5610"/>
                  </a:cubicBezTo>
                  <a:cubicBezTo>
                    <a:pt x="987" y="5629"/>
                    <a:pt x="973" y="5632"/>
                    <a:pt x="963" y="5642"/>
                  </a:cubicBezTo>
                  <a:cubicBezTo>
                    <a:pt x="991" y="5614"/>
                    <a:pt x="944" y="5766"/>
                    <a:pt x="923" y="5698"/>
                  </a:cubicBezTo>
                  <a:cubicBezTo>
                    <a:pt x="899" y="5625"/>
                    <a:pt x="900" y="5641"/>
                    <a:pt x="858" y="5598"/>
                  </a:cubicBezTo>
                  <a:cubicBezTo>
                    <a:pt x="949" y="5598"/>
                    <a:pt x="778" y="5444"/>
                    <a:pt x="805" y="5480"/>
                  </a:cubicBezTo>
                  <a:cubicBezTo>
                    <a:pt x="824" y="5436"/>
                    <a:pt x="784" y="5365"/>
                    <a:pt x="801" y="5355"/>
                  </a:cubicBezTo>
                  <a:cubicBezTo>
                    <a:pt x="827" y="5329"/>
                    <a:pt x="757" y="5293"/>
                    <a:pt x="748" y="5298"/>
                  </a:cubicBezTo>
                  <a:cubicBezTo>
                    <a:pt x="777" y="5257"/>
                    <a:pt x="768" y="5268"/>
                    <a:pt x="724" y="5234"/>
                  </a:cubicBezTo>
                  <a:cubicBezTo>
                    <a:pt x="699" y="5214"/>
                    <a:pt x="718" y="5141"/>
                    <a:pt x="684" y="5115"/>
                  </a:cubicBezTo>
                  <a:cubicBezTo>
                    <a:pt x="660" y="5098"/>
                    <a:pt x="659" y="5122"/>
                    <a:pt x="649" y="5120"/>
                  </a:cubicBezTo>
                  <a:cubicBezTo>
                    <a:pt x="623" y="5143"/>
                    <a:pt x="614" y="5052"/>
                    <a:pt x="576" y="5070"/>
                  </a:cubicBezTo>
                  <a:cubicBezTo>
                    <a:pt x="559" y="5077"/>
                    <a:pt x="392" y="5116"/>
                    <a:pt x="463" y="5127"/>
                  </a:cubicBezTo>
                  <a:cubicBezTo>
                    <a:pt x="461" y="5138"/>
                    <a:pt x="384" y="5168"/>
                    <a:pt x="380" y="5154"/>
                  </a:cubicBezTo>
                  <a:cubicBezTo>
                    <a:pt x="385" y="5175"/>
                    <a:pt x="421" y="5144"/>
                    <a:pt x="415" y="5178"/>
                  </a:cubicBezTo>
                  <a:cubicBezTo>
                    <a:pt x="405" y="5226"/>
                    <a:pt x="418" y="5196"/>
                    <a:pt x="437" y="5215"/>
                  </a:cubicBezTo>
                  <a:cubicBezTo>
                    <a:pt x="468" y="5246"/>
                    <a:pt x="489" y="5268"/>
                    <a:pt x="512" y="5299"/>
                  </a:cubicBezTo>
                  <a:cubicBezTo>
                    <a:pt x="514" y="5302"/>
                    <a:pt x="481" y="5332"/>
                    <a:pt x="475" y="5336"/>
                  </a:cubicBezTo>
                  <a:cubicBezTo>
                    <a:pt x="486" y="5352"/>
                    <a:pt x="531" y="5359"/>
                    <a:pt x="531" y="5358"/>
                  </a:cubicBezTo>
                  <a:cubicBezTo>
                    <a:pt x="544" y="5382"/>
                    <a:pt x="508" y="5407"/>
                    <a:pt x="547" y="5446"/>
                  </a:cubicBezTo>
                  <a:cubicBezTo>
                    <a:pt x="528" y="5448"/>
                    <a:pt x="531" y="5465"/>
                    <a:pt x="512" y="5470"/>
                  </a:cubicBezTo>
                  <a:cubicBezTo>
                    <a:pt x="513" y="5470"/>
                    <a:pt x="495" y="5454"/>
                    <a:pt x="494" y="5450"/>
                  </a:cubicBezTo>
                  <a:cubicBezTo>
                    <a:pt x="452" y="5474"/>
                    <a:pt x="476" y="5565"/>
                    <a:pt x="438" y="5577"/>
                  </a:cubicBezTo>
                  <a:cubicBezTo>
                    <a:pt x="400" y="5589"/>
                    <a:pt x="338" y="5630"/>
                    <a:pt x="331" y="5674"/>
                  </a:cubicBezTo>
                  <a:cubicBezTo>
                    <a:pt x="320" y="5650"/>
                    <a:pt x="219" y="5549"/>
                    <a:pt x="197" y="5543"/>
                  </a:cubicBezTo>
                  <a:cubicBezTo>
                    <a:pt x="166" y="5536"/>
                    <a:pt x="150" y="5478"/>
                    <a:pt x="140" y="5500"/>
                  </a:cubicBezTo>
                  <a:cubicBezTo>
                    <a:pt x="169" y="5435"/>
                    <a:pt x="149" y="5481"/>
                    <a:pt x="140" y="5500"/>
                  </a:cubicBezTo>
                  <a:lnTo>
                    <a:pt x="140" y="5500"/>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5" name="Freeform 12"/>
            <p:cNvSpPr>
              <a:spLocks/>
            </p:cNvSpPr>
            <p:nvPr/>
          </p:nvSpPr>
          <p:spPr bwMode="auto">
            <a:xfrm>
              <a:off x="2790" y="1772"/>
              <a:ext cx="1182" cy="793"/>
            </a:xfrm>
            <a:custGeom>
              <a:avLst/>
              <a:gdLst>
                <a:gd name="T0" fmla="*/ 4544 w 5210"/>
                <a:gd name="T1" fmla="*/ 779 h 3496"/>
                <a:gd name="T2" fmla="*/ 4849 w 5210"/>
                <a:gd name="T3" fmla="*/ 605 h 3496"/>
                <a:gd name="T4" fmla="*/ 5210 w 5210"/>
                <a:gd name="T5" fmla="*/ 371 h 3496"/>
                <a:gd name="T6" fmla="*/ 5034 w 5210"/>
                <a:gd name="T7" fmla="*/ 684 h 3496"/>
                <a:gd name="T8" fmla="*/ 5011 w 5210"/>
                <a:gd name="T9" fmla="*/ 907 h 3496"/>
                <a:gd name="T10" fmla="*/ 4969 w 5210"/>
                <a:gd name="T11" fmla="*/ 1124 h 3496"/>
                <a:gd name="T12" fmla="*/ 4701 w 5210"/>
                <a:gd name="T13" fmla="*/ 1358 h 3496"/>
                <a:gd name="T14" fmla="*/ 4633 w 5210"/>
                <a:gd name="T15" fmla="*/ 1615 h 3496"/>
                <a:gd name="T16" fmla="*/ 4605 w 5210"/>
                <a:gd name="T17" fmla="*/ 2050 h 3496"/>
                <a:gd name="T18" fmla="*/ 4628 w 5210"/>
                <a:gd name="T19" fmla="*/ 2388 h 3496"/>
                <a:gd name="T20" fmla="*/ 4708 w 5210"/>
                <a:gd name="T21" fmla="*/ 2789 h 3496"/>
                <a:gd name="T22" fmla="*/ 4832 w 5210"/>
                <a:gd name="T23" fmla="*/ 2795 h 3496"/>
                <a:gd name="T24" fmla="*/ 4709 w 5210"/>
                <a:gd name="T25" fmla="*/ 3187 h 3496"/>
                <a:gd name="T26" fmla="*/ 4665 w 5210"/>
                <a:gd name="T27" fmla="*/ 3433 h 3496"/>
                <a:gd name="T28" fmla="*/ 4320 w 5210"/>
                <a:gd name="T29" fmla="*/ 3289 h 3496"/>
                <a:gd name="T30" fmla="*/ 4057 w 5210"/>
                <a:gd name="T31" fmla="*/ 3228 h 3496"/>
                <a:gd name="T32" fmla="*/ 3799 w 5210"/>
                <a:gd name="T33" fmla="*/ 3284 h 3496"/>
                <a:gd name="T34" fmla="*/ 3435 w 5210"/>
                <a:gd name="T35" fmla="*/ 3399 h 3496"/>
                <a:gd name="T36" fmla="*/ 3335 w 5210"/>
                <a:gd name="T37" fmla="*/ 3414 h 3496"/>
                <a:gd name="T38" fmla="*/ 3105 w 5210"/>
                <a:gd name="T39" fmla="*/ 3234 h 3496"/>
                <a:gd name="T40" fmla="*/ 2852 w 5210"/>
                <a:gd name="T41" fmla="*/ 3036 h 3496"/>
                <a:gd name="T42" fmla="*/ 2622 w 5210"/>
                <a:gd name="T43" fmla="*/ 2822 h 3496"/>
                <a:gd name="T44" fmla="*/ 2443 w 5210"/>
                <a:gd name="T45" fmla="*/ 2738 h 3496"/>
                <a:gd name="T46" fmla="*/ 2194 w 5210"/>
                <a:gd name="T47" fmla="*/ 2577 h 3496"/>
                <a:gd name="T48" fmla="*/ 2029 w 5210"/>
                <a:gd name="T49" fmla="*/ 2434 h 3496"/>
                <a:gd name="T50" fmla="*/ 1832 w 5210"/>
                <a:gd name="T51" fmla="*/ 2662 h 3496"/>
                <a:gd name="T52" fmla="*/ 1583 w 5210"/>
                <a:gd name="T53" fmla="*/ 2575 h 3496"/>
                <a:gd name="T54" fmla="*/ 1438 w 5210"/>
                <a:gd name="T55" fmla="*/ 2343 h 3496"/>
                <a:gd name="T56" fmla="*/ 1276 w 5210"/>
                <a:gd name="T57" fmla="*/ 2141 h 3496"/>
                <a:gd name="T58" fmla="*/ 996 w 5210"/>
                <a:gd name="T59" fmla="*/ 1956 h 3496"/>
                <a:gd name="T60" fmla="*/ 802 w 5210"/>
                <a:gd name="T61" fmla="*/ 1891 h 3496"/>
                <a:gd name="T62" fmla="*/ 644 w 5210"/>
                <a:gd name="T63" fmla="*/ 1842 h 3496"/>
                <a:gd name="T64" fmla="*/ 384 w 5210"/>
                <a:gd name="T65" fmla="*/ 1382 h 3496"/>
                <a:gd name="T66" fmla="*/ 529 w 5210"/>
                <a:gd name="T67" fmla="*/ 1135 h 3496"/>
                <a:gd name="T68" fmla="*/ 316 w 5210"/>
                <a:gd name="T69" fmla="*/ 896 h 3496"/>
                <a:gd name="T70" fmla="*/ 320 w 5210"/>
                <a:gd name="T71" fmla="*/ 770 h 3496"/>
                <a:gd name="T72" fmla="*/ 177 w 5210"/>
                <a:gd name="T73" fmla="*/ 701 h 3496"/>
                <a:gd name="T74" fmla="*/ 21 w 5210"/>
                <a:gd name="T75" fmla="*/ 598 h 3496"/>
                <a:gd name="T76" fmla="*/ 144 w 5210"/>
                <a:gd name="T77" fmla="*/ 543 h 3496"/>
                <a:gd name="T78" fmla="*/ 187 w 5210"/>
                <a:gd name="T79" fmla="*/ 353 h 3496"/>
                <a:gd name="T80" fmla="*/ 240 w 5210"/>
                <a:gd name="T81" fmla="*/ 242 h 3496"/>
                <a:gd name="T82" fmla="*/ 490 w 5210"/>
                <a:gd name="T83" fmla="*/ 261 h 3496"/>
                <a:gd name="T84" fmla="*/ 695 w 5210"/>
                <a:gd name="T85" fmla="*/ 129 h 3496"/>
                <a:gd name="T86" fmla="*/ 789 w 5210"/>
                <a:gd name="T87" fmla="*/ 129 h 3496"/>
                <a:gd name="T88" fmla="*/ 874 w 5210"/>
                <a:gd name="T89" fmla="*/ 154 h 3496"/>
                <a:gd name="T90" fmla="*/ 1132 w 5210"/>
                <a:gd name="T91" fmla="*/ 235 h 3496"/>
                <a:gd name="T92" fmla="*/ 1300 w 5210"/>
                <a:gd name="T93" fmla="*/ 216 h 3496"/>
                <a:gd name="T94" fmla="*/ 1596 w 5210"/>
                <a:gd name="T95" fmla="*/ 83 h 3496"/>
                <a:gd name="T96" fmla="*/ 1723 w 5210"/>
                <a:gd name="T97" fmla="*/ 239 h 3496"/>
                <a:gd name="T98" fmla="*/ 2083 w 5210"/>
                <a:gd name="T99" fmla="*/ 167 h 3496"/>
                <a:gd name="T100" fmla="*/ 2279 w 5210"/>
                <a:gd name="T101" fmla="*/ 284 h 3496"/>
                <a:gd name="T102" fmla="*/ 2452 w 5210"/>
                <a:gd name="T103" fmla="*/ 547 h 3496"/>
                <a:gd name="T104" fmla="*/ 2830 w 5210"/>
                <a:gd name="T105" fmla="*/ 869 h 3496"/>
                <a:gd name="T106" fmla="*/ 3035 w 5210"/>
                <a:gd name="T107" fmla="*/ 877 h 3496"/>
                <a:gd name="T108" fmla="*/ 3142 w 5210"/>
                <a:gd name="T109" fmla="*/ 888 h 3496"/>
                <a:gd name="T110" fmla="*/ 3257 w 5210"/>
                <a:gd name="T111" fmla="*/ 843 h 3496"/>
                <a:gd name="T112" fmla="*/ 3419 w 5210"/>
                <a:gd name="T113" fmla="*/ 778 h 3496"/>
                <a:gd name="T114" fmla="*/ 3632 w 5210"/>
                <a:gd name="T115" fmla="*/ 569 h 3496"/>
                <a:gd name="T116" fmla="*/ 3708 w 5210"/>
                <a:gd name="T117" fmla="*/ 523 h 3496"/>
                <a:gd name="T118" fmla="*/ 3956 w 5210"/>
                <a:gd name="T119" fmla="*/ 368 h 3496"/>
                <a:gd name="T120" fmla="*/ 4217 w 5210"/>
                <a:gd name="T121" fmla="*/ 523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0" h="3496">
                  <a:moveTo>
                    <a:pt x="4217" y="523"/>
                  </a:moveTo>
                  <a:cubicBezTo>
                    <a:pt x="4265" y="572"/>
                    <a:pt x="4327" y="582"/>
                    <a:pt x="4352" y="651"/>
                  </a:cubicBezTo>
                  <a:cubicBezTo>
                    <a:pt x="4373" y="709"/>
                    <a:pt x="4489" y="751"/>
                    <a:pt x="4544" y="779"/>
                  </a:cubicBezTo>
                  <a:cubicBezTo>
                    <a:pt x="4605" y="810"/>
                    <a:pt x="4667" y="800"/>
                    <a:pt x="4698" y="732"/>
                  </a:cubicBezTo>
                  <a:cubicBezTo>
                    <a:pt x="4713" y="700"/>
                    <a:pt x="4730" y="674"/>
                    <a:pt x="4749" y="645"/>
                  </a:cubicBezTo>
                  <a:cubicBezTo>
                    <a:pt x="4774" y="604"/>
                    <a:pt x="4812" y="629"/>
                    <a:pt x="4849" y="605"/>
                  </a:cubicBezTo>
                  <a:cubicBezTo>
                    <a:pt x="4896" y="574"/>
                    <a:pt x="5025" y="319"/>
                    <a:pt x="5060" y="364"/>
                  </a:cubicBezTo>
                  <a:cubicBezTo>
                    <a:pt x="5087" y="348"/>
                    <a:pt x="5102" y="302"/>
                    <a:pt x="5129" y="285"/>
                  </a:cubicBezTo>
                  <a:cubicBezTo>
                    <a:pt x="5182" y="252"/>
                    <a:pt x="5210" y="334"/>
                    <a:pt x="5210" y="371"/>
                  </a:cubicBezTo>
                  <a:cubicBezTo>
                    <a:pt x="5210" y="431"/>
                    <a:pt x="5178" y="446"/>
                    <a:pt x="5139" y="491"/>
                  </a:cubicBezTo>
                  <a:cubicBezTo>
                    <a:pt x="5094" y="541"/>
                    <a:pt x="5114" y="662"/>
                    <a:pt x="5053" y="698"/>
                  </a:cubicBezTo>
                  <a:cubicBezTo>
                    <a:pt x="5050" y="689"/>
                    <a:pt x="5043" y="685"/>
                    <a:pt x="5034" y="684"/>
                  </a:cubicBezTo>
                  <a:cubicBezTo>
                    <a:pt x="5025" y="714"/>
                    <a:pt x="5036" y="738"/>
                    <a:pt x="5009" y="765"/>
                  </a:cubicBezTo>
                  <a:cubicBezTo>
                    <a:pt x="4989" y="784"/>
                    <a:pt x="4956" y="747"/>
                    <a:pt x="4957" y="789"/>
                  </a:cubicBezTo>
                  <a:cubicBezTo>
                    <a:pt x="4958" y="810"/>
                    <a:pt x="4984" y="906"/>
                    <a:pt x="5011" y="907"/>
                  </a:cubicBezTo>
                  <a:cubicBezTo>
                    <a:pt x="4996" y="917"/>
                    <a:pt x="4892" y="960"/>
                    <a:pt x="4914" y="996"/>
                  </a:cubicBezTo>
                  <a:cubicBezTo>
                    <a:pt x="4928" y="1021"/>
                    <a:pt x="4971" y="1027"/>
                    <a:pt x="4951" y="1063"/>
                  </a:cubicBezTo>
                  <a:cubicBezTo>
                    <a:pt x="4935" y="1091"/>
                    <a:pt x="4929" y="1114"/>
                    <a:pt x="4969" y="1124"/>
                  </a:cubicBezTo>
                  <a:cubicBezTo>
                    <a:pt x="4907" y="1124"/>
                    <a:pt x="4953" y="1191"/>
                    <a:pt x="4920" y="1195"/>
                  </a:cubicBezTo>
                  <a:cubicBezTo>
                    <a:pt x="4878" y="1201"/>
                    <a:pt x="4873" y="1223"/>
                    <a:pt x="4837" y="1235"/>
                  </a:cubicBezTo>
                  <a:cubicBezTo>
                    <a:pt x="4820" y="1240"/>
                    <a:pt x="4704" y="1343"/>
                    <a:pt x="4701" y="1358"/>
                  </a:cubicBezTo>
                  <a:cubicBezTo>
                    <a:pt x="4708" y="1319"/>
                    <a:pt x="4652" y="1313"/>
                    <a:pt x="4627" y="1310"/>
                  </a:cubicBezTo>
                  <a:cubicBezTo>
                    <a:pt x="4545" y="1300"/>
                    <a:pt x="4607" y="1378"/>
                    <a:pt x="4586" y="1382"/>
                  </a:cubicBezTo>
                  <a:cubicBezTo>
                    <a:pt x="4645" y="1462"/>
                    <a:pt x="4616" y="1536"/>
                    <a:pt x="4633" y="1615"/>
                  </a:cubicBezTo>
                  <a:cubicBezTo>
                    <a:pt x="4648" y="1682"/>
                    <a:pt x="4671" y="1711"/>
                    <a:pt x="4674" y="1785"/>
                  </a:cubicBezTo>
                  <a:cubicBezTo>
                    <a:pt x="4675" y="1814"/>
                    <a:pt x="4638" y="2001"/>
                    <a:pt x="4701" y="2001"/>
                  </a:cubicBezTo>
                  <a:cubicBezTo>
                    <a:pt x="4687" y="2001"/>
                    <a:pt x="4613" y="2039"/>
                    <a:pt x="4605" y="2050"/>
                  </a:cubicBezTo>
                  <a:cubicBezTo>
                    <a:pt x="4605" y="2073"/>
                    <a:pt x="4569" y="2184"/>
                    <a:pt x="4582" y="2168"/>
                  </a:cubicBezTo>
                  <a:cubicBezTo>
                    <a:pt x="4553" y="2198"/>
                    <a:pt x="4579" y="2237"/>
                    <a:pt x="4601" y="2264"/>
                  </a:cubicBezTo>
                  <a:cubicBezTo>
                    <a:pt x="4647" y="2320"/>
                    <a:pt x="4630" y="2308"/>
                    <a:pt x="4628" y="2388"/>
                  </a:cubicBezTo>
                  <a:cubicBezTo>
                    <a:pt x="4627" y="2444"/>
                    <a:pt x="4687" y="2513"/>
                    <a:pt x="4735" y="2536"/>
                  </a:cubicBezTo>
                  <a:cubicBezTo>
                    <a:pt x="4788" y="2561"/>
                    <a:pt x="4706" y="2634"/>
                    <a:pt x="4783" y="2685"/>
                  </a:cubicBezTo>
                  <a:cubicBezTo>
                    <a:pt x="4771" y="2687"/>
                    <a:pt x="4688" y="2779"/>
                    <a:pt x="4708" y="2789"/>
                  </a:cubicBezTo>
                  <a:cubicBezTo>
                    <a:pt x="4734" y="2802"/>
                    <a:pt x="4757" y="2765"/>
                    <a:pt x="4783" y="2772"/>
                  </a:cubicBezTo>
                  <a:cubicBezTo>
                    <a:pt x="4779" y="2779"/>
                    <a:pt x="4776" y="2787"/>
                    <a:pt x="4775" y="2795"/>
                  </a:cubicBezTo>
                  <a:cubicBezTo>
                    <a:pt x="4784" y="2803"/>
                    <a:pt x="4816" y="2787"/>
                    <a:pt x="4832" y="2795"/>
                  </a:cubicBezTo>
                  <a:cubicBezTo>
                    <a:pt x="4861" y="2809"/>
                    <a:pt x="4859" y="2843"/>
                    <a:pt x="4877" y="2859"/>
                  </a:cubicBezTo>
                  <a:cubicBezTo>
                    <a:pt x="4901" y="2879"/>
                    <a:pt x="4848" y="3025"/>
                    <a:pt x="4839" y="3049"/>
                  </a:cubicBezTo>
                  <a:cubicBezTo>
                    <a:pt x="4813" y="3123"/>
                    <a:pt x="4738" y="3101"/>
                    <a:pt x="4709" y="3187"/>
                  </a:cubicBezTo>
                  <a:cubicBezTo>
                    <a:pt x="4699" y="3217"/>
                    <a:pt x="4683" y="3351"/>
                    <a:pt x="4744" y="3335"/>
                  </a:cubicBezTo>
                  <a:cubicBezTo>
                    <a:pt x="4738" y="3337"/>
                    <a:pt x="4702" y="3336"/>
                    <a:pt x="4707" y="3323"/>
                  </a:cubicBezTo>
                  <a:cubicBezTo>
                    <a:pt x="4697" y="3348"/>
                    <a:pt x="4681" y="3446"/>
                    <a:pt x="4665" y="3433"/>
                  </a:cubicBezTo>
                  <a:cubicBezTo>
                    <a:pt x="4658" y="3479"/>
                    <a:pt x="4672" y="3496"/>
                    <a:pt x="4613" y="3473"/>
                  </a:cubicBezTo>
                  <a:cubicBezTo>
                    <a:pt x="4546" y="3447"/>
                    <a:pt x="4483" y="3411"/>
                    <a:pt x="4422" y="3373"/>
                  </a:cubicBezTo>
                  <a:cubicBezTo>
                    <a:pt x="4414" y="3368"/>
                    <a:pt x="4307" y="3304"/>
                    <a:pt x="4320" y="3289"/>
                  </a:cubicBezTo>
                  <a:cubicBezTo>
                    <a:pt x="4326" y="3296"/>
                    <a:pt x="4188" y="3252"/>
                    <a:pt x="4221" y="3293"/>
                  </a:cubicBezTo>
                  <a:cubicBezTo>
                    <a:pt x="4218" y="3254"/>
                    <a:pt x="4161" y="3298"/>
                    <a:pt x="4152" y="3312"/>
                  </a:cubicBezTo>
                  <a:cubicBezTo>
                    <a:pt x="4151" y="3275"/>
                    <a:pt x="4092" y="3231"/>
                    <a:pt x="4057" y="3228"/>
                  </a:cubicBezTo>
                  <a:cubicBezTo>
                    <a:pt x="4086" y="3253"/>
                    <a:pt x="4005" y="3273"/>
                    <a:pt x="4004" y="3278"/>
                  </a:cubicBezTo>
                  <a:cubicBezTo>
                    <a:pt x="3981" y="3254"/>
                    <a:pt x="3925" y="3248"/>
                    <a:pt x="3900" y="3222"/>
                  </a:cubicBezTo>
                  <a:cubicBezTo>
                    <a:pt x="3860" y="3183"/>
                    <a:pt x="3798" y="3236"/>
                    <a:pt x="3799" y="3284"/>
                  </a:cubicBezTo>
                  <a:cubicBezTo>
                    <a:pt x="3800" y="3307"/>
                    <a:pt x="3749" y="3448"/>
                    <a:pt x="3750" y="3403"/>
                  </a:cubicBezTo>
                  <a:cubicBezTo>
                    <a:pt x="3716" y="3450"/>
                    <a:pt x="3613" y="3376"/>
                    <a:pt x="3575" y="3364"/>
                  </a:cubicBezTo>
                  <a:cubicBezTo>
                    <a:pt x="3557" y="3358"/>
                    <a:pt x="3456" y="3382"/>
                    <a:pt x="3435" y="3399"/>
                  </a:cubicBezTo>
                  <a:cubicBezTo>
                    <a:pt x="3431" y="3378"/>
                    <a:pt x="3439" y="3363"/>
                    <a:pt x="3457" y="3353"/>
                  </a:cubicBezTo>
                  <a:cubicBezTo>
                    <a:pt x="3444" y="3343"/>
                    <a:pt x="3332" y="3351"/>
                    <a:pt x="3332" y="3359"/>
                  </a:cubicBezTo>
                  <a:cubicBezTo>
                    <a:pt x="3332" y="3378"/>
                    <a:pt x="3363" y="3399"/>
                    <a:pt x="3335" y="3414"/>
                  </a:cubicBezTo>
                  <a:cubicBezTo>
                    <a:pt x="3311" y="3426"/>
                    <a:pt x="3286" y="3425"/>
                    <a:pt x="3289" y="3461"/>
                  </a:cubicBezTo>
                  <a:cubicBezTo>
                    <a:pt x="3287" y="3430"/>
                    <a:pt x="3159" y="3314"/>
                    <a:pt x="3161" y="3296"/>
                  </a:cubicBezTo>
                  <a:cubicBezTo>
                    <a:pt x="3150" y="3285"/>
                    <a:pt x="3123" y="3240"/>
                    <a:pt x="3105" y="3234"/>
                  </a:cubicBezTo>
                  <a:cubicBezTo>
                    <a:pt x="3071" y="3222"/>
                    <a:pt x="2971" y="3193"/>
                    <a:pt x="2964" y="3152"/>
                  </a:cubicBezTo>
                  <a:cubicBezTo>
                    <a:pt x="2931" y="3200"/>
                    <a:pt x="2851" y="3127"/>
                    <a:pt x="2851" y="3107"/>
                  </a:cubicBezTo>
                  <a:cubicBezTo>
                    <a:pt x="2851" y="3066"/>
                    <a:pt x="2901" y="3070"/>
                    <a:pt x="2852" y="3036"/>
                  </a:cubicBezTo>
                  <a:cubicBezTo>
                    <a:pt x="2798" y="2999"/>
                    <a:pt x="2799" y="2949"/>
                    <a:pt x="2739" y="2920"/>
                  </a:cubicBezTo>
                  <a:cubicBezTo>
                    <a:pt x="2730" y="2916"/>
                    <a:pt x="2655" y="2887"/>
                    <a:pt x="2652" y="2882"/>
                  </a:cubicBezTo>
                  <a:cubicBezTo>
                    <a:pt x="2649" y="2878"/>
                    <a:pt x="2633" y="2826"/>
                    <a:pt x="2622" y="2822"/>
                  </a:cubicBezTo>
                  <a:cubicBezTo>
                    <a:pt x="2609" y="2817"/>
                    <a:pt x="2596" y="2859"/>
                    <a:pt x="2566" y="2827"/>
                  </a:cubicBezTo>
                  <a:cubicBezTo>
                    <a:pt x="2530" y="2786"/>
                    <a:pt x="2527" y="2806"/>
                    <a:pt x="2475" y="2806"/>
                  </a:cubicBezTo>
                  <a:cubicBezTo>
                    <a:pt x="2491" y="2806"/>
                    <a:pt x="2451" y="2744"/>
                    <a:pt x="2443" y="2738"/>
                  </a:cubicBezTo>
                  <a:cubicBezTo>
                    <a:pt x="2443" y="2738"/>
                    <a:pt x="2357" y="2743"/>
                    <a:pt x="2352" y="2744"/>
                  </a:cubicBezTo>
                  <a:cubicBezTo>
                    <a:pt x="2271" y="2764"/>
                    <a:pt x="2297" y="2685"/>
                    <a:pt x="2261" y="2635"/>
                  </a:cubicBezTo>
                  <a:cubicBezTo>
                    <a:pt x="2237" y="2601"/>
                    <a:pt x="2227" y="2595"/>
                    <a:pt x="2194" y="2577"/>
                  </a:cubicBezTo>
                  <a:cubicBezTo>
                    <a:pt x="2157" y="2558"/>
                    <a:pt x="2157" y="2596"/>
                    <a:pt x="2141" y="2588"/>
                  </a:cubicBezTo>
                  <a:cubicBezTo>
                    <a:pt x="2114" y="2575"/>
                    <a:pt x="2084" y="2567"/>
                    <a:pt x="2058" y="2550"/>
                  </a:cubicBezTo>
                  <a:cubicBezTo>
                    <a:pt x="1999" y="2512"/>
                    <a:pt x="2044" y="2482"/>
                    <a:pt x="2029" y="2434"/>
                  </a:cubicBezTo>
                  <a:cubicBezTo>
                    <a:pt x="2006" y="2450"/>
                    <a:pt x="1935" y="2461"/>
                    <a:pt x="1905" y="2505"/>
                  </a:cubicBezTo>
                  <a:cubicBezTo>
                    <a:pt x="1881" y="2539"/>
                    <a:pt x="1877" y="2654"/>
                    <a:pt x="1816" y="2601"/>
                  </a:cubicBezTo>
                  <a:cubicBezTo>
                    <a:pt x="1814" y="2623"/>
                    <a:pt x="1819" y="2643"/>
                    <a:pt x="1832" y="2662"/>
                  </a:cubicBezTo>
                  <a:cubicBezTo>
                    <a:pt x="1799" y="2676"/>
                    <a:pt x="1718" y="2692"/>
                    <a:pt x="1684" y="2674"/>
                  </a:cubicBezTo>
                  <a:cubicBezTo>
                    <a:pt x="1675" y="2669"/>
                    <a:pt x="1646" y="2601"/>
                    <a:pt x="1644" y="2601"/>
                  </a:cubicBezTo>
                  <a:cubicBezTo>
                    <a:pt x="1635" y="2599"/>
                    <a:pt x="1594" y="2575"/>
                    <a:pt x="1583" y="2575"/>
                  </a:cubicBezTo>
                  <a:cubicBezTo>
                    <a:pt x="1515" y="2575"/>
                    <a:pt x="1529" y="2525"/>
                    <a:pt x="1484" y="2501"/>
                  </a:cubicBezTo>
                  <a:cubicBezTo>
                    <a:pt x="1458" y="2487"/>
                    <a:pt x="1555" y="2339"/>
                    <a:pt x="1532" y="2343"/>
                  </a:cubicBezTo>
                  <a:cubicBezTo>
                    <a:pt x="1471" y="2354"/>
                    <a:pt x="1508" y="2387"/>
                    <a:pt x="1438" y="2343"/>
                  </a:cubicBezTo>
                  <a:cubicBezTo>
                    <a:pt x="1423" y="2334"/>
                    <a:pt x="1357" y="2256"/>
                    <a:pt x="1357" y="2256"/>
                  </a:cubicBezTo>
                  <a:cubicBezTo>
                    <a:pt x="1348" y="2254"/>
                    <a:pt x="1263" y="2209"/>
                    <a:pt x="1258" y="2252"/>
                  </a:cubicBezTo>
                  <a:cubicBezTo>
                    <a:pt x="1225" y="2211"/>
                    <a:pt x="1283" y="2152"/>
                    <a:pt x="1276" y="2141"/>
                  </a:cubicBezTo>
                  <a:cubicBezTo>
                    <a:pt x="1241" y="2090"/>
                    <a:pt x="1129" y="2133"/>
                    <a:pt x="1104" y="2085"/>
                  </a:cubicBezTo>
                  <a:cubicBezTo>
                    <a:pt x="1090" y="2058"/>
                    <a:pt x="1062" y="1983"/>
                    <a:pt x="1042" y="1963"/>
                  </a:cubicBezTo>
                  <a:cubicBezTo>
                    <a:pt x="1035" y="1992"/>
                    <a:pt x="993" y="1988"/>
                    <a:pt x="996" y="1956"/>
                  </a:cubicBezTo>
                  <a:cubicBezTo>
                    <a:pt x="988" y="1973"/>
                    <a:pt x="977" y="1975"/>
                    <a:pt x="964" y="1963"/>
                  </a:cubicBezTo>
                  <a:cubicBezTo>
                    <a:pt x="970" y="1971"/>
                    <a:pt x="947" y="1863"/>
                    <a:pt x="909" y="1914"/>
                  </a:cubicBezTo>
                  <a:cubicBezTo>
                    <a:pt x="895" y="1855"/>
                    <a:pt x="849" y="1930"/>
                    <a:pt x="802" y="1891"/>
                  </a:cubicBezTo>
                  <a:cubicBezTo>
                    <a:pt x="831" y="1885"/>
                    <a:pt x="709" y="1901"/>
                    <a:pt x="699" y="1896"/>
                  </a:cubicBezTo>
                  <a:cubicBezTo>
                    <a:pt x="689" y="1890"/>
                    <a:pt x="635" y="1884"/>
                    <a:pt x="643" y="1891"/>
                  </a:cubicBezTo>
                  <a:cubicBezTo>
                    <a:pt x="648" y="1886"/>
                    <a:pt x="659" y="1834"/>
                    <a:pt x="644" y="1842"/>
                  </a:cubicBezTo>
                  <a:cubicBezTo>
                    <a:pt x="603" y="1865"/>
                    <a:pt x="602" y="1788"/>
                    <a:pt x="597" y="1773"/>
                  </a:cubicBezTo>
                  <a:cubicBezTo>
                    <a:pt x="597" y="1770"/>
                    <a:pt x="247" y="1547"/>
                    <a:pt x="392" y="1511"/>
                  </a:cubicBezTo>
                  <a:cubicBezTo>
                    <a:pt x="391" y="1510"/>
                    <a:pt x="386" y="1381"/>
                    <a:pt x="384" y="1382"/>
                  </a:cubicBezTo>
                  <a:cubicBezTo>
                    <a:pt x="404" y="1406"/>
                    <a:pt x="446" y="1382"/>
                    <a:pt x="464" y="1371"/>
                  </a:cubicBezTo>
                  <a:cubicBezTo>
                    <a:pt x="426" y="1351"/>
                    <a:pt x="515" y="1253"/>
                    <a:pt x="532" y="1245"/>
                  </a:cubicBezTo>
                  <a:cubicBezTo>
                    <a:pt x="452" y="1193"/>
                    <a:pt x="495" y="1169"/>
                    <a:pt x="529" y="1135"/>
                  </a:cubicBezTo>
                  <a:cubicBezTo>
                    <a:pt x="502" y="1096"/>
                    <a:pt x="565" y="1051"/>
                    <a:pt x="494" y="1048"/>
                  </a:cubicBezTo>
                  <a:cubicBezTo>
                    <a:pt x="533" y="1025"/>
                    <a:pt x="449" y="1010"/>
                    <a:pt x="439" y="1010"/>
                  </a:cubicBezTo>
                  <a:cubicBezTo>
                    <a:pt x="398" y="1010"/>
                    <a:pt x="336" y="927"/>
                    <a:pt x="316" y="896"/>
                  </a:cubicBezTo>
                  <a:cubicBezTo>
                    <a:pt x="356" y="875"/>
                    <a:pt x="391" y="836"/>
                    <a:pt x="354" y="793"/>
                  </a:cubicBezTo>
                  <a:cubicBezTo>
                    <a:pt x="353" y="797"/>
                    <a:pt x="330" y="848"/>
                    <a:pt x="320" y="843"/>
                  </a:cubicBezTo>
                  <a:cubicBezTo>
                    <a:pt x="276" y="821"/>
                    <a:pt x="357" y="788"/>
                    <a:pt x="320" y="770"/>
                  </a:cubicBezTo>
                  <a:cubicBezTo>
                    <a:pt x="264" y="826"/>
                    <a:pt x="227" y="759"/>
                    <a:pt x="201" y="734"/>
                  </a:cubicBezTo>
                  <a:cubicBezTo>
                    <a:pt x="206" y="765"/>
                    <a:pt x="216" y="763"/>
                    <a:pt x="230" y="729"/>
                  </a:cubicBezTo>
                  <a:cubicBezTo>
                    <a:pt x="257" y="751"/>
                    <a:pt x="151" y="694"/>
                    <a:pt x="177" y="701"/>
                  </a:cubicBezTo>
                  <a:cubicBezTo>
                    <a:pt x="183" y="712"/>
                    <a:pt x="189" y="713"/>
                    <a:pt x="194" y="702"/>
                  </a:cubicBezTo>
                  <a:cubicBezTo>
                    <a:pt x="167" y="679"/>
                    <a:pt x="128" y="708"/>
                    <a:pt x="94" y="680"/>
                  </a:cubicBezTo>
                  <a:cubicBezTo>
                    <a:pt x="67" y="659"/>
                    <a:pt x="42" y="626"/>
                    <a:pt x="21" y="598"/>
                  </a:cubicBezTo>
                  <a:cubicBezTo>
                    <a:pt x="0" y="570"/>
                    <a:pt x="107" y="538"/>
                    <a:pt x="111" y="558"/>
                  </a:cubicBezTo>
                  <a:cubicBezTo>
                    <a:pt x="112" y="562"/>
                    <a:pt x="174" y="548"/>
                    <a:pt x="164" y="539"/>
                  </a:cubicBezTo>
                  <a:cubicBezTo>
                    <a:pt x="153" y="531"/>
                    <a:pt x="146" y="532"/>
                    <a:pt x="144" y="543"/>
                  </a:cubicBezTo>
                  <a:cubicBezTo>
                    <a:pt x="163" y="521"/>
                    <a:pt x="67" y="517"/>
                    <a:pt x="72" y="498"/>
                  </a:cubicBezTo>
                  <a:cubicBezTo>
                    <a:pt x="81" y="469"/>
                    <a:pt x="153" y="478"/>
                    <a:pt x="179" y="478"/>
                  </a:cubicBezTo>
                  <a:cubicBezTo>
                    <a:pt x="225" y="480"/>
                    <a:pt x="216" y="360"/>
                    <a:pt x="187" y="353"/>
                  </a:cubicBezTo>
                  <a:cubicBezTo>
                    <a:pt x="195" y="341"/>
                    <a:pt x="253" y="348"/>
                    <a:pt x="270" y="349"/>
                  </a:cubicBezTo>
                  <a:cubicBezTo>
                    <a:pt x="242" y="347"/>
                    <a:pt x="191" y="297"/>
                    <a:pt x="175" y="299"/>
                  </a:cubicBezTo>
                  <a:cubicBezTo>
                    <a:pt x="193" y="291"/>
                    <a:pt x="227" y="255"/>
                    <a:pt x="240" y="242"/>
                  </a:cubicBezTo>
                  <a:cubicBezTo>
                    <a:pt x="266" y="288"/>
                    <a:pt x="321" y="300"/>
                    <a:pt x="321" y="229"/>
                  </a:cubicBezTo>
                  <a:cubicBezTo>
                    <a:pt x="321" y="349"/>
                    <a:pt x="465" y="300"/>
                    <a:pt x="513" y="261"/>
                  </a:cubicBezTo>
                  <a:cubicBezTo>
                    <a:pt x="506" y="256"/>
                    <a:pt x="498" y="256"/>
                    <a:pt x="490" y="261"/>
                  </a:cubicBezTo>
                  <a:cubicBezTo>
                    <a:pt x="497" y="223"/>
                    <a:pt x="537" y="245"/>
                    <a:pt x="559" y="250"/>
                  </a:cubicBezTo>
                  <a:cubicBezTo>
                    <a:pt x="564" y="256"/>
                    <a:pt x="570" y="200"/>
                    <a:pt x="607" y="238"/>
                  </a:cubicBezTo>
                  <a:cubicBezTo>
                    <a:pt x="578" y="209"/>
                    <a:pt x="637" y="90"/>
                    <a:pt x="695" y="129"/>
                  </a:cubicBezTo>
                  <a:cubicBezTo>
                    <a:pt x="704" y="135"/>
                    <a:pt x="713" y="163"/>
                    <a:pt x="730" y="148"/>
                  </a:cubicBezTo>
                  <a:cubicBezTo>
                    <a:pt x="736" y="143"/>
                    <a:pt x="758" y="128"/>
                    <a:pt x="756" y="113"/>
                  </a:cubicBezTo>
                  <a:cubicBezTo>
                    <a:pt x="758" y="114"/>
                    <a:pt x="788" y="129"/>
                    <a:pt x="789" y="129"/>
                  </a:cubicBezTo>
                  <a:cubicBezTo>
                    <a:pt x="795" y="127"/>
                    <a:pt x="772" y="102"/>
                    <a:pt x="772" y="102"/>
                  </a:cubicBezTo>
                  <a:cubicBezTo>
                    <a:pt x="864" y="102"/>
                    <a:pt x="797" y="185"/>
                    <a:pt x="888" y="185"/>
                  </a:cubicBezTo>
                  <a:cubicBezTo>
                    <a:pt x="882" y="185"/>
                    <a:pt x="869" y="156"/>
                    <a:pt x="874" y="154"/>
                  </a:cubicBezTo>
                  <a:cubicBezTo>
                    <a:pt x="877" y="153"/>
                    <a:pt x="984" y="173"/>
                    <a:pt x="984" y="172"/>
                  </a:cubicBezTo>
                  <a:cubicBezTo>
                    <a:pt x="973" y="161"/>
                    <a:pt x="1033" y="227"/>
                    <a:pt x="1048" y="193"/>
                  </a:cubicBezTo>
                  <a:cubicBezTo>
                    <a:pt x="1062" y="163"/>
                    <a:pt x="1107" y="210"/>
                    <a:pt x="1132" y="235"/>
                  </a:cubicBezTo>
                  <a:cubicBezTo>
                    <a:pt x="1181" y="284"/>
                    <a:pt x="1204" y="197"/>
                    <a:pt x="1258" y="197"/>
                  </a:cubicBezTo>
                  <a:cubicBezTo>
                    <a:pt x="1246" y="212"/>
                    <a:pt x="1268" y="202"/>
                    <a:pt x="1258" y="212"/>
                  </a:cubicBezTo>
                  <a:cubicBezTo>
                    <a:pt x="1250" y="206"/>
                    <a:pt x="1311" y="205"/>
                    <a:pt x="1300" y="216"/>
                  </a:cubicBezTo>
                  <a:cubicBezTo>
                    <a:pt x="1337" y="208"/>
                    <a:pt x="1373" y="185"/>
                    <a:pt x="1383" y="132"/>
                  </a:cubicBezTo>
                  <a:cubicBezTo>
                    <a:pt x="1374" y="125"/>
                    <a:pt x="1367" y="126"/>
                    <a:pt x="1363" y="134"/>
                  </a:cubicBezTo>
                  <a:cubicBezTo>
                    <a:pt x="1366" y="67"/>
                    <a:pt x="1564" y="0"/>
                    <a:pt x="1596" y="83"/>
                  </a:cubicBezTo>
                  <a:cubicBezTo>
                    <a:pt x="1581" y="130"/>
                    <a:pt x="1596" y="102"/>
                    <a:pt x="1581" y="110"/>
                  </a:cubicBezTo>
                  <a:cubicBezTo>
                    <a:pt x="1632" y="147"/>
                    <a:pt x="1562" y="195"/>
                    <a:pt x="1606" y="241"/>
                  </a:cubicBezTo>
                  <a:cubicBezTo>
                    <a:pt x="1652" y="289"/>
                    <a:pt x="1673" y="282"/>
                    <a:pt x="1723" y="239"/>
                  </a:cubicBezTo>
                  <a:cubicBezTo>
                    <a:pt x="1751" y="215"/>
                    <a:pt x="1787" y="216"/>
                    <a:pt x="1821" y="220"/>
                  </a:cubicBezTo>
                  <a:cubicBezTo>
                    <a:pt x="1900" y="231"/>
                    <a:pt x="1848" y="190"/>
                    <a:pt x="1904" y="153"/>
                  </a:cubicBezTo>
                  <a:cubicBezTo>
                    <a:pt x="1980" y="101"/>
                    <a:pt x="2029" y="188"/>
                    <a:pt x="2083" y="167"/>
                  </a:cubicBezTo>
                  <a:cubicBezTo>
                    <a:pt x="2105" y="167"/>
                    <a:pt x="2138" y="212"/>
                    <a:pt x="2182" y="212"/>
                  </a:cubicBezTo>
                  <a:cubicBezTo>
                    <a:pt x="2205" y="212"/>
                    <a:pt x="2227" y="209"/>
                    <a:pt x="2222" y="239"/>
                  </a:cubicBezTo>
                  <a:cubicBezTo>
                    <a:pt x="2214" y="297"/>
                    <a:pt x="2246" y="261"/>
                    <a:pt x="2279" y="284"/>
                  </a:cubicBezTo>
                  <a:cubicBezTo>
                    <a:pt x="2230" y="324"/>
                    <a:pt x="2301" y="416"/>
                    <a:pt x="2257" y="457"/>
                  </a:cubicBezTo>
                  <a:cubicBezTo>
                    <a:pt x="2274" y="442"/>
                    <a:pt x="2357" y="473"/>
                    <a:pt x="2382" y="474"/>
                  </a:cubicBezTo>
                  <a:cubicBezTo>
                    <a:pt x="2443" y="476"/>
                    <a:pt x="2449" y="481"/>
                    <a:pt x="2452" y="547"/>
                  </a:cubicBezTo>
                  <a:cubicBezTo>
                    <a:pt x="2454" y="610"/>
                    <a:pt x="2511" y="680"/>
                    <a:pt x="2587" y="645"/>
                  </a:cubicBezTo>
                  <a:cubicBezTo>
                    <a:pt x="2607" y="665"/>
                    <a:pt x="2668" y="754"/>
                    <a:pt x="2675" y="772"/>
                  </a:cubicBezTo>
                  <a:cubicBezTo>
                    <a:pt x="2670" y="759"/>
                    <a:pt x="2852" y="848"/>
                    <a:pt x="2830" y="869"/>
                  </a:cubicBezTo>
                  <a:cubicBezTo>
                    <a:pt x="2849" y="936"/>
                    <a:pt x="2953" y="912"/>
                    <a:pt x="3000" y="894"/>
                  </a:cubicBezTo>
                  <a:cubicBezTo>
                    <a:pt x="3012" y="889"/>
                    <a:pt x="3012" y="869"/>
                    <a:pt x="3014" y="858"/>
                  </a:cubicBezTo>
                  <a:cubicBezTo>
                    <a:pt x="3017" y="847"/>
                    <a:pt x="3063" y="866"/>
                    <a:pt x="3035" y="877"/>
                  </a:cubicBezTo>
                  <a:cubicBezTo>
                    <a:pt x="3026" y="867"/>
                    <a:pt x="3007" y="916"/>
                    <a:pt x="3028" y="921"/>
                  </a:cubicBezTo>
                  <a:cubicBezTo>
                    <a:pt x="3048" y="925"/>
                    <a:pt x="3074" y="918"/>
                    <a:pt x="3094" y="914"/>
                  </a:cubicBezTo>
                  <a:cubicBezTo>
                    <a:pt x="3104" y="913"/>
                    <a:pt x="3175" y="904"/>
                    <a:pt x="3142" y="888"/>
                  </a:cubicBezTo>
                  <a:cubicBezTo>
                    <a:pt x="3154" y="887"/>
                    <a:pt x="3214" y="919"/>
                    <a:pt x="3202" y="919"/>
                  </a:cubicBezTo>
                  <a:cubicBezTo>
                    <a:pt x="3234" y="939"/>
                    <a:pt x="3274" y="942"/>
                    <a:pt x="3313" y="968"/>
                  </a:cubicBezTo>
                  <a:cubicBezTo>
                    <a:pt x="3313" y="950"/>
                    <a:pt x="3284" y="843"/>
                    <a:pt x="3257" y="843"/>
                  </a:cubicBezTo>
                  <a:cubicBezTo>
                    <a:pt x="3264" y="849"/>
                    <a:pt x="3271" y="849"/>
                    <a:pt x="3278" y="843"/>
                  </a:cubicBezTo>
                  <a:cubicBezTo>
                    <a:pt x="3220" y="780"/>
                    <a:pt x="3348" y="823"/>
                    <a:pt x="3332" y="827"/>
                  </a:cubicBezTo>
                  <a:cubicBezTo>
                    <a:pt x="3358" y="795"/>
                    <a:pt x="3375" y="798"/>
                    <a:pt x="3419" y="778"/>
                  </a:cubicBezTo>
                  <a:cubicBezTo>
                    <a:pt x="3340" y="685"/>
                    <a:pt x="3387" y="677"/>
                    <a:pt x="3493" y="648"/>
                  </a:cubicBezTo>
                  <a:cubicBezTo>
                    <a:pt x="3543" y="634"/>
                    <a:pt x="3538" y="570"/>
                    <a:pt x="3588" y="592"/>
                  </a:cubicBezTo>
                  <a:cubicBezTo>
                    <a:pt x="3637" y="613"/>
                    <a:pt x="3610" y="583"/>
                    <a:pt x="3632" y="569"/>
                  </a:cubicBezTo>
                  <a:cubicBezTo>
                    <a:pt x="3649" y="581"/>
                    <a:pt x="3679" y="592"/>
                    <a:pt x="3696" y="573"/>
                  </a:cubicBezTo>
                  <a:cubicBezTo>
                    <a:pt x="3688" y="565"/>
                    <a:pt x="3679" y="557"/>
                    <a:pt x="3670" y="550"/>
                  </a:cubicBezTo>
                  <a:cubicBezTo>
                    <a:pt x="3661" y="586"/>
                    <a:pt x="3727" y="506"/>
                    <a:pt x="3708" y="523"/>
                  </a:cubicBezTo>
                  <a:cubicBezTo>
                    <a:pt x="3693" y="537"/>
                    <a:pt x="3758" y="545"/>
                    <a:pt x="3765" y="542"/>
                  </a:cubicBezTo>
                  <a:cubicBezTo>
                    <a:pt x="3784" y="537"/>
                    <a:pt x="3850" y="504"/>
                    <a:pt x="3856" y="485"/>
                  </a:cubicBezTo>
                  <a:cubicBezTo>
                    <a:pt x="3885" y="389"/>
                    <a:pt x="3873" y="368"/>
                    <a:pt x="3956" y="368"/>
                  </a:cubicBezTo>
                  <a:cubicBezTo>
                    <a:pt x="3984" y="368"/>
                    <a:pt x="4016" y="421"/>
                    <a:pt x="4025" y="443"/>
                  </a:cubicBezTo>
                  <a:cubicBezTo>
                    <a:pt x="4034" y="464"/>
                    <a:pt x="4064" y="472"/>
                    <a:pt x="4082" y="481"/>
                  </a:cubicBezTo>
                  <a:cubicBezTo>
                    <a:pt x="4139" y="510"/>
                    <a:pt x="4160" y="542"/>
                    <a:pt x="4217" y="523"/>
                  </a:cubicBezTo>
                  <a:cubicBezTo>
                    <a:pt x="4216" y="522"/>
                    <a:pt x="4217" y="523"/>
                    <a:pt x="4217" y="523"/>
                  </a:cubicBezTo>
                  <a:lnTo>
                    <a:pt x="4217" y="523"/>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16" name="Freeform 16"/>
            <p:cNvSpPr>
              <a:spLocks/>
            </p:cNvSpPr>
            <p:nvPr/>
          </p:nvSpPr>
          <p:spPr bwMode="auto">
            <a:xfrm>
              <a:off x="2645" y="1033"/>
              <a:ext cx="1108" cy="958"/>
            </a:xfrm>
            <a:custGeom>
              <a:avLst/>
              <a:gdLst>
                <a:gd name="T0" fmla="*/ 152 w 4883"/>
                <a:gd name="T1" fmla="*/ 1318 h 4224"/>
                <a:gd name="T2" fmla="*/ 175 w 4883"/>
                <a:gd name="T3" fmla="*/ 1464 h 4224"/>
                <a:gd name="T4" fmla="*/ 168 w 4883"/>
                <a:gd name="T5" fmla="*/ 1815 h 4224"/>
                <a:gd name="T6" fmla="*/ 64 w 4883"/>
                <a:gd name="T7" fmla="*/ 2102 h 4224"/>
                <a:gd name="T8" fmla="*/ 245 w 4883"/>
                <a:gd name="T9" fmla="*/ 2239 h 4224"/>
                <a:gd name="T10" fmla="*/ 300 w 4883"/>
                <a:gd name="T11" fmla="*/ 2412 h 4224"/>
                <a:gd name="T12" fmla="*/ 536 w 4883"/>
                <a:gd name="T13" fmla="*/ 2466 h 4224"/>
                <a:gd name="T14" fmla="*/ 858 w 4883"/>
                <a:gd name="T15" fmla="*/ 2642 h 4224"/>
                <a:gd name="T16" fmla="*/ 881 w 4883"/>
                <a:gd name="T17" fmla="*/ 2948 h 4224"/>
                <a:gd name="T18" fmla="*/ 790 w 4883"/>
                <a:gd name="T19" fmla="*/ 3138 h 4224"/>
                <a:gd name="T20" fmla="*/ 680 w 4883"/>
                <a:gd name="T21" fmla="*/ 3271 h 4224"/>
                <a:gd name="T22" fmla="*/ 948 w 4883"/>
                <a:gd name="T23" fmla="*/ 3388 h 4224"/>
                <a:gd name="T24" fmla="*/ 1155 w 4883"/>
                <a:gd name="T25" fmla="*/ 3517 h 4224"/>
                <a:gd name="T26" fmla="*/ 1337 w 4883"/>
                <a:gd name="T27" fmla="*/ 3385 h 4224"/>
                <a:gd name="T28" fmla="*/ 1413 w 4883"/>
                <a:gd name="T29" fmla="*/ 3358 h 4224"/>
                <a:gd name="T30" fmla="*/ 1689 w 4883"/>
                <a:gd name="T31" fmla="*/ 3449 h 4224"/>
                <a:gd name="T32" fmla="*/ 1941 w 4883"/>
                <a:gd name="T33" fmla="*/ 3472 h 4224"/>
                <a:gd name="T34" fmla="*/ 2222 w 4883"/>
                <a:gd name="T35" fmla="*/ 3366 h 4224"/>
                <a:gd name="T36" fmla="*/ 2546 w 4883"/>
                <a:gd name="T37" fmla="*/ 3408 h 4224"/>
                <a:gd name="T38" fmla="*/ 2921 w 4883"/>
                <a:gd name="T39" fmla="*/ 3540 h 4224"/>
                <a:gd name="T40" fmla="*/ 3229 w 4883"/>
                <a:gd name="T41" fmla="*/ 3901 h 4224"/>
                <a:gd name="T42" fmla="*/ 3656 w 4883"/>
                <a:gd name="T43" fmla="*/ 4114 h 4224"/>
                <a:gd name="T44" fmla="*/ 3783 w 4883"/>
                <a:gd name="T45" fmla="*/ 4144 h 4224"/>
                <a:gd name="T46" fmla="*/ 3920 w 4883"/>
                <a:gd name="T47" fmla="*/ 4099 h 4224"/>
                <a:gd name="T48" fmla="*/ 4230 w 4883"/>
                <a:gd name="T49" fmla="*/ 3848 h 4224"/>
                <a:gd name="T50" fmla="*/ 4349 w 4883"/>
                <a:gd name="T51" fmla="*/ 3779 h 4224"/>
                <a:gd name="T52" fmla="*/ 4858 w 4883"/>
                <a:gd name="T53" fmla="*/ 3780 h 4224"/>
                <a:gd name="T54" fmla="*/ 4802 w 4883"/>
                <a:gd name="T55" fmla="*/ 3328 h 4224"/>
                <a:gd name="T56" fmla="*/ 4636 w 4883"/>
                <a:gd name="T57" fmla="*/ 3119 h 4224"/>
                <a:gd name="T58" fmla="*/ 4256 w 4883"/>
                <a:gd name="T59" fmla="*/ 2627 h 4224"/>
                <a:gd name="T60" fmla="*/ 3939 w 4883"/>
                <a:gd name="T61" fmla="*/ 2370 h 4224"/>
                <a:gd name="T62" fmla="*/ 3774 w 4883"/>
                <a:gd name="T63" fmla="*/ 2195 h 4224"/>
                <a:gd name="T64" fmla="*/ 3845 w 4883"/>
                <a:gd name="T65" fmla="*/ 2003 h 4224"/>
                <a:gd name="T66" fmla="*/ 4015 w 4883"/>
                <a:gd name="T67" fmla="*/ 1896 h 4224"/>
                <a:gd name="T68" fmla="*/ 4222 w 4883"/>
                <a:gd name="T69" fmla="*/ 1782 h 4224"/>
                <a:gd name="T70" fmla="*/ 4435 w 4883"/>
                <a:gd name="T71" fmla="*/ 1593 h 4224"/>
                <a:gd name="T72" fmla="*/ 4509 w 4883"/>
                <a:gd name="T73" fmla="*/ 1195 h 4224"/>
                <a:gd name="T74" fmla="*/ 4341 w 4883"/>
                <a:gd name="T75" fmla="*/ 938 h 4224"/>
                <a:gd name="T76" fmla="*/ 3789 w 4883"/>
                <a:gd name="T77" fmla="*/ 1041 h 4224"/>
                <a:gd name="T78" fmla="*/ 3373 w 4883"/>
                <a:gd name="T79" fmla="*/ 1083 h 4224"/>
                <a:gd name="T80" fmla="*/ 3185 w 4883"/>
                <a:gd name="T81" fmla="*/ 739 h 4224"/>
                <a:gd name="T82" fmla="*/ 2731 w 4883"/>
                <a:gd name="T83" fmla="*/ 524 h 4224"/>
                <a:gd name="T84" fmla="*/ 2343 w 4883"/>
                <a:gd name="T85" fmla="*/ 305 h 4224"/>
                <a:gd name="T86" fmla="*/ 1720 w 4883"/>
                <a:gd name="T87" fmla="*/ 8 h 4224"/>
                <a:gd name="T88" fmla="*/ 1804 w 4883"/>
                <a:gd name="T89" fmla="*/ 695 h 4224"/>
                <a:gd name="T90" fmla="*/ 1733 w 4883"/>
                <a:gd name="T91" fmla="*/ 1044 h 4224"/>
                <a:gd name="T92" fmla="*/ 1766 w 4883"/>
                <a:gd name="T93" fmla="*/ 1193 h 4224"/>
                <a:gd name="T94" fmla="*/ 1713 w 4883"/>
                <a:gd name="T95" fmla="*/ 1379 h 4224"/>
                <a:gd name="T96" fmla="*/ 1379 w 4883"/>
                <a:gd name="T97" fmla="*/ 1208 h 4224"/>
                <a:gd name="T98" fmla="*/ 1257 w 4883"/>
                <a:gd name="T99" fmla="*/ 1429 h 4224"/>
                <a:gd name="T100" fmla="*/ 1010 w 4883"/>
                <a:gd name="T101" fmla="*/ 1462 h 4224"/>
                <a:gd name="T102" fmla="*/ 745 w 4883"/>
                <a:gd name="T103" fmla="*/ 1270 h 4224"/>
                <a:gd name="T104" fmla="*/ 547 w 4883"/>
                <a:gd name="T105" fmla="*/ 1322 h 4224"/>
                <a:gd name="T106" fmla="*/ 252 w 4883"/>
                <a:gd name="T107" fmla="*/ 1202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3" h="4224">
                  <a:moveTo>
                    <a:pt x="252" y="1202"/>
                  </a:moveTo>
                  <a:cubicBezTo>
                    <a:pt x="266" y="1201"/>
                    <a:pt x="209" y="1214"/>
                    <a:pt x="216" y="1208"/>
                  </a:cubicBezTo>
                  <a:cubicBezTo>
                    <a:pt x="219" y="1206"/>
                    <a:pt x="224" y="1235"/>
                    <a:pt x="224" y="1240"/>
                  </a:cubicBezTo>
                  <a:cubicBezTo>
                    <a:pt x="224" y="1239"/>
                    <a:pt x="60" y="1273"/>
                    <a:pt x="152" y="1318"/>
                  </a:cubicBezTo>
                  <a:cubicBezTo>
                    <a:pt x="157" y="1320"/>
                    <a:pt x="174" y="1352"/>
                    <a:pt x="175" y="1352"/>
                  </a:cubicBezTo>
                  <a:cubicBezTo>
                    <a:pt x="196" y="1384"/>
                    <a:pt x="180" y="1386"/>
                    <a:pt x="163" y="1409"/>
                  </a:cubicBezTo>
                  <a:cubicBezTo>
                    <a:pt x="156" y="1419"/>
                    <a:pt x="213" y="1437"/>
                    <a:pt x="213" y="1449"/>
                  </a:cubicBezTo>
                  <a:cubicBezTo>
                    <a:pt x="213" y="1474"/>
                    <a:pt x="175" y="1462"/>
                    <a:pt x="175" y="1464"/>
                  </a:cubicBezTo>
                  <a:cubicBezTo>
                    <a:pt x="175" y="1482"/>
                    <a:pt x="149" y="1575"/>
                    <a:pt x="160" y="1592"/>
                  </a:cubicBezTo>
                  <a:cubicBezTo>
                    <a:pt x="178" y="1555"/>
                    <a:pt x="247" y="1686"/>
                    <a:pt x="209" y="1698"/>
                  </a:cubicBezTo>
                  <a:cubicBezTo>
                    <a:pt x="219" y="1702"/>
                    <a:pt x="229" y="1705"/>
                    <a:pt x="239" y="1706"/>
                  </a:cubicBezTo>
                  <a:cubicBezTo>
                    <a:pt x="202" y="1736"/>
                    <a:pt x="230" y="1800"/>
                    <a:pt x="168" y="1815"/>
                  </a:cubicBezTo>
                  <a:cubicBezTo>
                    <a:pt x="125" y="1825"/>
                    <a:pt x="127" y="1869"/>
                    <a:pt x="152" y="1907"/>
                  </a:cubicBezTo>
                  <a:cubicBezTo>
                    <a:pt x="79" y="1907"/>
                    <a:pt x="79" y="1905"/>
                    <a:pt x="7" y="1952"/>
                  </a:cubicBezTo>
                  <a:cubicBezTo>
                    <a:pt x="0" y="1952"/>
                    <a:pt x="92" y="2034"/>
                    <a:pt x="91" y="2030"/>
                  </a:cubicBezTo>
                  <a:cubicBezTo>
                    <a:pt x="95" y="2046"/>
                    <a:pt x="34" y="2051"/>
                    <a:pt x="64" y="2102"/>
                  </a:cubicBezTo>
                  <a:cubicBezTo>
                    <a:pt x="83" y="2134"/>
                    <a:pt x="116" y="2138"/>
                    <a:pt x="140" y="2163"/>
                  </a:cubicBezTo>
                  <a:cubicBezTo>
                    <a:pt x="171" y="2194"/>
                    <a:pt x="179" y="2121"/>
                    <a:pt x="224" y="2165"/>
                  </a:cubicBezTo>
                  <a:cubicBezTo>
                    <a:pt x="236" y="2153"/>
                    <a:pt x="261" y="2183"/>
                    <a:pt x="270" y="2192"/>
                  </a:cubicBezTo>
                  <a:cubicBezTo>
                    <a:pt x="264" y="2200"/>
                    <a:pt x="217" y="2215"/>
                    <a:pt x="245" y="2239"/>
                  </a:cubicBezTo>
                  <a:cubicBezTo>
                    <a:pt x="259" y="2239"/>
                    <a:pt x="271" y="2233"/>
                    <a:pt x="281" y="2222"/>
                  </a:cubicBezTo>
                  <a:cubicBezTo>
                    <a:pt x="287" y="2231"/>
                    <a:pt x="353" y="2318"/>
                    <a:pt x="347" y="2323"/>
                  </a:cubicBezTo>
                  <a:cubicBezTo>
                    <a:pt x="342" y="2328"/>
                    <a:pt x="317" y="2324"/>
                    <a:pt x="308" y="2331"/>
                  </a:cubicBezTo>
                  <a:cubicBezTo>
                    <a:pt x="284" y="2353"/>
                    <a:pt x="328" y="2384"/>
                    <a:pt x="300" y="2412"/>
                  </a:cubicBezTo>
                  <a:cubicBezTo>
                    <a:pt x="324" y="2426"/>
                    <a:pt x="388" y="2485"/>
                    <a:pt x="394" y="2485"/>
                  </a:cubicBezTo>
                  <a:cubicBezTo>
                    <a:pt x="427" y="2485"/>
                    <a:pt x="393" y="2463"/>
                    <a:pt x="402" y="2476"/>
                  </a:cubicBezTo>
                  <a:cubicBezTo>
                    <a:pt x="402" y="2475"/>
                    <a:pt x="547" y="2426"/>
                    <a:pt x="520" y="2484"/>
                  </a:cubicBezTo>
                  <a:cubicBezTo>
                    <a:pt x="525" y="2478"/>
                    <a:pt x="531" y="2472"/>
                    <a:pt x="536" y="2466"/>
                  </a:cubicBezTo>
                  <a:cubicBezTo>
                    <a:pt x="567" y="2452"/>
                    <a:pt x="657" y="2605"/>
                    <a:pt x="676" y="2484"/>
                  </a:cubicBezTo>
                  <a:cubicBezTo>
                    <a:pt x="705" y="2506"/>
                    <a:pt x="772" y="2480"/>
                    <a:pt x="790" y="2458"/>
                  </a:cubicBezTo>
                  <a:cubicBezTo>
                    <a:pt x="767" y="2479"/>
                    <a:pt x="867" y="2547"/>
                    <a:pt x="862" y="2577"/>
                  </a:cubicBezTo>
                  <a:cubicBezTo>
                    <a:pt x="860" y="2593"/>
                    <a:pt x="853" y="2626"/>
                    <a:pt x="858" y="2642"/>
                  </a:cubicBezTo>
                  <a:cubicBezTo>
                    <a:pt x="881" y="2715"/>
                    <a:pt x="862" y="2707"/>
                    <a:pt x="809" y="2743"/>
                  </a:cubicBezTo>
                  <a:cubicBezTo>
                    <a:pt x="837" y="2749"/>
                    <a:pt x="830" y="2792"/>
                    <a:pt x="827" y="2811"/>
                  </a:cubicBezTo>
                  <a:cubicBezTo>
                    <a:pt x="819" y="2857"/>
                    <a:pt x="815" y="2832"/>
                    <a:pt x="832" y="2868"/>
                  </a:cubicBezTo>
                  <a:cubicBezTo>
                    <a:pt x="838" y="2865"/>
                    <a:pt x="883" y="2950"/>
                    <a:pt x="881" y="2948"/>
                  </a:cubicBezTo>
                  <a:cubicBezTo>
                    <a:pt x="882" y="2948"/>
                    <a:pt x="873" y="2967"/>
                    <a:pt x="862" y="2974"/>
                  </a:cubicBezTo>
                  <a:cubicBezTo>
                    <a:pt x="870" y="2982"/>
                    <a:pt x="891" y="2965"/>
                    <a:pt x="904" y="2967"/>
                  </a:cubicBezTo>
                  <a:cubicBezTo>
                    <a:pt x="896" y="2973"/>
                    <a:pt x="890" y="2982"/>
                    <a:pt x="881" y="2986"/>
                  </a:cubicBezTo>
                  <a:cubicBezTo>
                    <a:pt x="883" y="2986"/>
                    <a:pt x="830" y="3126"/>
                    <a:pt x="790" y="3138"/>
                  </a:cubicBezTo>
                  <a:cubicBezTo>
                    <a:pt x="807" y="3133"/>
                    <a:pt x="717" y="3159"/>
                    <a:pt x="756" y="3168"/>
                  </a:cubicBezTo>
                  <a:cubicBezTo>
                    <a:pt x="757" y="3167"/>
                    <a:pt x="719" y="3165"/>
                    <a:pt x="719" y="3165"/>
                  </a:cubicBezTo>
                  <a:cubicBezTo>
                    <a:pt x="706" y="3178"/>
                    <a:pt x="779" y="3205"/>
                    <a:pt x="779" y="3216"/>
                  </a:cubicBezTo>
                  <a:cubicBezTo>
                    <a:pt x="779" y="3268"/>
                    <a:pt x="704" y="3244"/>
                    <a:pt x="680" y="3271"/>
                  </a:cubicBezTo>
                  <a:cubicBezTo>
                    <a:pt x="725" y="3221"/>
                    <a:pt x="851" y="3358"/>
                    <a:pt x="859" y="3353"/>
                  </a:cubicBezTo>
                  <a:cubicBezTo>
                    <a:pt x="878" y="3341"/>
                    <a:pt x="860" y="3330"/>
                    <a:pt x="864" y="3322"/>
                  </a:cubicBezTo>
                  <a:cubicBezTo>
                    <a:pt x="865" y="3319"/>
                    <a:pt x="901" y="3344"/>
                    <a:pt x="897" y="3324"/>
                  </a:cubicBezTo>
                  <a:cubicBezTo>
                    <a:pt x="900" y="3325"/>
                    <a:pt x="918" y="3373"/>
                    <a:pt x="948" y="3388"/>
                  </a:cubicBezTo>
                  <a:cubicBezTo>
                    <a:pt x="1050" y="3440"/>
                    <a:pt x="953" y="3420"/>
                    <a:pt x="953" y="3472"/>
                  </a:cubicBezTo>
                  <a:cubicBezTo>
                    <a:pt x="960" y="3463"/>
                    <a:pt x="963" y="3468"/>
                    <a:pt x="962" y="3485"/>
                  </a:cubicBezTo>
                  <a:cubicBezTo>
                    <a:pt x="969" y="3517"/>
                    <a:pt x="1025" y="3605"/>
                    <a:pt x="1067" y="3565"/>
                  </a:cubicBezTo>
                  <a:cubicBezTo>
                    <a:pt x="1096" y="3537"/>
                    <a:pt x="1127" y="3540"/>
                    <a:pt x="1155" y="3517"/>
                  </a:cubicBezTo>
                  <a:cubicBezTo>
                    <a:pt x="1147" y="3512"/>
                    <a:pt x="1140" y="3512"/>
                    <a:pt x="1132" y="3517"/>
                  </a:cubicBezTo>
                  <a:cubicBezTo>
                    <a:pt x="1138" y="3479"/>
                    <a:pt x="1178" y="3501"/>
                    <a:pt x="1200" y="3506"/>
                  </a:cubicBezTo>
                  <a:cubicBezTo>
                    <a:pt x="1207" y="3512"/>
                    <a:pt x="1211" y="3456"/>
                    <a:pt x="1249" y="3494"/>
                  </a:cubicBezTo>
                  <a:cubicBezTo>
                    <a:pt x="1219" y="3464"/>
                    <a:pt x="1279" y="3346"/>
                    <a:pt x="1337" y="3385"/>
                  </a:cubicBezTo>
                  <a:cubicBezTo>
                    <a:pt x="1345" y="3391"/>
                    <a:pt x="1355" y="3419"/>
                    <a:pt x="1372" y="3404"/>
                  </a:cubicBezTo>
                  <a:cubicBezTo>
                    <a:pt x="1378" y="3399"/>
                    <a:pt x="1399" y="3384"/>
                    <a:pt x="1398" y="3369"/>
                  </a:cubicBezTo>
                  <a:cubicBezTo>
                    <a:pt x="1400" y="3370"/>
                    <a:pt x="1430" y="3385"/>
                    <a:pt x="1431" y="3385"/>
                  </a:cubicBezTo>
                  <a:cubicBezTo>
                    <a:pt x="1437" y="3383"/>
                    <a:pt x="1413" y="3358"/>
                    <a:pt x="1413" y="3358"/>
                  </a:cubicBezTo>
                  <a:cubicBezTo>
                    <a:pt x="1506" y="3358"/>
                    <a:pt x="1439" y="3441"/>
                    <a:pt x="1529" y="3441"/>
                  </a:cubicBezTo>
                  <a:cubicBezTo>
                    <a:pt x="1524" y="3441"/>
                    <a:pt x="1510" y="3412"/>
                    <a:pt x="1516" y="3410"/>
                  </a:cubicBezTo>
                  <a:cubicBezTo>
                    <a:pt x="1519" y="3409"/>
                    <a:pt x="1626" y="3429"/>
                    <a:pt x="1625" y="3428"/>
                  </a:cubicBezTo>
                  <a:cubicBezTo>
                    <a:pt x="1614" y="3417"/>
                    <a:pt x="1674" y="3483"/>
                    <a:pt x="1689" y="3449"/>
                  </a:cubicBezTo>
                  <a:cubicBezTo>
                    <a:pt x="1703" y="3419"/>
                    <a:pt x="1749" y="3466"/>
                    <a:pt x="1773" y="3491"/>
                  </a:cubicBezTo>
                  <a:cubicBezTo>
                    <a:pt x="1822" y="3540"/>
                    <a:pt x="1845" y="3453"/>
                    <a:pt x="1899" y="3453"/>
                  </a:cubicBezTo>
                  <a:cubicBezTo>
                    <a:pt x="1887" y="3468"/>
                    <a:pt x="1910" y="3457"/>
                    <a:pt x="1899" y="3468"/>
                  </a:cubicBezTo>
                  <a:cubicBezTo>
                    <a:pt x="1891" y="3461"/>
                    <a:pt x="1952" y="3461"/>
                    <a:pt x="1941" y="3472"/>
                  </a:cubicBezTo>
                  <a:cubicBezTo>
                    <a:pt x="1979" y="3464"/>
                    <a:pt x="2014" y="3441"/>
                    <a:pt x="2025" y="3388"/>
                  </a:cubicBezTo>
                  <a:cubicBezTo>
                    <a:pt x="2016" y="3381"/>
                    <a:pt x="2009" y="3382"/>
                    <a:pt x="2004" y="3390"/>
                  </a:cubicBezTo>
                  <a:cubicBezTo>
                    <a:pt x="2008" y="3323"/>
                    <a:pt x="2205" y="3256"/>
                    <a:pt x="2237" y="3339"/>
                  </a:cubicBezTo>
                  <a:cubicBezTo>
                    <a:pt x="2223" y="3386"/>
                    <a:pt x="2238" y="3358"/>
                    <a:pt x="2222" y="3366"/>
                  </a:cubicBezTo>
                  <a:cubicBezTo>
                    <a:pt x="2273" y="3403"/>
                    <a:pt x="2204" y="3451"/>
                    <a:pt x="2247" y="3497"/>
                  </a:cubicBezTo>
                  <a:cubicBezTo>
                    <a:pt x="2294" y="3545"/>
                    <a:pt x="2314" y="3538"/>
                    <a:pt x="2365" y="3495"/>
                  </a:cubicBezTo>
                  <a:cubicBezTo>
                    <a:pt x="2392" y="3471"/>
                    <a:pt x="2429" y="3472"/>
                    <a:pt x="2463" y="3476"/>
                  </a:cubicBezTo>
                  <a:cubicBezTo>
                    <a:pt x="2541" y="3487"/>
                    <a:pt x="2490" y="3446"/>
                    <a:pt x="2546" y="3408"/>
                  </a:cubicBezTo>
                  <a:cubicBezTo>
                    <a:pt x="2622" y="3357"/>
                    <a:pt x="2671" y="3444"/>
                    <a:pt x="2725" y="3423"/>
                  </a:cubicBezTo>
                  <a:cubicBezTo>
                    <a:pt x="2746" y="3423"/>
                    <a:pt x="2779" y="3468"/>
                    <a:pt x="2824" y="3468"/>
                  </a:cubicBezTo>
                  <a:cubicBezTo>
                    <a:pt x="2847" y="3468"/>
                    <a:pt x="2868" y="3465"/>
                    <a:pt x="2864" y="3495"/>
                  </a:cubicBezTo>
                  <a:cubicBezTo>
                    <a:pt x="2856" y="3553"/>
                    <a:pt x="2888" y="3517"/>
                    <a:pt x="2921" y="3540"/>
                  </a:cubicBezTo>
                  <a:cubicBezTo>
                    <a:pt x="2871" y="3580"/>
                    <a:pt x="2942" y="3672"/>
                    <a:pt x="2899" y="3713"/>
                  </a:cubicBezTo>
                  <a:cubicBezTo>
                    <a:pt x="2915" y="3698"/>
                    <a:pt x="2999" y="3729"/>
                    <a:pt x="3024" y="3730"/>
                  </a:cubicBezTo>
                  <a:cubicBezTo>
                    <a:pt x="3084" y="3732"/>
                    <a:pt x="3091" y="3737"/>
                    <a:pt x="3093" y="3803"/>
                  </a:cubicBezTo>
                  <a:cubicBezTo>
                    <a:pt x="3096" y="3866"/>
                    <a:pt x="3152" y="3936"/>
                    <a:pt x="3229" y="3901"/>
                  </a:cubicBezTo>
                  <a:cubicBezTo>
                    <a:pt x="3248" y="3921"/>
                    <a:pt x="3309" y="4010"/>
                    <a:pt x="3316" y="4028"/>
                  </a:cubicBezTo>
                  <a:cubicBezTo>
                    <a:pt x="3311" y="4015"/>
                    <a:pt x="3493" y="4104"/>
                    <a:pt x="3472" y="4125"/>
                  </a:cubicBezTo>
                  <a:cubicBezTo>
                    <a:pt x="3491" y="4192"/>
                    <a:pt x="3594" y="4167"/>
                    <a:pt x="3641" y="4150"/>
                  </a:cubicBezTo>
                  <a:cubicBezTo>
                    <a:pt x="3653" y="4145"/>
                    <a:pt x="3653" y="4125"/>
                    <a:pt x="3656" y="4114"/>
                  </a:cubicBezTo>
                  <a:cubicBezTo>
                    <a:pt x="3659" y="4103"/>
                    <a:pt x="3704" y="4122"/>
                    <a:pt x="3677" y="4133"/>
                  </a:cubicBezTo>
                  <a:cubicBezTo>
                    <a:pt x="3667" y="4123"/>
                    <a:pt x="3648" y="4172"/>
                    <a:pt x="3670" y="4177"/>
                  </a:cubicBezTo>
                  <a:cubicBezTo>
                    <a:pt x="3689" y="4181"/>
                    <a:pt x="3716" y="4174"/>
                    <a:pt x="3735" y="4170"/>
                  </a:cubicBezTo>
                  <a:cubicBezTo>
                    <a:pt x="3745" y="4169"/>
                    <a:pt x="3816" y="4160"/>
                    <a:pt x="3783" y="4144"/>
                  </a:cubicBezTo>
                  <a:cubicBezTo>
                    <a:pt x="3796" y="4143"/>
                    <a:pt x="3856" y="4175"/>
                    <a:pt x="3844" y="4175"/>
                  </a:cubicBezTo>
                  <a:cubicBezTo>
                    <a:pt x="3876" y="4195"/>
                    <a:pt x="3916" y="4198"/>
                    <a:pt x="3954" y="4224"/>
                  </a:cubicBezTo>
                  <a:cubicBezTo>
                    <a:pt x="3954" y="4206"/>
                    <a:pt x="3926" y="4099"/>
                    <a:pt x="3899" y="4099"/>
                  </a:cubicBezTo>
                  <a:cubicBezTo>
                    <a:pt x="3906" y="4105"/>
                    <a:pt x="3913" y="4105"/>
                    <a:pt x="3920" y="4099"/>
                  </a:cubicBezTo>
                  <a:cubicBezTo>
                    <a:pt x="3861" y="4035"/>
                    <a:pt x="3990" y="4079"/>
                    <a:pt x="3973" y="4083"/>
                  </a:cubicBezTo>
                  <a:cubicBezTo>
                    <a:pt x="3999" y="4051"/>
                    <a:pt x="4017" y="4054"/>
                    <a:pt x="4060" y="4034"/>
                  </a:cubicBezTo>
                  <a:cubicBezTo>
                    <a:pt x="3980" y="3942"/>
                    <a:pt x="4029" y="3933"/>
                    <a:pt x="4134" y="3904"/>
                  </a:cubicBezTo>
                  <a:cubicBezTo>
                    <a:pt x="4184" y="3889"/>
                    <a:pt x="4180" y="3826"/>
                    <a:pt x="4230" y="3848"/>
                  </a:cubicBezTo>
                  <a:cubicBezTo>
                    <a:pt x="4278" y="3869"/>
                    <a:pt x="4253" y="3839"/>
                    <a:pt x="4273" y="3825"/>
                  </a:cubicBezTo>
                  <a:cubicBezTo>
                    <a:pt x="4291" y="3837"/>
                    <a:pt x="4321" y="3848"/>
                    <a:pt x="4338" y="3829"/>
                  </a:cubicBezTo>
                  <a:cubicBezTo>
                    <a:pt x="4329" y="3821"/>
                    <a:pt x="4320" y="3813"/>
                    <a:pt x="4311" y="3806"/>
                  </a:cubicBezTo>
                  <a:cubicBezTo>
                    <a:pt x="4302" y="3842"/>
                    <a:pt x="4369" y="3761"/>
                    <a:pt x="4349" y="3779"/>
                  </a:cubicBezTo>
                  <a:cubicBezTo>
                    <a:pt x="4335" y="3793"/>
                    <a:pt x="4399" y="3801"/>
                    <a:pt x="4406" y="3798"/>
                  </a:cubicBezTo>
                  <a:cubicBezTo>
                    <a:pt x="4425" y="3793"/>
                    <a:pt x="4492" y="3760"/>
                    <a:pt x="4497" y="3741"/>
                  </a:cubicBezTo>
                  <a:cubicBezTo>
                    <a:pt x="4508" y="3706"/>
                    <a:pt x="4525" y="3572"/>
                    <a:pt x="4585" y="3617"/>
                  </a:cubicBezTo>
                  <a:cubicBezTo>
                    <a:pt x="4664" y="3677"/>
                    <a:pt x="4749" y="3816"/>
                    <a:pt x="4858" y="3780"/>
                  </a:cubicBezTo>
                  <a:cubicBezTo>
                    <a:pt x="4844" y="3765"/>
                    <a:pt x="4883" y="3727"/>
                    <a:pt x="4837" y="3684"/>
                  </a:cubicBezTo>
                  <a:cubicBezTo>
                    <a:pt x="4822" y="3669"/>
                    <a:pt x="4779" y="3635"/>
                    <a:pt x="4791" y="3608"/>
                  </a:cubicBezTo>
                  <a:cubicBezTo>
                    <a:pt x="4812" y="3561"/>
                    <a:pt x="4805" y="3564"/>
                    <a:pt x="4801" y="3508"/>
                  </a:cubicBezTo>
                  <a:cubicBezTo>
                    <a:pt x="4797" y="3443"/>
                    <a:pt x="4837" y="3393"/>
                    <a:pt x="4802" y="3328"/>
                  </a:cubicBezTo>
                  <a:cubicBezTo>
                    <a:pt x="4795" y="3315"/>
                    <a:pt x="4771" y="3254"/>
                    <a:pt x="4756" y="3252"/>
                  </a:cubicBezTo>
                  <a:cubicBezTo>
                    <a:pt x="4727" y="3247"/>
                    <a:pt x="4716" y="3248"/>
                    <a:pt x="4702" y="3221"/>
                  </a:cubicBezTo>
                  <a:cubicBezTo>
                    <a:pt x="4686" y="3191"/>
                    <a:pt x="4686" y="3179"/>
                    <a:pt x="4669" y="3150"/>
                  </a:cubicBezTo>
                  <a:cubicBezTo>
                    <a:pt x="4662" y="3140"/>
                    <a:pt x="4643" y="3129"/>
                    <a:pt x="4636" y="3119"/>
                  </a:cubicBezTo>
                  <a:cubicBezTo>
                    <a:pt x="4607" y="3074"/>
                    <a:pt x="4574" y="3023"/>
                    <a:pt x="4560" y="2966"/>
                  </a:cubicBezTo>
                  <a:cubicBezTo>
                    <a:pt x="4544" y="2907"/>
                    <a:pt x="4501" y="2855"/>
                    <a:pt x="4474" y="2797"/>
                  </a:cubicBezTo>
                  <a:cubicBezTo>
                    <a:pt x="4431" y="2705"/>
                    <a:pt x="4388" y="2799"/>
                    <a:pt x="4336" y="2766"/>
                  </a:cubicBezTo>
                  <a:cubicBezTo>
                    <a:pt x="4286" y="2735"/>
                    <a:pt x="4295" y="2665"/>
                    <a:pt x="4256" y="2627"/>
                  </a:cubicBezTo>
                  <a:cubicBezTo>
                    <a:pt x="4224" y="2594"/>
                    <a:pt x="4259" y="2545"/>
                    <a:pt x="4257" y="2504"/>
                  </a:cubicBezTo>
                  <a:cubicBezTo>
                    <a:pt x="4252" y="2412"/>
                    <a:pt x="4237" y="2452"/>
                    <a:pt x="4175" y="2441"/>
                  </a:cubicBezTo>
                  <a:cubicBezTo>
                    <a:pt x="4060" y="2420"/>
                    <a:pt x="4088" y="2384"/>
                    <a:pt x="4003" y="2469"/>
                  </a:cubicBezTo>
                  <a:cubicBezTo>
                    <a:pt x="3999" y="2492"/>
                    <a:pt x="3911" y="2408"/>
                    <a:pt x="3939" y="2370"/>
                  </a:cubicBezTo>
                  <a:cubicBezTo>
                    <a:pt x="3910" y="2346"/>
                    <a:pt x="3941" y="2329"/>
                    <a:pt x="3891" y="2326"/>
                  </a:cubicBezTo>
                  <a:cubicBezTo>
                    <a:pt x="3861" y="2324"/>
                    <a:pt x="3906" y="2274"/>
                    <a:pt x="3886" y="2250"/>
                  </a:cubicBezTo>
                  <a:cubicBezTo>
                    <a:pt x="3833" y="2186"/>
                    <a:pt x="3835" y="2259"/>
                    <a:pt x="3771" y="2226"/>
                  </a:cubicBezTo>
                  <a:cubicBezTo>
                    <a:pt x="3747" y="2213"/>
                    <a:pt x="3767" y="2205"/>
                    <a:pt x="3774" y="2195"/>
                  </a:cubicBezTo>
                  <a:cubicBezTo>
                    <a:pt x="3804" y="2154"/>
                    <a:pt x="3735" y="2135"/>
                    <a:pt x="3726" y="2108"/>
                  </a:cubicBezTo>
                  <a:cubicBezTo>
                    <a:pt x="3714" y="2071"/>
                    <a:pt x="3760" y="2024"/>
                    <a:pt x="3788" y="2007"/>
                  </a:cubicBezTo>
                  <a:cubicBezTo>
                    <a:pt x="3839" y="1976"/>
                    <a:pt x="3810" y="2061"/>
                    <a:pt x="3833" y="2058"/>
                  </a:cubicBezTo>
                  <a:cubicBezTo>
                    <a:pt x="3868" y="2054"/>
                    <a:pt x="3863" y="2022"/>
                    <a:pt x="3845" y="2003"/>
                  </a:cubicBezTo>
                  <a:cubicBezTo>
                    <a:pt x="3791" y="1943"/>
                    <a:pt x="3859" y="1987"/>
                    <a:pt x="3878" y="1964"/>
                  </a:cubicBezTo>
                  <a:cubicBezTo>
                    <a:pt x="3874" y="1954"/>
                    <a:pt x="3868" y="1943"/>
                    <a:pt x="3863" y="1934"/>
                  </a:cubicBezTo>
                  <a:cubicBezTo>
                    <a:pt x="3872" y="1932"/>
                    <a:pt x="3964" y="1972"/>
                    <a:pt x="3931" y="1916"/>
                  </a:cubicBezTo>
                  <a:cubicBezTo>
                    <a:pt x="3905" y="1871"/>
                    <a:pt x="4010" y="1896"/>
                    <a:pt x="4015" y="1896"/>
                  </a:cubicBezTo>
                  <a:cubicBezTo>
                    <a:pt x="4010" y="1889"/>
                    <a:pt x="3988" y="1849"/>
                    <a:pt x="4013" y="1854"/>
                  </a:cubicBezTo>
                  <a:cubicBezTo>
                    <a:pt x="4011" y="1854"/>
                    <a:pt x="4084" y="1899"/>
                    <a:pt x="4083" y="1892"/>
                  </a:cubicBezTo>
                  <a:cubicBezTo>
                    <a:pt x="4084" y="1865"/>
                    <a:pt x="4114" y="1856"/>
                    <a:pt x="4110" y="1827"/>
                  </a:cubicBezTo>
                  <a:cubicBezTo>
                    <a:pt x="4132" y="1854"/>
                    <a:pt x="4141" y="1720"/>
                    <a:pt x="4222" y="1782"/>
                  </a:cubicBezTo>
                  <a:cubicBezTo>
                    <a:pt x="4232" y="1789"/>
                    <a:pt x="4264" y="1838"/>
                    <a:pt x="4273" y="1812"/>
                  </a:cubicBezTo>
                  <a:cubicBezTo>
                    <a:pt x="4274" y="1807"/>
                    <a:pt x="4393" y="1713"/>
                    <a:pt x="4406" y="1707"/>
                  </a:cubicBezTo>
                  <a:cubicBezTo>
                    <a:pt x="4433" y="1694"/>
                    <a:pt x="4481" y="1679"/>
                    <a:pt x="4464" y="1650"/>
                  </a:cubicBezTo>
                  <a:cubicBezTo>
                    <a:pt x="4463" y="1648"/>
                    <a:pt x="4442" y="1589"/>
                    <a:pt x="4435" y="1593"/>
                  </a:cubicBezTo>
                  <a:cubicBezTo>
                    <a:pt x="4465" y="1575"/>
                    <a:pt x="4520" y="1589"/>
                    <a:pt x="4519" y="1543"/>
                  </a:cubicBezTo>
                  <a:cubicBezTo>
                    <a:pt x="4519" y="1520"/>
                    <a:pt x="4493" y="1475"/>
                    <a:pt x="4509" y="1455"/>
                  </a:cubicBezTo>
                  <a:cubicBezTo>
                    <a:pt x="4514" y="1499"/>
                    <a:pt x="4633" y="1426"/>
                    <a:pt x="4645" y="1409"/>
                  </a:cubicBezTo>
                  <a:cubicBezTo>
                    <a:pt x="4674" y="1366"/>
                    <a:pt x="4558" y="1203"/>
                    <a:pt x="4509" y="1195"/>
                  </a:cubicBezTo>
                  <a:cubicBezTo>
                    <a:pt x="4471" y="1189"/>
                    <a:pt x="4464" y="1099"/>
                    <a:pt x="4440" y="1079"/>
                  </a:cubicBezTo>
                  <a:cubicBezTo>
                    <a:pt x="4422" y="1068"/>
                    <a:pt x="4416" y="1053"/>
                    <a:pt x="4421" y="1033"/>
                  </a:cubicBezTo>
                  <a:cubicBezTo>
                    <a:pt x="4402" y="1032"/>
                    <a:pt x="4384" y="1025"/>
                    <a:pt x="4368" y="1014"/>
                  </a:cubicBezTo>
                  <a:cubicBezTo>
                    <a:pt x="4381" y="1003"/>
                    <a:pt x="4354" y="944"/>
                    <a:pt x="4341" y="938"/>
                  </a:cubicBezTo>
                  <a:cubicBezTo>
                    <a:pt x="4279" y="911"/>
                    <a:pt x="4249" y="947"/>
                    <a:pt x="4186" y="938"/>
                  </a:cubicBezTo>
                  <a:cubicBezTo>
                    <a:pt x="4164" y="936"/>
                    <a:pt x="4055" y="826"/>
                    <a:pt x="4022" y="866"/>
                  </a:cubicBezTo>
                  <a:cubicBezTo>
                    <a:pt x="3958" y="823"/>
                    <a:pt x="3943" y="1039"/>
                    <a:pt x="3895" y="1048"/>
                  </a:cubicBezTo>
                  <a:cubicBezTo>
                    <a:pt x="3852" y="1056"/>
                    <a:pt x="3807" y="1082"/>
                    <a:pt x="3789" y="1041"/>
                  </a:cubicBezTo>
                  <a:cubicBezTo>
                    <a:pt x="3773" y="1004"/>
                    <a:pt x="3770" y="976"/>
                    <a:pt x="3738" y="946"/>
                  </a:cubicBezTo>
                  <a:cubicBezTo>
                    <a:pt x="3720" y="929"/>
                    <a:pt x="3664" y="925"/>
                    <a:pt x="3661" y="921"/>
                  </a:cubicBezTo>
                  <a:cubicBezTo>
                    <a:pt x="3584" y="812"/>
                    <a:pt x="3539" y="873"/>
                    <a:pt x="3452" y="942"/>
                  </a:cubicBezTo>
                  <a:cubicBezTo>
                    <a:pt x="3438" y="953"/>
                    <a:pt x="3346" y="1082"/>
                    <a:pt x="3373" y="1083"/>
                  </a:cubicBezTo>
                  <a:cubicBezTo>
                    <a:pt x="3367" y="1088"/>
                    <a:pt x="3232" y="1141"/>
                    <a:pt x="3231" y="1139"/>
                  </a:cubicBezTo>
                  <a:cubicBezTo>
                    <a:pt x="3205" y="1103"/>
                    <a:pt x="3169" y="1106"/>
                    <a:pt x="3132" y="1070"/>
                  </a:cubicBezTo>
                  <a:cubicBezTo>
                    <a:pt x="3103" y="1041"/>
                    <a:pt x="3249" y="1000"/>
                    <a:pt x="3259" y="988"/>
                  </a:cubicBezTo>
                  <a:cubicBezTo>
                    <a:pt x="3145" y="942"/>
                    <a:pt x="3259" y="813"/>
                    <a:pt x="3185" y="739"/>
                  </a:cubicBezTo>
                  <a:cubicBezTo>
                    <a:pt x="3163" y="717"/>
                    <a:pt x="3189" y="642"/>
                    <a:pt x="3113" y="642"/>
                  </a:cubicBezTo>
                  <a:cubicBezTo>
                    <a:pt x="3078" y="642"/>
                    <a:pt x="2952" y="682"/>
                    <a:pt x="2947" y="661"/>
                  </a:cubicBezTo>
                  <a:cubicBezTo>
                    <a:pt x="2944" y="682"/>
                    <a:pt x="2801" y="718"/>
                    <a:pt x="2799" y="711"/>
                  </a:cubicBezTo>
                  <a:cubicBezTo>
                    <a:pt x="2753" y="757"/>
                    <a:pt x="2744" y="535"/>
                    <a:pt x="2731" y="524"/>
                  </a:cubicBezTo>
                  <a:cubicBezTo>
                    <a:pt x="2729" y="526"/>
                    <a:pt x="2683" y="407"/>
                    <a:pt x="2674" y="399"/>
                  </a:cubicBezTo>
                  <a:cubicBezTo>
                    <a:pt x="2734" y="308"/>
                    <a:pt x="2642" y="251"/>
                    <a:pt x="2576" y="254"/>
                  </a:cubicBezTo>
                  <a:cubicBezTo>
                    <a:pt x="2542" y="256"/>
                    <a:pt x="2554" y="297"/>
                    <a:pt x="2504" y="294"/>
                  </a:cubicBezTo>
                  <a:cubicBezTo>
                    <a:pt x="2452" y="291"/>
                    <a:pt x="2387" y="329"/>
                    <a:pt x="2343" y="305"/>
                  </a:cubicBezTo>
                  <a:cubicBezTo>
                    <a:pt x="2302" y="282"/>
                    <a:pt x="2255" y="313"/>
                    <a:pt x="2213" y="267"/>
                  </a:cubicBezTo>
                  <a:cubicBezTo>
                    <a:pt x="2185" y="236"/>
                    <a:pt x="2178" y="160"/>
                    <a:pt x="2116" y="160"/>
                  </a:cubicBezTo>
                  <a:cubicBezTo>
                    <a:pt x="2040" y="160"/>
                    <a:pt x="2006" y="57"/>
                    <a:pt x="1958" y="57"/>
                  </a:cubicBezTo>
                  <a:cubicBezTo>
                    <a:pt x="1884" y="57"/>
                    <a:pt x="1795" y="0"/>
                    <a:pt x="1720" y="8"/>
                  </a:cubicBezTo>
                  <a:cubicBezTo>
                    <a:pt x="1720" y="64"/>
                    <a:pt x="1724" y="141"/>
                    <a:pt x="1763" y="185"/>
                  </a:cubicBezTo>
                  <a:cubicBezTo>
                    <a:pt x="1780" y="204"/>
                    <a:pt x="1826" y="198"/>
                    <a:pt x="1823" y="228"/>
                  </a:cubicBezTo>
                  <a:cubicBezTo>
                    <a:pt x="1819" y="257"/>
                    <a:pt x="1801" y="287"/>
                    <a:pt x="1785" y="312"/>
                  </a:cubicBezTo>
                  <a:cubicBezTo>
                    <a:pt x="1747" y="371"/>
                    <a:pt x="1712" y="654"/>
                    <a:pt x="1804" y="695"/>
                  </a:cubicBezTo>
                  <a:cubicBezTo>
                    <a:pt x="1729" y="746"/>
                    <a:pt x="1741" y="775"/>
                    <a:pt x="1792" y="839"/>
                  </a:cubicBezTo>
                  <a:cubicBezTo>
                    <a:pt x="1797" y="846"/>
                    <a:pt x="1838" y="905"/>
                    <a:pt x="1838" y="906"/>
                  </a:cubicBezTo>
                  <a:cubicBezTo>
                    <a:pt x="1838" y="906"/>
                    <a:pt x="1748" y="988"/>
                    <a:pt x="1764" y="988"/>
                  </a:cubicBezTo>
                  <a:cubicBezTo>
                    <a:pt x="1791" y="988"/>
                    <a:pt x="1727" y="1049"/>
                    <a:pt x="1733" y="1044"/>
                  </a:cubicBezTo>
                  <a:cubicBezTo>
                    <a:pt x="1679" y="1100"/>
                    <a:pt x="1769" y="1080"/>
                    <a:pt x="1780" y="1114"/>
                  </a:cubicBezTo>
                  <a:cubicBezTo>
                    <a:pt x="1778" y="1130"/>
                    <a:pt x="1770" y="1141"/>
                    <a:pt x="1755" y="1147"/>
                  </a:cubicBezTo>
                  <a:cubicBezTo>
                    <a:pt x="1773" y="1159"/>
                    <a:pt x="1785" y="1185"/>
                    <a:pt x="1804" y="1197"/>
                  </a:cubicBezTo>
                  <a:cubicBezTo>
                    <a:pt x="1791" y="1199"/>
                    <a:pt x="1778" y="1198"/>
                    <a:pt x="1766" y="1193"/>
                  </a:cubicBezTo>
                  <a:cubicBezTo>
                    <a:pt x="1791" y="1210"/>
                    <a:pt x="1918" y="1361"/>
                    <a:pt x="1880" y="1402"/>
                  </a:cubicBezTo>
                  <a:cubicBezTo>
                    <a:pt x="1859" y="1375"/>
                    <a:pt x="1711" y="1428"/>
                    <a:pt x="1717" y="1409"/>
                  </a:cubicBezTo>
                  <a:cubicBezTo>
                    <a:pt x="1715" y="1415"/>
                    <a:pt x="1729" y="1416"/>
                    <a:pt x="1721" y="1425"/>
                  </a:cubicBezTo>
                  <a:cubicBezTo>
                    <a:pt x="1702" y="1425"/>
                    <a:pt x="1704" y="1392"/>
                    <a:pt x="1713" y="1379"/>
                  </a:cubicBezTo>
                  <a:cubicBezTo>
                    <a:pt x="1705" y="1380"/>
                    <a:pt x="1699" y="1384"/>
                    <a:pt x="1694" y="1390"/>
                  </a:cubicBezTo>
                  <a:cubicBezTo>
                    <a:pt x="1670" y="1387"/>
                    <a:pt x="1686" y="1364"/>
                    <a:pt x="1639" y="1374"/>
                  </a:cubicBezTo>
                  <a:cubicBezTo>
                    <a:pt x="1592" y="1383"/>
                    <a:pt x="1574" y="1433"/>
                    <a:pt x="1529" y="1401"/>
                  </a:cubicBezTo>
                  <a:cubicBezTo>
                    <a:pt x="1445" y="1340"/>
                    <a:pt x="1454" y="1258"/>
                    <a:pt x="1379" y="1208"/>
                  </a:cubicBezTo>
                  <a:cubicBezTo>
                    <a:pt x="1362" y="1226"/>
                    <a:pt x="1384" y="1259"/>
                    <a:pt x="1360" y="1288"/>
                  </a:cubicBezTo>
                  <a:cubicBezTo>
                    <a:pt x="1354" y="1279"/>
                    <a:pt x="1334" y="1263"/>
                    <a:pt x="1325" y="1269"/>
                  </a:cubicBezTo>
                  <a:cubicBezTo>
                    <a:pt x="1361" y="1323"/>
                    <a:pt x="1237" y="1330"/>
                    <a:pt x="1234" y="1314"/>
                  </a:cubicBezTo>
                  <a:cubicBezTo>
                    <a:pt x="1225" y="1363"/>
                    <a:pt x="1212" y="1400"/>
                    <a:pt x="1257" y="1429"/>
                  </a:cubicBezTo>
                  <a:cubicBezTo>
                    <a:pt x="1281" y="1445"/>
                    <a:pt x="1227" y="1512"/>
                    <a:pt x="1206" y="1512"/>
                  </a:cubicBezTo>
                  <a:cubicBezTo>
                    <a:pt x="1187" y="1461"/>
                    <a:pt x="1180" y="1499"/>
                    <a:pt x="1154" y="1493"/>
                  </a:cubicBezTo>
                  <a:cubicBezTo>
                    <a:pt x="1221" y="1532"/>
                    <a:pt x="1083" y="1525"/>
                    <a:pt x="1075" y="1524"/>
                  </a:cubicBezTo>
                  <a:cubicBezTo>
                    <a:pt x="1050" y="1522"/>
                    <a:pt x="1017" y="1497"/>
                    <a:pt x="1010" y="1462"/>
                  </a:cubicBezTo>
                  <a:cubicBezTo>
                    <a:pt x="1102" y="1507"/>
                    <a:pt x="1005" y="1371"/>
                    <a:pt x="1023" y="1371"/>
                  </a:cubicBezTo>
                  <a:cubicBezTo>
                    <a:pt x="978" y="1371"/>
                    <a:pt x="1003" y="1479"/>
                    <a:pt x="944" y="1416"/>
                  </a:cubicBezTo>
                  <a:cubicBezTo>
                    <a:pt x="886" y="1354"/>
                    <a:pt x="895" y="1338"/>
                    <a:pt x="813" y="1318"/>
                  </a:cubicBezTo>
                  <a:cubicBezTo>
                    <a:pt x="817" y="1357"/>
                    <a:pt x="755" y="1278"/>
                    <a:pt x="745" y="1270"/>
                  </a:cubicBezTo>
                  <a:cubicBezTo>
                    <a:pt x="716" y="1247"/>
                    <a:pt x="682" y="1272"/>
                    <a:pt x="657" y="1234"/>
                  </a:cubicBezTo>
                  <a:cubicBezTo>
                    <a:pt x="646" y="1245"/>
                    <a:pt x="611" y="1292"/>
                    <a:pt x="609" y="1293"/>
                  </a:cubicBezTo>
                  <a:cubicBezTo>
                    <a:pt x="587" y="1306"/>
                    <a:pt x="592" y="1312"/>
                    <a:pt x="577" y="1326"/>
                  </a:cubicBezTo>
                  <a:cubicBezTo>
                    <a:pt x="567" y="1323"/>
                    <a:pt x="557" y="1322"/>
                    <a:pt x="547" y="1322"/>
                  </a:cubicBezTo>
                  <a:cubicBezTo>
                    <a:pt x="597" y="1336"/>
                    <a:pt x="531" y="1371"/>
                    <a:pt x="511" y="1371"/>
                  </a:cubicBezTo>
                  <a:cubicBezTo>
                    <a:pt x="475" y="1371"/>
                    <a:pt x="399" y="1334"/>
                    <a:pt x="376" y="1307"/>
                  </a:cubicBezTo>
                  <a:cubicBezTo>
                    <a:pt x="378" y="1286"/>
                    <a:pt x="263" y="1225"/>
                    <a:pt x="252" y="1202"/>
                  </a:cubicBezTo>
                  <a:cubicBezTo>
                    <a:pt x="246" y="1203"/>
                    <a:pt x="252" y="1202"/>
                    <a:pt x="252" y="1202"/>
                  </a:cubicBezTo>
                  <a:lnTo>
                    <a:pt x="252" y="1202"/>
                  </a:lnTo>
                  <a:close/>
                </a:path>
              </a:pathLst>
            </a:custGeom>
            <a:solidFill>
              <a:schemeClr val="accent4"/>
            </a:solid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grpSp>
      <p:sp>
        <p:nvSpPr>
          <p:cNvPr id="22" name="Obdélník 21"/>
          <p:cNvSpPr/>
          <p:nvPr/>
        </p:nvSpPr>
        <p:spPr>
          <a:xfrm>
            <a:off x="6450542" y="2412790"/>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23" name="Obdélník 22"/>
          <p:cNvSpPr/>
          <p:nvPr/>
        </p:nvSpPr>
        <p:spPr>
          <a:xfrm>
            <a:off x="6450541" y="4586288"/>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24" name="Obdélník 23"/>
          <p:cNvSpPr/>
          <p:nvPr/>
        </p:nvSpPr>
        <p:spPr>
          <a:xfrm>
            <a:off x="5545667" y="5563767"/>
            <a:ext cx="1664758"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Tree>
    <p:extLst>
      <p:ext uri="{BB962C8B-B14F-4D97-AF65-F5344CB8AC3E}">
        <p14:creationId xmlns:p14="http://schemas.microsoft.com/office/powerpoint/2010/main" val="740638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Zástupný symbol pro obsah 5"/>
          <p:cNvGraphicFramePr>
            <a:graphicFrameLocks noGrp="1"/>
          </p:cNvGraphicFramePr>
          <p:nvPr>
            <p:ph idx="1"/>
            <p:extLst>
              <p:ext uri="{D42A27DB-BD31-4B8C-83A1-F6EECF244321}">
                <p14:modId xmlns:p14="http://schemas.microsoft.com/office/powerpoint/2010/main" val="3549515"/>
              </p:ext>
            </p:extLst>
          </p:nvPr>
        </p:nvGraphicFramePr>
        <p:xfrm>
          <a:off x="277813" y="1084263"/>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p:txBody>
          <a:bodyPr/>
          <a:lstStyle/>
          <a:p>
            <a:r>
              <a:rPr lang="cs-CZ" dirty="0" smtClean="0"/>
              <a:t>Důvodem k poskytnutí sponzorského daru MŠ by byla především nutnost umístit dítě z důvodu zaměstnání. Rovněž se vyskytoval názor, že se v tomto případě vlastně nejedná o úplatek</a:t>
            </a:r>
            <a:endParaRPr lang="en-GB" dirty="0"/>
          </a:p>
        </p:txBody>
      </p:sp>
      <p:sp>
        <p:nvSpPr>
          <p:cNvPr id="12" name="Text Box 1"/>
          <p:cNvSpPr txBox="1">
            <a:spLocks noChangeArrowheads="1"/>
          </p:cNvSpPr>
          <p:nvPr/>
        </p:nvSpPr>
        <p:spPr bwMode="auto">
          <a:xfrm>
            <a:off x="275431" y="1101844"/>
            <a:ext cx="9355137" cy="479188"/>
          </a:xfrm>
          <a:prstGeom prst="rect">
            <a:avLst/>
          </a:prstGeom>
          <a:noFill/>
          <a:ln w="9525">
            <a:noFill/>
            <a:miter lim="800000"/>
            <a:headEnd/>
            <a:tailEnd/>
          </a:ln>
        </p:spPr>
        <p:txBody>
          <a:bodyPr wrap="square" lIns="54864" tIns="32004" rIns="54864"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cs-CZ" sz="1400" dirty="0" smtClean="0">
                <a:solidFill>
                  <a:schemeClr val="tx1">
                    <a:lumMod val="85000"/>
                    <a:lumOff val="15000"/>
                  </a:schemeClr>
                </a:solidFill>
              </a:rPr>
              <a:t>Důvody k úplatku – mateřská školka</a:t>
            </a:r>
            <a:endParaRPr lang="cs-CZ" sz="1400" b="1" i="0" baseline="0" dirty="0" smtClean="0">
              <a:solidFill>
                <a:schemeClr val="tx1">
                  <a:lumMod val="85000"/>
                  <a:lumOff val="15000"/>
                </a:schemeClr>
              </a:solidFill>
              <a:effectLst/>
              <a:latin typeface="+mn-lt"/>
              <a:ea typeface="+mn-ea"/>
              <a:cs typeface="+mn-cs"/>
            </a:endParaRPr>
          </a:p>
        </p:txBody>
      </p:sp>
      <p:sp>
        <p:nvSpPr>
          <p:cNvPr id="6" name="Šipka doprava 5"/>
          <p:cNvSpPr/>
          <p:nvPr/>
        </p:nvSpPr>
        <p:spPr>
          <a:xfrm>
            <a:off x="6328714" y="4089213"/>
            <a:ext cx="1506828" cy="83129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a:off x="6328714" y="4839103"/>
            <a:ext cx="1506828" cy="831296"/>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p:cNvSpPr/>
          <p:nvPr/>
        </p:nvSpPr>
        <p:spPr>
          <a:xfrm>
            <a:off x="6341593" y="5531433"/>
            <a:ext cx="1506828" cy="831296"/>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p:cNvSpPr/>
          <p:nvPr/>
        </p:nvSpPr>
        <p:spPr>
          <a:xfrm>
            <a:off x="6328714" y="3317206"/>
            <a:ext cx="1506828" cy="831296"/>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6328714" y="3516923"/>
            <a:ext cx="3577286" cy="2825389"/>
          </a:xfrm>
          <a:prstGeom prst="rect">
            <a:avLst/>
          </a:prstGeom>
          <a:noFill/>
        </p:spPr>
        <p:txBody>
          <a:bodyPr wrap="square" rtlCol="0">
            <a:spAutoFit/>
          </a:bodyPr>
          <a:lstStyle/>
          <a:p>
            <a:r>
              <a:rPr lang="cs-CZ" dirty="0" smtClean="0">
                <a:solidFill>
                  <a:schemeClr val="accent5"/>
                </a:solidFill>
              </a:rPr>
              <a:t>Potřebuji umístit dítě </a:t>
            </a:r>
          </a:p>
          <a:p>
            <a:r>
              <a:rPr lang="cs-CZ" dirty="0" smtClean="0">
                <a:solidFill>
                  <a:schemeClr val="accent5"/>
                </a:solidFill>
              </a:rPr>
              <a:t>do školky: 48 % </a:t>
            </a:r>
          </a:p>
          <a:p>
            <a:endParaRPr lang="cs-CZ" dirty="0" smtClean="0">
              <a:solidFill>
                <a:schemeClr val="accent2"/>
              </a:solidFill>
            </a:endParaRPr>
          </a:p>
          <a:p>
            <a:endParaRPr lang="cs-CZ" dirty="0" smtClean="0">
              <a:solidFill>
                <a:schemeClr val="accent2"/>
              </a:solidFill>
            </a:endParaRPr>
          </a:p>
          <a:p>
            <a:r>
              <a:rPr lang="cs-CZ" dirty="0" smtClean="0">
                <a:solidFill>
                  <a:schemeClr val="tx2">
                    <a:lumMod val="50000"/>
                  </a:schemeClr>
                </a:solidFill>
              </a:rPr>
              <a:t>Sponzorský dar není úplatek: 27 %</a:t>
            </a:r>
          </a:p>
          <a:p>
            <a:endParaRPr lang="cs-CZ" dirty="0" smtClean="0">
              <a:solidFill>
                <a:schemeClr val="accent3">
                  <a:lumMod val="75000"/>
                </a:schemeClr>
              </a:solidFill>
            </a:endParaRPr>
          </a:p>
          <a:p>
            <a:endParaRPr lang="cs-CZ" dirty="0" smtClean="0">
              <a:solidFill>
                <a:schemeClr val="accent3">
                  <a:lumMod val="75000"/>
                </a:schemeClr>
              </a:solidFill>
            </a:endParaRPr>
          </a:p>
          <a:p>
            <a:r>
              <a:rPr lang="cs-CZ" dirty="0" smtClean="0">
                <a:solidFill>
                  <a:schemeClr val="accent2">
                    <a:lumMod val="75000"/>
                  </a:schemeClr>
                </a:solidFill>
              </a:rPr>
              <a:t>Je to pro dítě to nejlepší: 15 %</a:t>
            </a:r>
          </a:p>
          <a:p>
            <a:endParaRPr lang="cs-CZ" dirty="0" smtClean="0">
              <a:solidFill>
                <a:schemeClr val="accent3">
                  <a:lumMod val="75000"/>
                </a:schemeClr>
              </a:solidFill>
            </a:endParaRPr>
          </a:p>
          <a:p>
            <a:endParaRPr lang="cs-CZ" dirty="0">
              <a:solidFill>
                <a:schemeClr val="accent3">
                  <a:lumMod val="75000"/>
                </a:schemeClr>
              </a:solidFill>
            </a:endParaRPr>
          </a:p>
          <a:p>
            <a:r>
              <a:rPr lang="cs-CZ" dirty="0" smtClean="0">
                <a:solidFill>
                  <a:srgbClr val="FF0000"/>
                </a:solidFill>
              </a:rPr>
              <a:t>Je to výhodné: 11 %</a:t>
            </a:r>
          </a:p>
          <a:p>
            <a:endParaRPr lang="cs-CZ" dirty="0"/>
          </a:p>
        </p:txBody>
      </p:sp>
    </p:spTree>
    <p:extLst>
      <p:ext uri="{BB962C8B-B14F-4D97-AF65-F5344CB8AC3E}">
        <p14:creationId xmlns:p14="http://schemas.microsoft.com/office/powerpoint/2010/main" val="3033528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Vybrané důvody, proč přistoupit na </a:t>
            </a:r>
            <a:r>
              <a:rPr lang="cs-CZ" dirty="0" smtClean="0"/>
              <a:t>sponzorský dar MŠ</a:t>
            </a:r>
            <a:endParaRPr lang="en-GB" dirty="0"/>
          </a:p>
        </p:txBody>
      </p:sp>
      <p:sp>
        <p:nvSpPr>
          <p:cNvPr id="15" name="Vývojový diagram: paměť se sekvenčním přístupem 14"/>
          <p:cNvSpPr/>
          <p:nvPr/>
        </p:nvSpPr>
        <p:spPr>
          <a:xfrm rot="932857" flipH="1">
            <a:off x="715802" y="2062640"/>
            <a:ext cx="3803969" cy="1898313"/>
          </a:xfrm>
          <a:prstGeom prst="flowChartMagneticTape">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a:t>Pokud se jedná o MŠ, </a:t>
            </a:r>
            <a:r>
              <a:rPr lang="cs-CZ" b="0" i="1" dirty="0" smtClean="0"/>
              <a:t>kterou bych </a:t>
            </a:r>
            <a:r>
              <a:rPr lang="cs-CZ" b="0" i="1" dirty="0"/>
              <a:t>chtěl, aby mé dítě navštěvovalo, je příklad sponzoringu </a:t>
            </a:r>
            <a:r>
              <a:rPr lang="cs-CZ" b="0" i="1" dirty="0" smtClean="0"/>
              <a:t>jistou volbou. Investujete </a:t>
            </a:r>
            <a:r>
              <a:rPr lang="cs-CZ" b="0" i="1" dirty="0"/>
              <a:t>i do vašeho </a:t>
            </a:r>
            <a:r>
              <a:rPr lang="cs-CZ" b="0" i="1" dirty="0" smtClean="0"/>
              <a:t>dítěte. </a:t>
            </a:r>
            <a:r>
              <a:rPr lang="cs-CZ" b="0" i="1" dirty="0"/>
              <a:t>Znám ze svých zkušeností.</a:t>
            </a:r>
          </a:p>
        </p:txBody>
      </p:sp>
      <p:sp>
        <p:nvSpPr>
          <p:cNvPr id="16" name="Vývojový diagram: paměť se sekvenčním přístupem 15"/>
          <p:cNvSpPr/>
          <p:nvPr/>
        </p:nvSpPr>
        <p:spPr>
          <a:xfrm rot="429032" flipH="1">
            <a:off x="3425359" y="3715584"/>
            <a:ext cx="3514681" cy="1879409"/>
          </a:xfrm>
          <a:prstGeom prst="flowChartMagneticTap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a:t>V rámci sponzorského daru věřím, že peníze školka využije pro zlepšení prostředí i pro mé dítě a částka nebude uplatněna do kapsy </a:t>
            </a:r>
            <a:r>
              <a:rPr lang="cs-CZ" b="0" i="1" dirty="0" smtClean="0"/>
              <a:t>vedení.</a:t>
            </a:r>
            <a:endParaRPr lang="cs-CZ" b="0" i="1" dirty="0"/>
          </a:p>
        </p:txBody>
      </p:sp>
      <p:sp>
        <p:nvSpPr>
          <p:cNvPr id="17" name="Vývojový diagram: paměť se sekvenčním přístupem 16"/>
          <p:cNvSpPr/>
          <p:nvPr/>
        </p:nvSpPr>
        <p:spPr>
          <a:xfrm rot="653776">
            <a:off x="6322803" y="3009498"/>
            <a:ext cx="3319898" cy="2210448"/>
          </a:xfrm>
          <a:prstGeom prst="flowChartMagneticTap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smtClean="0"/>
              <a:t>Jestliže </a:t>
            </a:r>
            <a:r>
              <a:rPr lang="cs-CZ" b="0" i="1" dirty="0"/>
              <a:t>je to pro mě velice důležité, např. z důvodu, že musím nastoupit do práce, tak bych to udělala - jinak bych ztratila práci a co potom.</a:t>
            </a:r>
          </a:p>
        </p:txBody>
      </p:sp>
      <p:sp>
        <p:nvSpPr>
          <p:cNvPr id="18" name="Vývojový diagram: paměť se sekvenčním přístupem 17"/>
          <p:cNvSpPr/>
          <p:nvPr/>
        </p:nvSpPr>
        <p:spPr>
          <a:xfrm rot="3431842" flipV="1">
            <a:off x="955712" y="3489669"/>
            <a:ext cx="2364965" cy="2898579"/>
          </a:xfrm>
          <a:prstGeom prst="flowChartMagneticTap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cs-CZ" b="0" i="1" dirty="0"/>
              <a:t>Pokud se jedná o akutní případ, třeba, že jsem sehnala zaměstnání, tak </a:t>
            </a:r>
            <a:r>
              <a:rPr lang="cs-CZ" b="0" i="1" dirty="0" smtClean="0"/>
              <a:t>je pro </a:t>
            </a:r>
            <a:r>
              <a:rPr lang="cs-CZ" b="0" i="1" dirty="0"/>
              <a:t>mě práce důležitější, než zůstat </a:t>
            </a:r>
            <a:r>
              <a:rPr lang="cs-CZ" b="0" i="1" dirty="0" smtClean="0"/>
              <a:t/>
            </a:r>
            <a:br>
              <a:rPr lang="cs-CZ" b="0" i="1" dirty="0" smtClean="0"/>
            </a:br>
            <a:r>
              <a:rPr lang="cs-CZ" b="0" i="1" dirty="0" smtClean="0"/>
              <a:t>s </a:t>
            </a:r>
            <a:r>
              <a:rPr lang="cs-CZ" b="0" i="1" dirty="0"/>
              <a:t>dítětem bez peněz doma. Bohužel </a:t>
            </a:r>
            <a:r>
              <a:rPr lang="cs-CZ" b="0" i="1" dirty="0" smtClean="0"/>
              <a:t/>
            </a:r>
            <a:br>
              <a:rPr lang="cs-CZ" b="0" i="1" dirty="0" smtClean="0"/>
            </a:br>
            <a:r>
              <a:rPr lang="cs-CZ" b="0" i="1" dirty="0" smtClean="0"/>
              <a:t>bez </a:t>
            </a:r>
            <a:r>
              <a:rPr lang="cs-CZ" b="0" i="1" dirty="0"/>
              <a:t>úplatku bych musela zůstat doma.</a:t>
            </a:r>
            <a:endParaRPr lang="cs-CZ" dirty="0"/>
          </a:p>
        </p:txBody>
      </p:sp>
      <p:sp>
        <p:nvSpPr>
          <p:cNvPr id="7" name="Vývojový diagram: paměť se sekvenčním přístupem 6"/>
          <p:cNvSpPr/>
          <p:nvPr/>
        </p:nvSpPr>
        <p:spPr>
          <a:xfrm rot="20341667">
            <a:off x="3828144" y="1334440"/>
            <a:ext cx="4013601" cy="2132657"/>
          </a:xfrm>
          <a:prstGeom prst="flowChartMagneticTap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a:t>Pokud by se jednalo o sponzorský dar pro instituci </a:t>
            </a:r>
            <a:r>
              <a:rPr lang="cs-CZ" b="0" i="1" dirty="0" smtClean="0"/>
              <a:t>MŠ, </a:t>
            </a:r>
            <a:r>
              <a:rPr lang="cs-CZ" b="0" i="1" dirty="0"/>
              <a:t>a ne </a:t>
            </a:r>
            <a:r>
              <a:rPr lang="cs-CZ" b="0" i="1" dirty="0" smtClean="0"/>
              <a:t/>
            </a:r>
            <a:br>
              <a:rPr lang="cs-CZ" b="0" i="1" dirty="0" smtClean="0"/>
            </a:br>
            <a:r>
              <a:rPr lang="cs-CZ" b="0" i="1" dirty="0" smtClean="0"/>
              <a:t>pro </a:t>
            </a:r>
            <a:r>
              <a:rPr lang="cs-CZ" b="0" i="1" dirty="0"/>
              <a:t>konkrétní osobu "do kapsy", neviděl bych v tomto takový problém.</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9924" y="1281749"/>
            <a:ext cx="9334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3050" y="1153161"/>
            <a:ext cx="6762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967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Zástupný symbol pro obsah 5"/>
          <p:cNvGraphicFramePr>
            <a:graphicFrameLocks noGrp="1"/>
          </p:cNvGraphicFramePr>
          <p:nvPr>
            <p:ph idx="1"/>
            <p:extLst>
              <p:ext uri="{D42A27DB-BD31-4B8C-83A1-F6EECF244321}">
                <p14:modId xmlns:p14="http://schemas.microsoft.com/office/powerpoint/2010/main" val="2745399752"/>
              </p:ext>
            </p:extLst>
          </p:nvPr>
        </p:nvGraphicFramePr>
        <p:xfrm>
          <a:off x="277813" y="1084263"/>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p:txBody>
          <a:bodyPr/>
          <a:lstStyle/>
          <a:p>
            <a:r>
              <a:rPr lang="cs-CZ" dirty="0" smtClean="0"/>
              <a:t>V případě odmítnutí předání sponzorského daru MŠ lidé kromě morálních důvodů, uváděli, že by hledali jiné cesty, jak zajistit péči </a:t>
            </a:r>
            <a:br>
              <a:rPr lang="cs-CZ" dirty="0" smtClean="0"/>
            </a:br>
            <a:r>
              <a:rPr lang="cs-CZ" dirty="0" smtClean="0"/>
              <a:t>o dítě. Rovněž padl i důvod, že se jedná o hodně peněz </a:t>
            </a:r>
            <a:endParaRPr lang="en-GB" dirty="0"/>
          </a:p>
        </p:txBody>
      </p:sp>
      <p:sp>
        <p:nvSpPr>
          <p:cNvPr id="8" name="Šipka doprava 7"/>
          <p:cNvSpPr/>
          <p:nvPr/>
        </p:nvSpPr>
        <p:spPr>
          <a:xfrm>
            <a:off x="6272011" y="4849810"/>
            <a:ext cx="1506828" cy="831296"/>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p:cNvSpPr/>
          <p:nvPr/>
        </p:nvSpPr>
        <p:spPr>
          <a:xfrm>
            <a:off x="6272011" y="4142601"/>
            <a:ext cx="1506828" cy="831296"/>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a:off x="6272011" y="3349405"/>
            <a:ext cx="1506828" cy="831296"/>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a:off x="6272011" y="2607009"/>
            <a:ext cx="1506828" cy="831296"/>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6272011" y="2654030"/>
            <a:ext cx="4790941" cy="3250121"/>
          </a:xfrm>
          <a:prstGeom prst="rect">
            <a:avLst/>
          </a:prstGeom>
          <a:noFill/>
        </p:spPr>
        <p:txBody>
          <a:bodyPr wrap="square" rtlCol="0">
            <a:spAutoFit/>
          </a:bodyPr>
          <a:lstStyle/>
          <a:p>
            <a:endParaRPr lang="cs-CZ" dirty="0" smtClean="0">
              <a:solidFill>
                <a:schemeClr val="accent2">
                  <a:lumMod val="75000"/>
                </a:schemeClr>
              </a:solidFill>
            </a:endParaRPr>
          </a:p>
          <a:p>
            <a:r>
              <a:rPr lang="cs-CZ" dirty="0" smtClean="0">
                <a:solidFill>
                  <a:schemeClr val="accent2">
                    <a:lumMod val="75000"/>
                  </a:schemeClr>
                </a:solidFill>
              </a:rPr>
              <a:t>Hledal </a:t>
            </a:r>
            <a:r>
              <a:rPr lang="cs-CZ" dirty="0">
                <a:solidFill>
                  <a:schemeClr val="accent2">
                    <a:lumMod val="75000"/>
                  </a:schemeClr>
                </a:solidFill>
              </a:rPr>
              <a:t>bych jinou legální </a:t>
            </a:r>
            <a:r>
              <a:rPr lang="cs-CZ" dirty="0" smtClean="0">
                <a:solidFill>
                  <a:schemeClr val="accent2">
                    <a:lumMod val="75000"/>
                  </a:schemeClr>
                </a:solidFill>
              </a:rPr>
              <a:t>cestu: </a:t>
            </a:r>
            <a:r>
              <a:rPr lang="cs-CZ" dirty="0">
                <a:solidFill>
                  <a:schemeClr val="accent2">
                    <a:lumMod val="75000"/>
                  </a:schemeClr>
                </a:solidFill>
              </a:rPr>
              <a:t>44 %</a:t>
            </a:r>
          </a:p>
          <a:p>
            <a:endParaRPr lang="cs-CZ" dirty="0" smtClean="0">
              <a:solidFill>
                <a:schemeClr val="bg2">
                  <a:lumMod val="50000"/>
                </a:schemeClr>
              </a:solidFill>
            </a:endParaRPr>
          </a:p>
          <a:p>
            <a:endParaRPr lang="cs-CZ" dirty="0">
              <a:solidFill>
                <a:schemeClr val="bg2">
                  <a:lumMod val="50000"/>
                </a:schemeClr>
              </a:solidFill>
            </a:endParaRPr>
          </a:p>
          <a:p>
            <a:r>
              <a:rPr lang="cs-CZ" dirty="0" smtClean="0">
                <a:solidFill>
                  <a:schemeClr val="bg2">
                    <a:lumMod val="50000"/>
                  </a:schemeClr>
                </a:solidFill>
              </a:rPr>
              <a:t>Jsem proti tomuto korupčnímu</a:t>
            </a:r>
            <a:br>
              <a:rPr lang="cs-CZ" dirty="0" smtClean="0">
                <a:solidFill>
                  <a:schemeClr val="bg2">
                    <a:lumMod val="50000"/>
                  </a:schemeClr>
                </a:solidFill>
              </a:rPr>
            </a:br>
            <a:r>
              <a:rPr lang="cs-CZ" dirty="0" smtClean="0">
                <a:solidFill>
                  <a:schemeClr val="bg2">
                    <a:lumMod val="50000"/>
                  </a:schemeClr>
                </a:solidFill>
              </a:rPr>
              <a:t>jednání: 40 %</a:t>
            </a:r>
          </a:p>
          <a:p>
            <a:endParaRPr lang="cs-CZ" dirty="0" smtClean="0">
              <a:solidFill>
                <a:schemeClr val="accent2"/>
              </a:solidFill>
            </a:endParaRPr>
          </a:p>
          <a:p>
            <a:endParaRPr lang="cs-CZ" dirty="0" smtClean="0">
              <a:solidFill>
                <a:schemeClr val="accent2"/>
              </a:solidFill>
            </a:endParaRPr>
          </a:p>
          <a:p>
            <a:r>
              <a:rPr lang="cs-CZ" dirty="0">
                <a:solidFill>
                  <a:srgbClr val="FF0000"/>
                </a:solidFill>
              </a:rPr>
              <a:t>Je to hodně peněz: 13 %</a:t>
            </a:r>
          </a:p>
          <a:p>
            <a:endParaRPr lang="cs-CZ" dirty="0" smtClean="0">
              <a:solidFill>
                <a:schemeClr val="accent3">
                  <a:lumMod val="75000"/>
                </a:schemeClr>
              </a:solidFill>
            </a:endParaRPr>
          </a:p>
          <a:p>
            <a:endParaRPr lang="cs-CZ" dirty="0">
              <a:solidFill>
                <a:schemeClr val="accent3">
                  <a:lumMod val="75000"/>
                </a:schemeClr>
              </a:solidFill>
            </a:endParaRPr>
          </a:p>
          <a:p>
            <a:r>
              <a:rPr lang="cs-CZ" dirty="0" smtClean="0">
                <a:solidFill>
                  <a:schemeClr val="accent3">
                    <a:lumMod val="75000"/>
                  </a:schemeClr>
                </a:solidFill>
              </a:rPr>
              <a:t>Obavy </a:t>
            </a:r>
            <a:r>
              <a:rPr lang="cs-CZ" dirty="0">
                <a:solidFill>
                  <a:schemeClr val="accent3">
                    <a:lumMod val="75000"/>
                  </a:schemeClr>
                </a:solidFill>
              </a:rPr>
              <a:t>z trestu: 2 %</a:t>
            </a:r>
          </a:p>
          <a:p>
            <a:endParaRPr lang="cs-CZ" dirty="0" smtClean="0">
              <a:solidFill>
                <a:srgbClr val="FF0000"/>
              </a:solidFill>
            </a:endParaRPr>
          </a:p>
          <a:p>
            <a:endParaRPr lang="cs-CZ" dirty="0"/>
          </a:p>
        </p:txBody>
      </p:sp>
      <p:sp>
        <p:nvSpPr>
          <p:cNvPr id="12" name="Text Box 1"/>
          <p:cNvSpPr txBox="1">
            <a:spLocks noChangeArrowheads="1"/>
          </p:cNvSpPr>
          <p:nvPr/>
        </p:nvSpPr>
        <p:spPr bwMode="auto">
          <a:xfrm>
            <a:off x="275431" y="1101844"/>
            <a:ext cx="9355137" cy="479188"/>
          </a:xfrm>
          <a:prstGeom prst="rect">
            <a:avLst/>
          </a:prstGeom>
          <a:noFill/>
          <a:ln w="9525">
            <a:noFill/>
            <a:miter lim="800000"/>
            <a:headEnd/>
            <a:tailEnd/>
          </a:ln>
        </p:spPr>
        <p:txBody>
          <a:bodyPr wrap="square" lIns="54864" tIns="32004" rIns="54864"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cs-CZ" sz="1400" dirty="0" smtClean="0">
                <a:solidFill>
                  <a:schemeClr val="tx1">
                    <a:lumMod val="85000"/>
                    <a:lumOff val="15000"/>
                  </a:schemeClr>
                </a:solidFill>
              </a:rPr>
              <a:t>Důvody k odmítnutí předání úplatku – mateřská školka</a:t>
            </a:r>
            <a:endParaRPr lang="cs-CZ" sz="1400" b="1" i="0" baseline="0" dirty="0" smtClean="0">
              <a:solidFill>
                <a:schemeClr val="tx1">
                  <a:lumMod val="85000"/>
                  <a:lumOff val="15000"/>
                </a:schemeClr>
              </a:solidFill>
              <a:effectLst/>
              <a:latin typeface="+mn-lt"/>
              <a:ea typeface="+mn-ea"/>
              <a:cs typeface="+mn-cs"/>
            </a:endParaRPr>
          </a:p>
        </p:txBody>
      </p:sp>
    </p:spTree>
    <p:extLst>
      <p:ext uri="{BB962C8B-B14F-4D97-AF65-F5344CB8AC3E}">
        <p14:creationId xmlns:p14="http://schemas.microsoft.com/office/powerpoint/2010/main" val="2386388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Vybrané důvody, proč </a:t>
            </a:r>
            <a:r>
              <a:rPr lang="cs-CZ" dirty="0" smtClean="0"/>
              <a:t>nepřistoupit </a:t>
            </a:r>
            <a:r>
              <a:rPr lang="cs-CZ" dirty="0"/>
              <a:t>na sponzorský dar MŠ</a:t>
            </a:r>
            <a:endParaRPr lang="en-GB" dirty="0"/>
          </a:p>
        </p:txBody>
      </p:sp>
      <p:sp>
        <p:nvSpPr>
          <p:cNvPr id="15" name="Vývojový diagram: paměť se sekvenčním přístupem 14"/>
          <p:cNvSpPr/>
          <p:nvPr/>
        </p:nvSpPr>
        <p:spPr>
          <a:xfrm rot="932857" flipH="1">
            <a:off x="977414" y="2280503"/>
            <a:ext cx="2796081" cy="1621834"/>
          </a:xfrm>
          <a:prstGeom prst="flowChartMagneticTape">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smtClean="0"/>
              <a:t>Přesně </a:t>
            </a:r>
            <a:r>
              <a:rPr lang="cs-CZ" b="0" i="1" dirty="0"/>
              <a:t>tohle se mi stalo, ale nakonec jsem našel místo jinde, i když musím dojíždět 5 km</a:t>
            </a:r>
          </a:p>
        </p:txBody>
      </p:sp>
      <p:sp>
        <p:nvSpPr>
          <p:cNvPr id="16" name="Vývojový diagram: paměť se sekvenčním přístupem 15"/>
          <p:cNvSpPr/>
          <p:nvPr/>
        </p:nvSpPr>
        <p:spPr>
          <a:xfrm rot="429032" flipH="1">
            <a:off x="3780333" y="4100704"/>
            <a:ext cx="2542906" cy="1352405"/>
          </a:xfrm>
          <a:prstGeom prst="flowChartMagneticTap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smtClean="0"/>
              <a:t>Je </a:t>
            </a:r>
            <a:r>
              <a:rPr lang="cs-CZ" b="0" i="1" dirty="0"/>
              <a:t>to hnusné jednání takhle využívat nepříznivé situace rodičů</a:t>
            </a:r>
          </a:p>
        </p:txBody>
      </p:sp>
      <p:sp>
        <p:nvSpPr>
          <p:cNvPr id="18" name="Vývojový diagram: paměť se sekvenčním přístupem 17"/>
          <p:cNvSpPr/>
          <p:nvPr/>
        </p:nvSpPr>
        <p:spPr>
          <a:xfrm rot="5048773" flipV="1">
            <a:off x="1715783" y="3552961"/>
            <a:ext cx="1892910" cy="2052023"/>
          </a:xfrm>
          <a:prstGeom prst="flowChartMagneticTap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pl-PL" b="0" i="1" dirty="0" smtClean="0"/>
              <a:t>Co kdyby </a:t>
            </a:r>
            <a:r>
              <a:rPr lang="pl-PL" b="0" i="1" dirty="0"/>
              <a:t>se mně na to dítě někdy zeptalo?</a:t>
            </a:r>
            <a:endParaRPr lang="cs-CZ" b="0" i="1" dirty="0"/>
          </a:p>
        </p:txBody>
      </p:sp>
      <p:sp>
        <p:nvSpPr>
          <p:cNvPr id="7" name="Vývojový diagram: paměť se sekvenčním přístupem 6"/>
          <p:cNvSpPr/>
          <p:nvPr/>
        </p:nvSpPr>
        <p:spPr>
          <a:xfrm rot="19854849">
            <a:off x="3628981" y="1641466"/>
            <a:ext cx="3090260" cy="1500564"/>
          </a:xfrm>
          <a:prstGeom prst="flowChartMagneticTap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smtClean="0"/>
              <a:t>Za </a:t>
            </a:r>
            <a:r>
              <a:rPr lang="cs-CZ" b="0" i="1" dirty="0"/>
              <a:t>10. tisíc jsem schopný dítě vozit celý rok do jiné </a:t>
            </a:r>
            <a:r>
              <a:rPr lang="cs-CZ" b="0" i="1" dirty="0" smtClean="0"/>
              <a:t>školky.</a:t>
            </a:r>
            <a:endParaRPr lang="cs-CZ" dirty="0"/>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5675" y="1217613"/>
            <a:ext cx="9334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9400" y="1074740"/>
            <a:ext cx="6762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Vývojový diagram: paměť se sekvenčním přístupem 16"/>
          <p:cNvSpPr/>
          <p:nvPr/>
        </p:nvSpPr>
        <p:spPr>
          <a:xfrm rot="653776">
            <a:off x="5564136" y="2280014"/>
            <a:ext cx="4100521" cy="2519804"/>
          </a:xfrm>
          <a:prstGeom prst="flowChartMagneticTap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b="0" i="1" dirty="0"/>
              <a:t>Myslím si, že školka má fungovat spravedlivě podle daných pravidel = posuzovat, zda mám práci, zda v MŠ mám i další dítě, zda dítě bude zařízení navštěvovat celodenně nebo jen na dopoledne. V tomto případě bych skutečnost </a:t>
            </a:r>
            <a:r>
              <a:rPr lang="cs-CZ" b="0" i="1" dirty="0" smtClean="0"/>
              <a:t>zveřejnila </a:t>
            </a:r>
            <a:r>
              <a:rPr lang="cs-CZ" b="0" i="1" dirty="0"/>
              <a:t>a požadovala bych nové příjímací </a:t>
            </a:r>
            <a:r>
              <a:rPr lang="cs-CZ" b="0" i="1" dirty="0" smtClean="0"/>
              <a:t>řízení.</a:t>
            </a:r>
            <a:endParaRPr lang="cs-CZ" b="0" i="1" dirty="0"/>
          </a:p>
        </p:txBody>
      </p:sp>
    </p:spTree>
    <p:extLst>
      <p:ext uri="{BB962C8B-B14F-4D97-AF65-F5344CB8AC3E}">
        <p14:creationId xmlns:p14="http://schemas.microsoft.com/office/powerpoint/2010/main" val="27279109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87868" y="0"/>
            <a:ext cx="9364661" cy="1074737"/>
          </a:xfrm>
        </p:spPr>
        <p:txBody>
          <a:bodyPr>
            <a:normAutofit/>
          </a:bodyPr>
          <a:lstStyle/>
          <a:p>
            <a:r>
              <a:rPr lang="cs-CZ" dirty="0" smtClean="0"/>
              <a:t>Kazuistiky – cílová skupina „veřejnost“</a:t>
            </a:r>
            <a:br>
              <a:rPr lang="cs-CZ" dirty="0" smtClean="0"/>
            </a:br>
            <a:r>
              <a:rPr lang="cs-CZ" dirty="0" smtClean="0"/>
              <a:t>Malé nebo žádné obavy z trestu při zvažování korupčního</a:t>
            </a:r>
            <a:br>
              <a:rPr lang="cs-CZ" dirty="0" smtClean="0"/>
            </a:br>
            <a:r>
              <a:rPr lang="cs-CZ" dirty="0" smtClean="0"/>
              <a:t>jednání</a:t>
            </a:r>
            <a:endParaRPr lang="cs-CZ" dirty="0"/>
          </a:p>
        </p:txBody>
      </p:sp>
      <p:sp>
        <p:nvSpPr>
          <p:cNvPr id="3" name="Zástupný symbol pro obsah 1"/>
          <p:cNvSpPr>
            <a:spLocks noGrp="1"/>
          </p:cNvSpPr>
          <p:nvPr>
            <p:ph sz="quarter" idx="10"/>
          </p:nvPr>
        </p:nvSpPr>
        <p:spPr>
          <a:xfrm>
            <a:off x="277815" y="1084263"/>
            <a:ext cx="9355137" cy="5224462"/>
          </a:xfrm>
          <a:prstGeom prst="rect">
            <a:avLst/>
          </a:prstGeom>
        </p:spPr>
        <p:txBody>
          <a:bodyPr/>
          <a:lstStyle/>
          <a:p>
            <a:pPr algn="just"/>
            <a:r>
              <a:rPr lang="cs-CZ" b="1" dirty="0"/>
              <a:t>Kazuistika – stavební úřad</a:t>
            </a:r>
          </a:p>
          <a:p>
            <a:pPr algn="just"/>
            <a:r>
              <a:rPr lang="cs-CZ" dirty="0" smtClean="0">
                <a:solidFill>
                  <a:schemeClr val="accent5">
                    <a:lumMod val="75000"/>
                  </a:schemeClr>
                </a:solidFill>
              </a:rPr>
              <a:t>V cílové skupině veřejnost by </a:t>
            </a:r>
            <a:r>
              <a:rPr lang="cs-CZ" b="1" dirty="0" smtClean="0">
                <a:solidFill>
                  <a:schemeClr val="accent5">
                    <a:lumMod val="75000"/>
                  </a:schemeClr>
                </a:solidFill>
              </a:rPr>
              <a:t>ženy spíše než muži jako první </a:t>
            </a:r>
            <a:r>
              <a:rPr lang="cs-CZ" b="1" dirty="0">
                <a:solidFill>
                  <a:schemeClr val="accent5">
                    <a:lumMod val="75000"/>
                  </a:schemeClr>
                </a:solidFill>
              </a:rPr>
              <a:t>variantu </a:t>
            </a:r>
            <a:r>
              <a:rPr lang="cs-CZ" b="1" dirty="0" smtClean="0">
                <a:solidFill>
                  <a:schemeClr val="accent5">
                    <a:lumMod val="75000"/>
                  </a:schemeClr>
                </a:solidFill>
              </a:rPr>
              <a:t>volily vysvětlení situace</a:t>
            </a:r>
            <a:r>
              <a:rPr lang="cs-CZ" dirty="0" smtClean="0">
                <a:solidFill>
                  <a:schemeClr val="accent5">
                    <a:lumMod val="75000"/>
                  </a:schemeClr>
                </a:solidFill>
              </a:rPr>
              <a:t>, naopak muži mají tendenci k jasně vyhraněné odpovědi. Buď s úplatkem nesouhlasí, nebo souhlasí. </a:t>
            </a:r>
          </a:p>
          <a:p>
            <a:pPr algn="just"/>
            <a:r>
              <a:rPr lang="cs-CZ" dirty="0" smtClean="0"/>
              <a:t>V případě kanalizační přípojky se proti úplatku </a:t>
            </a:r>
            <a:r>
              <a:rPr lang="cs-CZ" b="1" dirty="0" smtClean="0"/>
              <a:t>důrazně postavili dva účastníci</a:t>
            </a:r>
            <a:r>
              <a:rPr lang="cs-CZ" dirty="0" smtClean="0"/>
              <a:t>. Jiní účastníci předání úplatku úplně nevylučují, ale snažili by se situaci nejprve řešit jinak (domluvou na úřadě, odvoláním). A nakonec účastníci, kteří předání </a:t>
            </a:r>
            <a:r>
              <a:rPr lang="cs-CZ" dirty="0"/>
              <a:t>úplatku v podstatě nezpochybňují</a:t>
            </a:r>
            <a:r>
              <a:rPr lang="cs-CZ" dirty="0" smtClean="0"/>
              <a:t>. Tato varianta jim přijde jako </a:t>
            </a:r>
            <a:r>
              <a:rPr lang="cs-CZ" b="1" dirty="0" smtClean="0"/>
              <a:t>jednodušší řešení a celkově levnější</a:t>
            </a:r>
            <a:r>
              <a:rPr lang="cs-CZ" dirty="0" smtClean="0"/>
              <a:t>. </a:t>
            </a:r>
            <a:r>
              <a:rPr lang="cs-CZ" b="1" dirty="0" smtClean="0"/>
              <a:t>Zvláště pokud by částka nebyla 10 tis. Kč, ale cca 2 až 3 tis. </a:t>
            </a:r>
            <a:r>
              <a:rPr lang="cs-CZ" dirty="0" smtClean="0"/>
              <a:t>(„</a:t>
            </a:r>
            <a:r>
              <a:rPr lang="pl-PL" i="1" dirty="0"/>
              <a:t>čím nižší cena, tím spíš bych do toho </a:t>
            </a:r>
            <a:r>
              <a:rPr lang="pl-PL" i="1" dirty="0" smtClean="0"/>
              <a:t>še</a:t>
            </a:r>
            <a:r>
              <a:rPr lang="pl-PL" dirty="0" smtClean="0"/>
              <a:t>l”). Možného trestu se diskutující z řad veřejnosti spontánně neobávají, ba naopak, slovy jednoho z účastníků, věří tomu, „</a:t>
            </a:r>
            <a:r>
              <a:rPr lang="pl-PL" i="1" dirty="0" smtClean="0"/>
              <a:t>že se o tom nikdo nedozví</a:t>
            </a:r>
            <a:r>
              <a:rPr lang="pl-PL" dirty="0" smtClean="0"/>
              <a:t>”. Dokonce se vyskytla obava, že příliš malá částka nemusí být „výhoda” </a:t>
            </a:r>
            <a:br>
              <a:rPr lang="pl-PL" dirty="0" smtClean="0"/>
            </a:br>
            <a:r>
              <a:rPr lang="pl-PL" i="1" dirty="0" smtClean="0"/>
              <a:t>(„Malá </a:t>
            </a:r>
            <a:r>
              <a:rPr lang="pl-PL" i="1" dirty="0"/>
              <a:t>částka </a:t>
            </a:r>
            <a:r>
              <a:rPr lang="pl-PL" i="1" dirty="0" smtClean="0"/>
              <a:t>je </a:t>
            </a:r>
            <a:r>
              <a:rPr lang="pl-PL" i="1" dirty="0"/>
              <a:t>velké riziko pro obě </a:t>
            </a:r>
            <a:r>
              <a:rPr lang="pl-PL" i="1" dirty="0" smtClean="0"/>
              <a:t>strany. Za </a:t>
            </a:r>
            <a:r>
              <a:rPr lang="pl-PL" i="1" dirty="0"/>
              <a:t>málo peněz je </a:t>
            </a:r>
            <a:r>
              <a:rPr lang="pl-PL" i="1" dirty="0" smtClean="0"/>
              <a:t>málo muziky.”</a:t>
            </a:r>
            <a:r>
              <a:rPr lang="pl-PL" dirty="0" smtClean="0"/>
              <a:t>)</a:t>
            </a:r>
            <a:endParaRPr lang="cs-CZ" dirty="0" smtClean="0"/>
          </a:p>
          <a:p>
            <a:pPr algn="just"/>
            <a:r>
              <a:rPr lang="cs-CZ" b="1" dirty="0"/>
              <a:t>Kazuistika – MŠ</a:t>
            </a:r>
          </a:p>
          <a:p>
            <a:pPr algn="just"/>
            <a:r>
              <a:rPr lang="cs-CZ" dirty="0" smtClean="0"/>
              <a:t>Tento případ se zdá pro cílovou skupinu veřejnost „jednodušší“. </a:t>
            </a:r>
            <a:r>
              <a:rPr lang="cs-CZ" b="1" dirty="0" smtClean="0"/>
              <a:t>Až na dvě výjimky není </a:t>
            </a:r>
            <a:r>
              <a:rPr lang="cs-CZ" b="1" dirty="0"/>
              <a:t>sponzorský dar </a:t>
            </a:r>
            <a:r>
              <a:rPr lang="cs-CZ" b="1" dirty="0" smtClean="0"/>
              <a:t>vnímán jako typická korupce</a:t>
            </a:r>
            <a:r>
              <a:rPr lang="cs-CZ" dirty="0" smtClean="0"/>
              <a:t> („</a:t>
            </a:r>
            <a:r>
              <a:rPr lang="cs-CZ" i="1" dirty="0" smtClean="0"/>
              <a:t>P</a:t>
            </a:r>
            <a:r>
              <a:rPr lang="pl-PL" i="1" dirty="0" smtClean="0"/>
              <a:t>odle mě </a:t>
            </a:r>
            <a:r>
              <a:rPr lang="pl-PL" i="1" dirty="0"/>
              <a:t>to neni korupce, doufala </a:t>
            </a:r>
            <a:r>
              <a:rPr lang="pl-PL" i="1" dirty="0" smtClean="0"/>
              <a:t>bych, že </a:t>
            </a:r>
            <a:r>
              <a:rPr lang="pl-PL" i="1" dirty="0"/>
              <a:t>jako dar </a:t>
            </a:r>
            <a:r>
              <a:rPr lang="pl-PL" i="1" dirty="0" smtClean="0"/>
              <a:t>by </a:t>
            </a:r>
            <a:r>
              <a:rPr lang="pl-PL" i="1" dirty="0"/>
              <a:t>se to použilo ve prospěch </a:t>
            </a:r>
            <a:r>
              <a:rPr lang="pl-PL" i="1" dirty="0" smtClean="0"/>
              <a:t>školky.</a:t>
            </a:r>
            <a:r>
              <a:rPr lang="pl-PL" dirty="0" smtClean="0"/>
              <a:t>”)</a:t>
            </a:r>
            <a:r>
              <a:rPr lang="cs-CZ" dirty="0" smtClean="0"/>
              <a:t>. Proto by, až na jednu výjimku, na sponzorský dar MŠ </a:t>
            </a:r>
            <a:r>
              <a:rPr lang="cs-CZ" dirty="0"/>
              <a:t>s menšími či většími výhradami </a:t>
            </a:r>
            <a:r>
              <a:rPr lang="cs-CZ" dirty="0" smtClean="0"/>
              <a:t>všichni přistoupili </a:t>
            </a:r>
            <a:r>
              <a:rPr lang="cs-CZ" i="1" dirty="0" smtClean="0"/>
              <a:t>(„</a:t>
            </a:r>
            <a:r>
              <a:rPr lang="pl-PL" i="1" dirty="0" smtClean="0"/>
              <a:t>Pokud </a:t>
            </a:r>
            <a:r>
              <a:rPr lang="pl-PL" i="1" dirty="0"/>
              <a:t>bych </a:t>
            </a:r>
            <a:r>
              <a:rPr lang="pl-PL" i="1" dirty="0" smtClean="0"/>
              <a:t>to nutně potřeboval, tak asi </a:t>
            </a:r>
            <a:r>
              <a:rPr lang="pl-PL" i="1" dirty="0"/>
              <a:t>bez </a:t>
            </a:r>
            <a:r>
              <a:rPr lang="pl-PL" i="1" dirty="0" smtClean="0"/>
              <a:t>přemýšlení.</a:t>
            </a:r>
            <a:r>
              <a:rPr lang="pl-PL" dirty="0" smtClean="0"/>
              <a:t>”). </a:t>
            </a:r>
            <a:r>
              <a:rPr lang="cs-CZ" dirty="0" smtClean="0"/>
              <a:t>V jednom případě by účastník za sponzorský dar požadoval záruku </a:t>
            </a:r>
            <a:r>
              <a:rPr lang="pl-PL" dirty="0"/>
              <a:t>např. formou přihlášky pro </a:t>
            </a:r>
            <a:r>
              <a:rPr lang="pl-PL" dirty="0" smtClean="0"/>
              <a:t>dítě. Jiní by měli problém s výší daru („</a:t>
            </a:r>
            <a:r>
              <a:rPr lang="pl-PL" i="1" dirty="0" smtClean="0"/>
              <a:t>Je </a:t>
            </a:r>
            <a:r>
              <a:rPr lang="pl-PL" i="1" dirty="0"/>
              <a:t>to vysoká částka, menší částku ano, tak </a:t>
            </a:r>
            <a:r>
              <a:rPr lang="pl-PL" i="1" dirty="0" smtClean="0"/>
              <a:t>3 000 Kč.</a:t>
            </a:r>
            <a:r>
              <a:rPr lang="pl-PL" dirty="0" smtClean="0"/>
              <a:t>”) a zkoušeli by i vyjednávat („</a:t>
            </a:r>
            <a:r>
              <a:rPr lang="pl-PL" i="1" dirty="0"/>
              <a:t>Osobně bych takto vysoký sponzorský dar nedal a snažil se to uhrát na nižší </a:t>
            </a:r>
            <a:r>
              <a:rPr lang="pl-PL" i="1" dirty="0" smtClean="0"/>
              <a:t>sumu.</a:t>
            </a:r>
            <a:r>
              <a:rPr lang="cs-CZ" dirty="0" smtClean="0"/>
              <a:t>“). V případě, že by si nebyli jistí, zda sponzorský dar je určen MŠ nebo „někomu do kapsy“, tak by ochota předat sponzorský </a:t>
            </a:r>
            <a:r>
              <a:rPr lang="cs-CZ" dirty="0"/>
              <a:t>dar mírně </a:t>
            </a:r>
            <a:r>
              <a:rPr lang="cs-CZ" dirty="0" smtClean="0"/>
              <a:t>klesla </a:t>
            </a:r>
            <a:r>
              <a:rPr lang="cs-CZ" i="1" dirty="0" smtClean="0"/>
              <a:t>(„V tomto podání bych si myslel že jde o korupci, rozhodně by za tento sponzorský dar měla být nějaká písemná záruka (že jde o dar).“)</a:t>
            </a:r>
            <a:r>
              <a:rPr lang="cs-CZ" dirty="0" smtClean="0"/>
              <a:t>. Zhruba polovina účastníků by na něco takového nechtěla přistoupit, polovina by naopak viděla umístění dítěte do MŠ jako prioritu a dar by </a:t>
            </a:r>
            <a:r>
              <a:rPr lang="cs-CZ" dirty="0"/>
              <a:t>poskytla </a:t>
            </a:r>
            <a:r>
              <a:rPr lang="cs-CZ" dirty="0" smtClean="0"/>
              <a:t>(„</a:t>
            </a:r>
            <a:r>
              <a:rPr lang="cs-CZ" i="1" dirty="0" smtClean="0"/>
              <a:t>Pořád </a:t>
            </a:r>
            <a:r>
              <a:rPr lang="cs-CZ" i="1" dirty="0"/>
              <a:t>lepší zaplatit 10 tis. než řešit </a:t>
            </a:r>
            <a:r>
              <a:rPr lang="cs-CZ" i="1" dirty="0" smtClean="0"/>
              <a:t>hlídání“, „</a:t>
            </a:r>
            <a:r>
              <a:rPr lang="pt-BR" i="1" dirty="0" smtClean="0"/>
              <a:t>Investice </a:t>
            </a:r>
            <a:r>
              <a:rPr lang="pt-BR" i="1" dirty="0"/>
              <a:t>do </a:t>
            </a:r>
            <a:r>
              <a:rPr lang="pt-BR" i="1" dirty="0" smtClean="0"/>
              <a:t>vzdělání </a:t>
            </a:r>
            <a:r>
              <a:rPr lang="pt-BR" i="1" dirty="0"/>
              <a:t>není nikdy </a:t>
            </a:r>
            <a:r>
              <a:rPr lang="pt-BR" i="1" dirty="0" smtClean="0"/>
              <a:t>dost</a:t>
            </a:r>
            <a:r>
              <a:rPr lang="cs-CZ" dirty="0" smtClean="0"/>
              <a:t>“).</a:t>
            </a:r>
            <a:endParaRPr lang="cs-CZ" i="1" dirty="0"/>
          </a:p>
          <a:p>
            <a:pPr algn="just"/>
            <a:r>
              <a:rPr lang="cs-CZ" dirty="0" smtClean="0"/>
              <a:t>  </a:t>
            </a:r>
            <a:endParaRPr lang="cs-CZ" dirty="0"/>
          </a:p>
        </p:txBody>
      </p:sp>
      <p:pic>
        <p:nvPicPr>
          <p:cNvPr id="4"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400000"/>
                    </a14:imgEffect>
                    <a14:imgEffect>
                      <a14:brightnessContrast bright="-5000" contrast="5000"/>
                    </a14:imgEffect>
                  </a14:imgLayer>
                </a14:imgProps>
              </a:ext>
              <a:ext uri="{28A0092B-C50C-407E-A947-70E740481C1C}">
                <a14:useLocalDpi xmlns:a14="http://schemas.microsoft.com/office/drawing/2010/main"/>
              </a:ext>
            </a:extLst>
          </a:blip>
          <a:srcRect/>
          <a:stretch/>
        </p:blipFill>
        <p:spPr bwMode="auto">
          <a:xfrm>
            <a:off x="8307519" y="75413"/>
            <a:ext cx="1190625" cy="100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634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ástupný symbol pro obsah 39"/>
          <p:cNvSpPr>
            <a:spLocks noGrp="1"/>
          </p:cNvSpPr>
          <p:nvPr>
            <p:ph idx="1"/>
          </p:nvPr>
        </p:nvSpPr>
        <p:spPr/>
        <p:txBody>
          <a:bodyPr>
            <a:normAutofit/>
          </a:bodyPr>
          <a:lstStyle/>
          <a:p>
            <a:pPr>
              <a:lnSpc>
                <a:spcPct val="150000"/>
              </a:lnSpc>
            </a:pPr>
            <a:r>
              <a:rPr lang="cs-CZ" b="1" dirty="0" smtClean="0"/>
              <a:t>Malou korupci </a:t>
            </a:r>
            <a:r>
              <a:rPr lang="cs-CZ" dirty="0" smtClean="0"/>
              <a:t>vidí jako problém celkem 2/3 populace, přitom pro 35 % je to problém velmi </a:t>
            </a:r>
            <a:r>
              <a:rPr lang="cs-CZ" dirty="0"/>
              <a:t>závažný. </a:t>
            </a:r>
            <a:r>
              <a:rPr lang="cs-CZ" dirty="0" smtClean="0">
                <a:solidFill>
                  <a:schemeClr val="tx1"/>
                </a:solidFill>
              </a:rPr>
              <a:t>Ženy jsou </a:t>
            </a:r>
            <a:br>
              <a:rPr lang="cs-CZ" dirty="0" smtClean="0">
                <a:solidFill>
                  <a:schemeClr val="tx1"/>
                </a:solidFill>
              </a:rPr>
            </a:br>
            <a:r>
              <a:rPr lang="cs-CZ" dirty="0" smtClean="0">
                <a:solidFill>
                  <a:schemeClr val="tx1"/>
                </a:solidFill>
              </a:rPr>
              <a:t>v tomto ohledu mírně skeptičtější než muži, malá korupce je vážný problém pro 69 % žen a 62 % mužů. Zároveň </a:t>
            </a:r>
            <a:r>
              <a:rPr lang="cs-CZ" dirty="0" smtClean="0"/>
              <a:t>ji většina pociťuje jako vcelku běžný a rozšířený jev (70 %). </a:t>
            </a:r>
            <a:r>
              <a:rPr lang="cs-CZ" b="1" dirty="0" smtClean="0"/>
              <a:t>Velká </a:t>
            </a:r>
            <a:r>
              <a:rPr lang="cs-CZ" b="1" dirty="0"/>
              <a:t>korupce </a:t>
            </a:r>
            <a:r>
              <a:rPr lang="cs-CZ" dirty="0" smtClean="0"/>
              <a:t>je vnímaná jako </a:t>
            </a:r>
            <a:r>
              <a:rPr lang="cs-CZ" b="1" dirty="0" smtClean="0"/>
              <a:t>závažnější a celkově rozšířenější fenomén než malá, administrativní, korupce:</a:t>
            </a:r>
            <a:r>
              <a:rPr lang="cs-CZ" dirty="0" smtClean="0"/>
              <a:t> pro 73 % obyvatel se jedná o velmi vážný problém a 80 % ji pokládá za rozšířenou. </a:t>
            </a:r>
          </a:p>
          <a:p>
            <a:pPr>
              <a:lnSpc>
                <a:spcPct val="150000"/>
              </a:lnSpc>
            </a:pPr>
            <a:r>
              <a:rPr lang="cs-CZ" dirty="0" smtClean="0"/>
              <a:t>Celkově </a:t>
            </a:r>
            <a:r>
              <a:rPr lang="cs-CZ" dirty="0"/>
              <a:t>převládá mínění</a:t>
            </a:r>
            <a:r>
              <a:rPr lang="cs-CZ" dirty="0" smtClean="0"/>
              <a:t>, </a:t>
            </a:r>
            <a:r>
              <a:rPr lang="cs-CZ" dirty="0"/>
              <a:t>že korupce je poměrně </a:t>
            </a:r>
            <a:r>
              <a:rPr lang="cs-CZ" dirty="0" err="1"/>
              <a:t>genderově</a:t>
            </a:r>
            <a:r>
              <a:rPr lang="cs-CZ" dirty="0"/>
              <a:t> vyvážený </a:t>
            </a:r>
            <a:r>
              <a:rPr lang="cs-CZ" dirty="0" smtClean="0"/>
              <a:t>fenomén</a:t>
            </a:r>
            <a:r>
              <a:rPr lang="cs-CZ" dirty="0"/>
              <a:t> </a:t>
            </a:r>
            <a:r>
              <a:rPr lang="cs-CZ" dirty="0" smtClean="0"/>
              <a:t>a tedy není</a:t>
            </a:r>
            <a:r>
              <a:rPr lang="cs-CZ" b="1" dirty="0" smtClean="0"/>
              <a:t> </a:t>
            </a:r>
            <a:r>
              <a:rPr lang="cs-CZ" b="1" dirty="0"/>
              <a:t>primárně </a:t>
            </a:r>
            <a:r>
              <a:rPr lang="cs-CZ" b="1" dirty="0" smtClean="0"/>
              <a:t>vnímána jako </a:t>
            </a:r>
            <a:r>
              <a:rPr lang="cs-CZ" b="1" dirty="0" err="1" smtClean="0"/>
              <a:t>genderově</a:t>
            </a:r>
            <a:r>
              <a:rPr lang="cs-CZ" b="1" dirty="0" smtClean="0"/>
              <a:t> vyhraněný jev. Pokud </a:t>
            </a:r>
            <a:r>
              <a:rPr lang="cs-CZ" b="1" dirty="0"/>
              <a:t>přeci </a:t>
            </a:r>
            <a:r>
              <a:rPr lang="cs-CZ" b="1" dirty="0" smtClean="0"/>
              <a:t>ano, pak je </a:t>
            </a:r>
            <a:r>
              <a:rPr lang="cs-CZ" b="1" dirty="0"/>
              <a:t>spíše doménou mužů než </a:t>
            </a:r>
            <a:r>
              <a:rPr lang="cs-CZ" b="1" dirty="0" smtClean="0"/>
              <a:t>žen</a:t>
            </a:r>
            <a:r>
              <a:rPr lang="cs-CZ" dirty="0" smtClean="0"/>
              <a:t>. Ženám </a:t>
            </a:r>
            <a:r>
              <a:rPr lang="cs-CZ" dirty="0"/>
              <a:t>je intenzivnější působení v korupci přisuzováno jen výjimečně</a:t>
            </a:r>
            <a:r>
              <a:rPr lang="cs-CZ" dirty="0" smtClean="0"/>
              <a:t>. Ať už se jedná o malou nebo velkou korupci, převažuje mezi lidmi názor, že </a:t>
            </a:r>
            <a:r>
              <a:rPr lang="cs-CZ" b="1" dirty="0" smtClean="0"/>
              <a:t>korupce je záležitostí stejnou měrou mužů i žen</a:t>
            </a:r>
            <a:r>
              <a:rPr lang="cs-CZ" dirty="0" smtClean="0"/>
              <a:t>. V případě malé korupce zastává tento názor polovina, v případě velké korupce 45 % dotázaných. Nicméně u velké korupce je přesvědčení, že se jedná o spíše mužskou doménu než o </a:t>
            </a:r>
            <a:r>
              <a:rPr lang="cs-CZ" dirty="0"/>
              <a:t>ženskou, silnější </a:t>
            </a:r>
            <a:r>
              <a:rPr lang="cs-CZ" dirty="0" smtClean="0"/>
              <a:t>než u malé korupce (</a:t>
            </a:r>
            <a:r>
              <a:rPr lang="cs-CZ" dirty="0"/>
              <a:t>40 </a:t>
            </a:r>
            <a:r>
              <a:rPr lang="cs-CZ" dirty="0" smtClean="0"/>
              <a:t>% vs. 30 %). Ženy mají větší tendenci, zejména v případě velké korupce, přisuzovat tuto sféru </a:t>
            </a:r>
            <a:r>
              <a:rPr lang="cs-CZ" dirty="0"/>
              <a:t>mužům. </a:t>
            </a:r>
          </a:p>
          <a:p>
            <a:pPr>
              <a:lnSpc>
                <a:spcPct val="150000"/>
              </a:lnSpc>
            </a:pPr>
            <a:r>
              <a:rPr lang="cs-CZ" dirty="0" smtClean="0">
                <a:solidFill>
                  <a:schemeClr val="tx1"/>
                </a:solidFill>
              </a:rPr>
              <a:t>Na určitou tendenci ve vnímání korupce jako sféru spíše mužskou poukazuje rovněž zjištění, že většina obyvatel </a:t>
            </a:r>
            <a:br>
              <a:rPr lang="cs-CZ" dirty="0" smtClean="0">
                <a:solidFill>
                  <a:schemeClr val="tx1"/>
                </a:solidFill>
              </a:rPr>
            </a:br>
            <a:r>
              <a:rPr lang="cs-CZ" dirty="0" smtClean="0">
                <a:solidFill>
                  <a:schemeClr val="tx1"/>
                </a:solidFill>
              </a:rPr>
              <a:t>(75 %) se kloní k názoru, že muži mají obvykle větší zkušenosti s nabízením a přijímáním úplatků než ženy. </a:t>
            </a:r>
            <a:r>
              <a:rPr lang="cs-CZ" b="1" dirty="0" smtClean="0"/>
              <a:t>Kdyby bylo více žen na vysokých pozicích, ať už v soukromé nebo ve státní správě, míra korupce by se podle většiny lidí nezměnila </a:t>
            </a:r>
            <a:r>
              <a:rPr lang="cs-CZ" dirty="0" smtClean="0"/>
              <a:t>(69 %). </a:t>
            </a:r>
            <a:r>
              <a:rPr lang="cs-CZ" b="1" dirty="0" smtClean="0"/>
              <a:t>Víc než čtvrtina </a:t>
            </a:r>
            <a:r>
              <a:rPr lang="cs-CZ" b="1" dirty="0"/>
              <a:t>lidí se </a:t>
            </a:r>
            <a:r>
              <a:rPr lang="cs-CZ" b="1" dirty="0" smtClean="0"/>
              <a:t>však domnívá </a:t>
            </a:r>
            <a:r>
              <a:rPr lang="cs-CZ" b="1" dirty="0"/>
              <a:t>(28 </a:t>
            </a:r>
            <a:r>
              <a:rPr lang="cs-CZ" b="1" dirty="0" smtClean="0"/>
              <a:t>%), že by korupce klesla</a:t>
            </a:r>
            <a:r>
              <a:rPr lang="cs-CZ" dirty="0" smtClean="0"/>
              <a:t> a jen 4 % míní, že by stoupla. Míra veřejné tolerance korupčního jednání je ještě méně </a:t>
            </a:r>
            <a:r>
              <a:rPr lang="cs-CZ" dirty="0" err="1" smtClean="0"/>
              <a:t>genderově</a:t>
            </a:r>
            <a:r>
              <a:rPr lang="cs-CZ" dirty="0" smtClean="0"/>
              <a:t> vyhraněná. </a:t>
            </a:r>
            <a:r>
              <a:rPr lang="cs-CZ" b="1" dirty="0" smtClean="0"/>
              <a:t>3/4 populace míní, že míra veřejné tolerance nesouvisí s genderovou příslušností účastníků korupce.</a:t>
            </a:r>
            <a:r>
              <a:rPr lang="cs-CZ" dirty="0" smtClean="0"/>
              <a:t> </a:t>
            </a:r>
            <a:endParaRPr lang="cs-CZ" dirty="0" smtClean="0">
              <a:solidFill>
                <a:schemeClr val="accent1"/>
              </a:solidFill>
            </a:endParaRPr>
          </a:p>
        </p:txBody>
      </p:sp>
      <p:sp>
        <p:nvSpPr>
          <p:cNvPr id="2" name="Nadpis 1"/>
          <p:cNvSpPr>
            <a:spLocks noGrp="1"/>
          </p:cNvSpPr>
          <p:nvPr>
            <p:ph type="title"/>
          </p:nvPr>
        </p:nvSpPr>
        <p:spPr/>
        <p:txBody>
          <a:bodyPr/>
          <a:lstStyle/>
          <a:p>
            <a:r>
              <a:rPr lang="cs-CZ" dirty="0"/>
              <a:t>Hlavní </a:t>
            </a:r>
            <a:r>
              <a:rPr lang="cs-CZ" dirty="0" smtClean="0"/>
              <a:t>zjištění</a:t>
            </a:r>
            <a:endParaRPr lang="cs-CZ" dirty="0"/>
          </a:p>
        </p:txBody>
      </p:sp>
    </p:spTree>
    <p:extLst>
      <p:ext uri="{BB962C8B-B14F-4D97-AF65-F5344CB8AC3E}">
        <p14:creationId xmlns:p14="http://schemas.microsoft.com/office/powerpoint/2010/main" val="3331643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1" dirty="0" smtClean="0"/>
              <a:t>Kazuistika – stavební úřad</a:t>
            </a:r>
          </a:p>
          <a:p>
            <a:r>
              <a:rPr lang="cs-CZ" dirty="0" smtClean="0"/>
              <a:t>Účastníci z cílové skupiny státní správa by </a:t>
            </a:r>
            <a:r>
              <a:rPr lang="cs-CZ" b="1" dirty="0" smtClean="0"/>
              <a:t>sami za sebe úplatek nedali</a:t>
            </a:r>
            <a:r>
              <a:rPr lang="cs-CZ" dirty="0"/>
              <a:t>. </a:t>
            </a:r>
            <a:r>
              <a:rPr lang="cs-CZ" dirty="0" smtClean="0"/>
              <a:t>Všichni byly </a:t>
            </a:r>
            <a:r>
              <a:rPr lang="cs-CZ" dirty="0"/>
              <a:t>za jedno, že by v tomto hypotetickém případě </a:t>
            </a:r>
            <a:r>
              <a:rPr lang="cs-CZ" b="1" dirty="0"/>
              <a:t>postupovali legální </a:t>
            </a:r>
            <a:r>
              <a:rPr lang="cs-CZ" b="1" dirty="0" smtClean="0"/>
              <a:t>cestou</a:t>
            </a:r>
            <a:r>
              <a:rPr lang="cs-CZ" dirty="0" smtClean="0"/>
              <a:t>. </a:t>
            </a:r>
            <a:r>
              <a:rPr lang="cs-CZ" dirty="0"/>
              <a:t>A</a:t>
            </a:r>
            <a:r>
              <a:rPr lang="cs-CZ" dirty="0" smtClean="0"/>
              <a:t>ť </a:t>
            </a:r>
            <a:r>
              <a:rPr lang="cs-CZ" dirty="0"/>
              <a:t>už by rovnou využili odvolání nebo by se snažili na úřadu nejprve </a:t>
            </a:r>
            <a:r>
              <a:rPr lang="cs-CZ" dirty="0" smtClean="0"/>
              <a:t>vše </a:t>
            </a:r>
            <a:r>
              <a:rPr lang="cs-CZ" dirty="0"/>
              <a:t>vysvětlit. </a:t>
            </a:r>
            <a:r>
              <a:rPr lang="cs-CZ" dirty="0" smtClean="0"/>
              <a:t>Díky jejich vzdělání, profesi a zkušenostem si </a:t>
            </a:r>
            <a:r>
              <a:rPr lang="cs-CZ" b="1" dirty="0" smtClean="0"/>
              <a:t>na rozdíl od zástupců veřejnosti zároveň uvědomují trestně právní rizika korupčního jednání</a:t>
            </a:r>
            <a:r>
              <a:rPr lang="cs-CZ" dirty="0" smtClean="0"/>
              <a:t>, tj. že se jedná o trestný čin. Je třeba zdůraznit, že tento typ obav přitom v cílové skupině veřejnost nebyl vůbec zmíněn. </a:t>
            </a:r>
          </a:p>
          <a:p>
            <a:r>
              <a:rPr lang="cs-CZ" dirty="0" smtClean="0"/>
              <a:t>Když měli odhadnout </a:t>
            </a:r>
            <a:r>
              <a:rPr lang="cs-CZ" b="1" dirty="0" smtClean="0"/>
              <a:t>převažující postup obecné populace, tak mínili, že by byl </a:t>
            </a:r>
            <a:r>
              <a:rPr lang="cs-CZ" b="1" dirty="0"/>
              <a:t>často zvolen úplatek</a:t>
            </a:r>
            <a:r>
              <a:rPr lang="cs-CZ" dirty="0" smtClean="0"/>
              <a:t>, a to jednak proto, že se tím celý postup získávání přípojky usnadní a zlevní a jednak proto, že to snad lidé ani nemusí vnímat jako korupci, ale jako nákup služby, zvláště pokud už mají s úplatky nějaké zkušenosti. „</a:t>
            </a:r>
            <a:r>
              <a:rPr lang="cs-CZ" i="1" dirty="0" smtClean="0"/>
              <a:t>Ale </a:t>
            </a:r>
            <a:r>
              <a:rPr lang="cs-CZ" i="1" dirty="0"/>
              <a:t>myslím, že spousta lidí by šla a zvolila by tu nejjednodušší cestu, než aby něco dál obíhali, řešili další </a:t>
            </a:r>
            <a:r>
              <a:rPr lang="cs-CZ" i="1" dirty="0" smtClean="0"/>
              <a:t>papíry.</a:t>
            </a:r>
            <a:r>
              <a:rPr lang="cs-CZ" dirty="0" smtClean="0"/>
              <a:t>“ „</a:t>
            </a:r>
            <a:r>
              <a:rPr lang="cs-CZ" i="1" dirty="0" smtClean="0"/>
              <a:t>Je to </a:t>
            </a:r>
            <a:r>
              <a:rPr lang="cs-CZ" i="1" dirty="0"/>
              <a:t>také </a:t>
            </a:r>
            <a:r>
              <a:rPr lang="cs-CZ" i="1" dirty="0" smtClean="0"/>
              <a:t/>
            </a:r>
            <a:br>
              <a:rPr lang="cs-CZ" i="1" dirty="0" smtClean="0"/>
            </a:br>
            <a:r>
              <a:rPr lang="cs-CZ" i="1" dirty="0" smtClean="0"/>
              <a:t>o </a:t>
            </a:r>
            <a:r>
              <a:rPr lang="cs-CZ" i="1" dirty="0"/>
              <a:t>zkušenosti jednotlivých </a:t>
            </a:r>
            <a:r>
              <a:rPr lang="cs-CZ" i="1" dirty="0" smtClean="0"/>
              <a:t>lidí, já </a:t>
            </a:r>
            <a:r>
              <a:rPr lang="cs-CZ" i="1" dirty="0"/>
              <a:t>bych do toho nešla, já vidím rizika </a:t>
            </a:r>
            <a:r>
              <a:rPr lang="cs-CZ" i="1" dirty="0" smtClean="0"/>
              <a:t>všude. Ale </a:t>
            </a:r>
            <a:r>
              <a:rPr lang="cs-CZ" i="1" dirty="0"/>
              <a:t>pokud už </a:t>
            </a:r>
            <a:r>
              <a:rPr lang="cs-CZ" i="1" dirty="0" smtClean="0"/>
              <a:t>to někdo někde vyzkoušel </a:t>
            </a:r>
            <a:r>
              <a:rPr lang="cs-CZ" i="1" dirty="0"/>
              <a:t>a </a:t>
            </a:r>
            <a:r>
              <a:rPr lang="cs-CZ" i="1" dirty="0" smtClean="0"/>
              <a:t>prošlo mu </a:t>
            </a:r>
            <a:r>
              <a:rPr lang="cs-CZ" i="1" dirty="0"/>
              <a:t>to, pak by do toho asi </a:t>
            </a:r>
            <a:r>
              <a:rPr lang="cs-CZ" i="1" dirty="0" smtClean="0"/>
              <a:t>šel znovu.“ „Dát někomu 10 </a:t>
            </a:r>
            <a:r>
              <a:rPr lang="cs-CZ" i="1" dirty="0"/>
              <a:t>tis. </a:t>
            </a:r>
            <a:r>
              <a:rPr lang="cs-CZ" i="1" dirty="0" smtClean="0"/>
              <a:t>Kč! Vždyť </a:t>
            </a:r>
            <a:r>
              <a:rPr lang="cs-CZ" i="1" dirty="0"/>
              <a:t>za to můžete jít </a:t>
            </a:r>
            <a:r>
              <a:rPr lang="cs-CZ" i="1" dirty="0" smtClean="0"/>
              <a:t>na půlroku sedět!</a:t>
            </a:r>
            <a:r>
              <a:rPr lang="cs-CZ" dirty="0" smtClean="0"/>
              <a:t>“ “</a:t>
            </a:r>
            <a:r>
              <a:rPr lang="cs-CZ" i="1" dirty="0" smtClean="0"/>
              <a:t>Vždycky </a:t>
            </a:r>
            <a:r>
              <a:rPr lang="cs-CZ" i="1" dirty="0"/>
              <a:t>se to dá udělat nějak podle pravidel, najít tu férovou </a:t>
            </a:r>
            <a:r>
              <a:rPr lang="cs-CZ" i="1" dirty="0" smtClean="0"/>
              <a:t>cestu.“</a:t>
            </a:r>
          </a:p>
          <a:p>
            <a:r>
              <a:rPr lang="cs-CZ" b="1" dirty="0"/>
              <a:t>Kazuistika – </a:t>
            </a:r>
            <a:r>
              <a:rPr lang="cs-CZ" b="1" dirty="0" smtClean="0"/>
              <a:t>MŠ</a:t>
            </a:r>
            <a:endParaRPr lang="cs-CZ" b="1" dirty="0"/>
          </a:p>
          <a:p>
            <a:r>
              <a:rPr lang="cs-CZ" dirty="0" smtClean="0"/>
              <a:t>Ani v </a:t>
            </a:r>
            <a:r>
              <a:rPr lang="cs-CZ" b="1" dirty="0" smtClean="0"/>
              <a:t>případě MŠ by zástupci státní správy nebyli svolní k předání sponzorského daru</a:t>
            </a:r>
            <a:r>
              <a:rPr lang="cs-CZ" dirty="0" smtClean="0"/>
              <a:t>. Jejich přesvědčení však nebylo tak silné jako v případě stavebního úřadu. Někteří z nich se zmiňovali, že takováto praxe je v MŠ běžná </a:t>
            </a:r>
            <a:br>
              <a:rPr lang="cs-CZ" dirty="0" smtClean="0"/>
            </a:br>
            <a:r>
              <a:rPr lang="cs-CZ" dirty="0" smtClean="0"/>
              <a:t>(ať už se jednalo o osobní nebo zprostředkovanou zkušenost). Mladší a bezdětní účastníci diskuse byli mnohem radikálnější v odmítnutí sponzorského daru MŠ než účastníci s dětmi. </a:t>
            </a:r>
            <a:r>
              <a:rPr lang="cs-CZ" i="1" dirty="0"/>
              <a:t>„Je to skrytý úplatek, je to pro můj zájem. To se opravdu děje a je to naprosto normální. To se prostě nevnímá jako úplatek. Je to běžná praxe. Velmi velké procento takto dítě dalo do školky, nebo se s tím setkali, zvlášť tady z Prahy</a:t>
            </a:r>
            <a:r>
              <a:rPr lang="cs-CZ" i="1" dirty="0" smtClean="0"/>
              <a:t>.</a:t>
            </a:r>
            <a:r>
              <a:rPr lang="cs-CZ" dirty="0" smtClean="0"/>
              <a:t>“ </a:t>
            </a:r>
            <a:r>
              <a:rPr lang="cs-CZ" i="1" dirty="0" smtClean="0"/>
              <a:t>„Já </a:t>
            </a:r>
            <a:r>
              <a:rPr lang="cs-CZ" i="1" dirty="0"/>
              <a:t>bych to šla někam nahlásit, pokud by to nepomohlo, tak bych kontaktovala </a:t>
            </a:r>
            <a:r>
              <a:rPr lang="cs-CZ" i="1" dirty="0" smtClean="0"/>
              <a:t>novináře. Mě </a:t>
            </a:r>
            <a:r>
              <a:rPr lang="cs-CZ" i="1" dirty="0"/>
              <a:t>by to děsně </a:t>
            </a:r>
            <a:r>
              <a:rPr lang="cs-CZ" i="1" dirty="0" smtClean="0"/>
              <a:t>vytočilo.“ „Mě </a:t>
            </a:r>
            <a:r>
              <a:rPr lang="cs-CZ" i="1" dirty="0"/>
              <a:t>by to z principu urazilo</a:t>
            </a:r>
            <a:r>
              <a:rPr lang="cs-CZ" i="1" dirty="0" smtClean="0"/>
              <a:t>, řekl bych si </a:t>
            </a:r>
            <a:r>
              <a:rPr lang="cs-CZ" i="1" dirty="0"/>
              <a:t>tam </a:t>
            </a:r>
            <a:r>
              <a:rPr lang="cs-CZ" i="1" dirty="0" smtClean="0"/>
              <a:t>ne. Když </a:t>
            </a:r>
            <a:r>
              <a:rPr lang="cs-CZ" i="1" dirty="0"/>
              <a:t>tam fungují takhle, tak jak tam člověk může dát své </a:t>
            </a:r>
            <a:r>
              <a:rPr lang="cs-CZ" i="1" dirty="0" smtClean="0"/>
              <a:t>dítě?“ </a:t>
            </a:r>
            <a:endParaRPr lang="cs-CZ" i="1" dirty="0"/>
          </a:p>
        </p:txBody>
      </p:sp>
      <p:sp>
        <p:nvSpPr>
          <p:cNvPr id="3" name="Nadpis 2"/>
          <p:cNvSpPr>
            <a:spLocks noGrp="1"/>
          </p:cNvSpPr>
          <p:nvPr>
            <p:ph type="title"/>
          </p:nvPr>
        </p:nvSpPr>
        <p:spPr/>
        <p:txBody>
          <a:bodyPr/>
          <a:lstStyle/>
          <a:p>
            <a:r>
              <a:rPr lang="cs-CZ" dirty="0"/>
              <a:t>Kazuistiky – cílová skupina </a:t>
            </a:r>
            <a:r>
              <a:rPr lang="cs-CZ" dirty="0" smtClean="0"/>
              <a:t>„státní správa“</a:t>
            </a:r>
            <a:br>
              <a:rPr lang="cs-CZ" dirty="0" smtClean="0"/>
            </a:br>
            <a:r>
              <a:rPr lang="cs-CZ" dirty="0" smtClean="0"/>
              <a:t>Zásadní obavy </a:t>
            </a:r>
            <a:r>
              <a:rPr lang="cs-CZ" dirty="0"/>
              <a:t>z trestu při zvažování </a:t>
            </a:r>
            <a:r>
              <a:rPr lang="cs-CZ" dirty="0" smtClean="0"/>
              <a:t>korupčního jednání</a:t>
            </a:r>
            <a:endParaRPr lang="cs-CZ" dirty="0"/>
          </a:p>
        </p:txBody>
      </p:sp>
      <p:pic>
        <p:nvPicPr>
          <p:cNvPr id="4"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400000"/>
                    </a14:imgEffect>
                    <a14:imgEffect>
                      <a14:brightnessContrast bright="-5000" contrast="5000"/>
                    </a14:imgEffect>
                  </a14:imgLayer>
                </a14:imgProps>
              </a:ext>
              <a:ext uri="{28A0092B-C50C-407E-A947-70E740481C1C}">
                <a14:useLocalDpi xmlns:a14="http://schemas.microsoft.com/office/drawing/2010/main"/>
              </a:ext>
            </a:extLst>
          </a:blip>
          <a:srcRect/>
          <a:stretch/>
        </p:blipFill>
        <p:spPr bwMode="auto">
          <a:xfrm>
            <a:off x="8307519" y="75413"/>
            <a:ext cx="1190625" cy="100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539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79400" y="20641"/>
            <a:ext cx="9364661" cy="1074737"/>
          </a:xfrm>
        </p:spPr>
        <p:txBody>
          <a:bodyPr/>
          <a:lstStyle/>
          <a:p>
            <a:pPr algn="ctr"/>
            <a:r>
              <a:rPr lang="cs-CZ" b="0" dirty="0" err="1" smtClean="0"/>
              <a:t>Whistleblowing</a:t>
            </a:r>
            <a:endParaRPr lang="cs-CZ" b="0" dirty="0"/>
          </a:p>
        </p:txBody>
      </p:sp>
      <p:sp>
        <p:nvSpPr>
          <p:cNvPr id="2" name="Podnadpis 1"/>
          <p:cNvSpPr>
            <a:spLocks noGrp="1"/>
          </p:cNvSpPr>
          <p:nvPr>
            <p:ph sz="quarter" idx="10"/>
          </p:nvPr>
        </p:nvSpPr>
        <p:spPr/>
        <p:txBody>
          <a:bodyPr/>
          <a:lstStyle/>
          <a:p>
            <a:endParaRPr lang="cs-CZ"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084264"/>
            <a:ext cx="9907200" cy="540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6503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symbol pro obsah 5"/>
          <p:cNvGraphicFramePr>
            <a:graphicFrameLocks noGrp="1"/>
          </p:cNvGraphicFramePr>
          <p:nvPr>
            <p:ph idx="1"/>
            <p:extLst>
              <p:ext uri="{D42A27DB-BD31-4B8C-83A1-F6EECF244321}">
                <p14:modId xmlns:p14="http://schemas.microsoft.com/office/powerpoint/2010/main" val="1454180742"/>
              </p:ext>
            </p:extLst>
          </p:nvPr>
        </p:nvGraphicFramePr>
        <p:xfrm>
          <a:off x="277814" y="1084263"/>
          <a:ext cx="4672012" cy="5237980"/>
        </p:xfrm>
        <a:graphic>
          <a:graphicData uri="http://schemas.openxmlformats.org/drawingml/2006/chart">
            <c:chart xmlns:c="http://schemas.openxmlformats.org/drawingml/2006/chart" xmlns:r="http://schemas.openxmlformats.org/officeDocument/2006/relationships" r:id="rId2"/>
          </a:graphicData>
        </a:graphic>
      </p:graphicFrame>
      <p:sp>
        <p:nvSpPr>
          <p:cNvPr id="2" name="Nadpis 1"/>
          <p:cNvSpPr>
            <a:spLocks noGrp="1"/>
          </p:cNvSpPr>
          <p:nvPr>
            <p:ph type="title"/>
          </p:nvPr>
        </p:nvSpPr>
        <p:spPr>
          <a:xfrm>
            <a:off x="273050" y="3"/>
            <a:ext cx="9632950" cy="1074737"/>
          </a:xfrm>
        </p:spPr>
        <p:txBody>
          <a:bodyPr/>
          <a:lstStyle/>
          <a:p>
            <a:r>
              <a:rPr lang="cs-CZ" dirty="0" smtClean="0"/>
              <a:t>Čtvrtina lidí má zkušenost s nekalým jednáním na pracovišti, častěji muži než ženy, rovněž vysokoškoláci, méně často lidé mezi 15 až 29 let </a:t>
            </a:r>
            <a:endParaRPr lang="cs-CZ" dirty="0"/>
          </a:p>
        </p:txBody>
      </p:sp>
      <p:sp>
        <p:nvSpPr>
          <p:cNvPr id="3" name="TextovéPole 2"/>
          <p:cNvSpPr txBox="1"/>
          <p:nvPr/>
        </p:nvSpPr>
        <p:spPr>
          <a:xfrm>
            <a:off x="1372125" y="3390934"/>
            <a:ext cx="2143125" cy="803297"/>
          </a:xfrm>
          <a:prstGeom prst="rect">
            <a:avLst/>
          </a:prstGeom>
          <a:noFill/>
        </p:spPr>
        <p:txBody>
          <a:bodyPr wrap="square" rtlCol="0">
            <a:spAutoFit/>
          </a:bodyPr>
          <a:lstStyle/>
          <a:p>
            <a:r>
              <a:rPr lang="cs-CZ" sz="4400" dirty="0" smtClean="0"/>
              <a:t>26 %</a:t>
            </a:r>
            <a:endParaRPr lang="cs-CZ" sz="4400" dirty="0"/>
          </a:p>
        </p:txBody>
      </p:sp>
      <p:graphicFrame>
        <p:nvGraphicFramePr>
          <p:cNvPr id="8" name="Zástupný symbol pro obsah 5"/>
          <p:cNvGraphicFramePr>
            <a:graphicFrameLocks/>
          </p:cNvGraphicFramePr>
          <p:nvPr>
            <p:extLst>
              <p:ext uri="{D42A27DB-BD31-4B8C-83A1-F6EECF244321}">
                <p14:modId xmlns:p14="http://schemas.microsoft.com/office/powerpoint/2010/main" val="464746227"/>
              </p:ext>
            </p:extLst>
          </p:nvPr>
        </p:nvGraphicFramePr>
        <p:xfrm>
          <a:off x="5116513" y="1074740"/>
          <a:ext cx="4595812" cy="5214937"/>
        </p:xfrm>
        <a:graphic>
          <a:graphicData uri="http://schemas.openxmlformats.org/drawingml/2006/chart">
            <c:chart xmlns:c="http://schemas.openxmlformats.org/drawingml/2006/chart" xmlns:r="http://schemas.openxmlformats.org/officeDocument/2006/relationships" r:id="rId3"/>
          </a:graphicData>
        </a:graphic>
      </p:graphicFrame>
      <p:sp>
        <p:nvSpPr>
          <p:cNvPr id="6" name="Obdélník 5"/>
          <p:cNvSpPr/>
          <p:nvPr/>
        </p:nvSpPr>
        <p:spPr>
          <a:xfrm>
            <a:off x="6261839" y="2319338"/>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9" name="Obdélník 8"/>
          <p:cNvSpPr/>
          <p:nvPr/>
        </p:nvSpPr>
        <p:spPr>
          <a:xfrm>
            <a:off x="6262374" y="3120371"/>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10" name="Obdélník 9"/>
          <p:cNvSpPr/>
          <p:nvPr/>
        </p:nvSpPr>
        <p:spPr>
          <a:xfrm>
            <a:off x="6261839" y="4728298"/>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
        <p:nvSpPr>
          <p:cNvPr id="11" name="Obdélník 10"/>
          <p:cNvSpPr/>
          <p:nvPr/>
        </p:nvSpPr>
        <p:spPr>
          <a:xfrm>
            <a:off x="6261839" y="5272122"/>
            <a:ext cx="829733" cy="2286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cs-CZ"/>
          </a:p>
        </p:txBody>
      </p:sp>
    </p:spTree>
    <p:extLst>
      <p:ext uri="{BB962C8B-B14F-4D97-AF65-F5344CB8AC3E}">
        <p14:creationId xmlns:p14="http://schemas.microsoft.com/office/powerpoint/2010/main" val="4078702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symbol pro obsah 5"/>
          <p:cNvGraphicFramePr>
            <a:graphicFrameLocks noGrp="1"/>
          </p:cNvGraphicFramePr>
          <p:nvPr>
            <p:ph idx="1"/>
            <p:extLst>
              <p:ext uri="{D42A27DB-BD31-4B8C-83A1-F6EECF244321}">
                <p14:modId xmlns:p14="http://schemas.microsoft.com/office/powerpoint/2010/main" val="4281201790"/>
              </p:ext>
            </p:extLst>
          </p:nvPr>
        </p:nvGraphicFramePr>
        <p:xfrm>
          <a:off x="277814" y="1084263"/>
          <a:ext cx="3305169" cy="5237980"/>
        </p:xfrm>
        <a:graphic>
          <a:graphicData uri="http://schemas.openxmlformats.org/drawingml/2006/chart">
            <c:chart xmlns:c="http://schemas.openxmlformats.org/drawingml/2006/chart" xmlns:r="http://schemas.openxmlformats.org/officeDocument/2006/relationships" r:id="rId2"/>
          </a:graphicData>
        </a:graphic>
      </p:graphicFrame>
      <p:sp>
        <p:nvSpPr>
          <p:cNvPr id="2" name="Nadpis 1"/>
          <p:cNvSpPr>
            <a:spLocks noGrp="1"/>
          </p:cNvSpPr>
          <p:nvPr>
            <p:ph type="title"/>
          </p:nvPr>
        </p:nvSpPr>
        <p:spPr/>
        <p:txBody>
          <a:bodyPr/>
          <a:lstStyle/>
          <a:p>
            <a:r>
              <a:rPr lang="cs-CZ" dirty="0" smtClean="0"/>
              <a:t>Z lidí, kteří měli zkušenost s nekalým jednáním na pracovišti, tuto skutečnost oznámila 1/5 (tj. 5 % z populace) a z nich byla v polovině případů </a:t>
            </a:r>
            <a:r>
              <a:rPr lang="cs-CZ" dirty="0"/>
              <a:t>zjednána </a:t>
            </a:r>
            <a:r>
              <a:rPr lang="cs-CZ" dirty="0" smtClean="0"/>
              <a:t>náprava </a:t>
            </a:r>
            <a:endParaRPr lang="cs-CZ" dirty="0"/>
          </a:p>
        </p:txBody>
      </p:sp>
      <p:sp>
        <p:nvSpPr>
          <p:cNvPr id="3" name="TextovéPole 2"/>
          <p:cNvSpPr txBox="1"/>
          <p:nvPr/>
        </p:nvSpPr>
        <p:spPr>
          <a:xfrm>
            <a:off x="812800" y="3759489"/>
            <a:ext cx="1804988" cy="657872"/>
          </a:xfrm>
          <a:prstGeom prst="rect">
            <a:avLst/>
          </a:prstGeom>
          <a:noFill/>
        </p:spPr>
        <p:txBody>
          <a:bodyPr wrap="square" rtlCol="0">
            <a:spAutoFit/>
          </a:bodyPr>
          <a:lstStyle/>
          <a:p>
            <a:r>
              <a:rPr lang="cs-CZ" sz="3500" dirty="0" smtClean="0"/>
              <a:t>26 %</a:t>
            </a:r>
            <a:endParaRPr lang="cs-CZ" sz="3500" dirty="0"/>
          </a:p>
        </p:txBody>
      </p:sp>
      <p:graphicFrame>
        <p:nvGraphicFramePr>
          <p:cNvPr id="9" name="Zástupný symbol pro obsah 5"/>
          <p:cNvGraphicFramePr>
            <a:graphicFrameLocks/>
          </p:cNvGraphicFramePr>
          <p:nvPr>
            <p:extLst>
              <p:ext uri="{D42A27DB-BD31-4B8C-83A1-F6EECF244321}">
                <p14:modId xmlns:p14="http://schemas.microsoft.com/office/powerpoint/2010/main" val="2714751414"/>
              </p:ext>
            </p:extLst>
          </p:nvPr>
        </p:nvGraphicFramePr>
        <p:xfrm>
          <a:off x="3162036" y="1040627"/>
          <a:ext cx="3812645" cy="5247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Zástupný symbol pro obsah 5"/>
          <p:cNvGraphicFramePr>
            <a:graphicFrameLocks/>
          </p:cNvGraphicFramePr>
          <p:nvPr>
            <p:extLst>
              <p:ext uri="{D42A27DB-BD31-4B8C-83A1-F6EECF244321}">
                <p14:modId xmlns:p14="http://schemas.microsoft.com/office/powerpoint/2010/main" val="1375334574"/>
              </p:ext>
            </p:extLst>
          </p:nvPr>
        </p:nvGraphicFramePr>
        <p:xfrm>
          <a:off x="6093355" y="1084263"/>
          <a:ext cx="3812645" cy="52419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ovéPole 10"/>
          <p:cNvSpPr txBox="1"/>
          <p:nvPr/>
        </p:nvSpPr>
        <p:spPr>
          <a:xfrm>
            <a:off x="4119034" y="3759489"/>
            <a:ext cx="1804988" cy="657872"/>
          </a:xfrm>
          <a:prstGeom prst="rect">
            <a:avLst/>
          </a:prstGeom>
          <a:noFill/>
        </p:spPr>
        <p:txBody>
          <a:bodyPr wrap="square" rtlCol="0">
            <a:spAutoFit/>
          </a:bodyPr>
          <a:lstStyle/>
          <a:p>
            <a:r>
              <a:rPr lang="cs-CZ" sz="3500" dirty="0" smtClean="0"/>
              <a:t>21 %</a:t>
            </a:r>
            <a:endParaRPr lang="cs-CZ" sz="3500" dirty="0"/>
          </a:p>
        </p:txBody>
      </p:sp>
      <p:sp>
        <p:nvSpPr>
          <p:cNvPr id="12" name="TextovéPole 11"/>
          <p:cNvSpPr txBox="1"/>
          <p:nvPr/>
        </p:nvSpPr>
        <p:spPr>
          <a:xfrm>
            <a:off x="7050616" y="3759489"/>
            <a:ext cx="1804988" cy="657872"/>
          </a:xfrm>
          <a:prstGeom prst="rect">
            <a:avLst/>
          </a:prstGeom>
          <a:noFill/>
        </p:spPr>
        <p:txBody>
          <a:bodyPr wrap="square" rtlCol="0">
            <a:spAutoFit/>
          </a:bodyPr>
          <a:lstStyle/>
          <a:p>
            <a:r>
              <a:rPr lang="cs-CZ" sz="3500" dirty="0"/>
              <a:t> </a:t>
            </a:r>
            <a:r>
              <a:rPr lang="cs-CZ" sz="3500" dirty="0" smtClean="0"/>
              <a:t>49 %</a:t>
            </a:r>
            <a:endParaRPr lang="cs-CZ" sz="3500" dirty="0"/>
          </a:p>
        </p:txBody>
      </p:sp>
      <p:sp>
        <p:nvSpPr>
          <p:cNvPr id="6" name="Šipka doprava 5"/>
          <p:cNvSpPr/>
          <p:nvPr/>
        </p:nvSpPr>
        <p:spPr>
          <a:xfrm>
            <a:off x="2160719" y="2887133"/>
            <a:ext cx="1663965" cy="572029"/>
          </a:xfrm>
          <a:prstGeom prs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doprava 13"/>
          <p:cNvSpPr/>
          <p:nvPr/>
        </p:nvSpPr>
        <p:spPr>
          <a:xfrm>
            <a:off x="5386650" y="2887132"/>
            <a:ext cx="1663965" cy="572030"/>
          </a:xfrm>
          <a:prstGeom prst="rightArrow">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 Box 1"/>
          <p:cNvSpPr txBox="1">
            <a:spLocks noChangeArrowheads="1"/>
          </p:cNvSpPr>
          <p:nvPr/>
        </p:nvSpPr>
        <p:spPr bwMode="auto">
          <a:xfrm>
            <a:off x="201615" y="1213463"/>
            <a:ext cx="3305169" cy="1328718"/>
          </a:xfrm>
          <a:prstGeom prst="rect">
            <a:avLst/>
          </a:prstGeom>
          <a:noFill/>
          <a:ln w="9525">
            <a:noFill/>
            <a:miter lim="800000"/>
            <a:headEnd/>
            <a:tailEnd/>
          </a:ln>
        </p:spPr>
        <p:txBody>
          <a:bodyPr wrap="square" lIns="54864" tIns="32004" rIns="54864"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cs-CZ" sz="1400" b="1" dirty="0">
                <a:solidFill>
                  <a:schemeClr val="tx1">
                    <a:lumMod val="85000"/>
                    <a:lumOff val="15000"/>
                  </a:schemeClr>
                </a:solidFill>
              </a:rPr>
              <a:t>Ocitl/a jste se někdy v situaci, kdy jste bez vlastního přičinění na svém pracovišti získal/a informace o nekalém, korupčním, jednání?</a:t>
            </a:r>
            <a:endParaRPr lang="en-US" sz="1400" b="1" dirty="0" smtClean="0">
              <a:solidFill>
                <a:schemeClr val="tx1">
                  <a:lumMod val="85000"/>
                  <a:lumOff val="15000"/>
                </a:schemeClr>
              </a:solidFill>
            </a:endParaRPr>
          </a:p>
        </p:txBody>
      </p:sp>
    </p:spTree>
    <p:extLst>
      <p:ext uri="{BB962C8B-B14F-4D97-AF65-F5344CB8AC3E}">
        <p14:creationId xmlns:p14="http://schemas.microsoft.com/office/powerpoint/2010/main" val="18372955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Zástupný symbol pro obsah 5"/>
          <p:cNvGraphicFramePr>
            <a:graphicFrameLocks noGrp="1"/>
          </p:cNvGraphicFramePr>
          <p:nvPr>
            <p:ph idx="1"/>
            <p:extLst>
              <p:ext uri="{D42A27DB-BD31-4B8C-83A1-F6EECF244321}">
                <p14:modId xmlns:p14="http://schemas.microsoft.com/office/powerpoint/2010/main" val="3183937457"/>
              </p:ext>
            </p:extLst>
          </p:nvPr>
        </p:nvGraphicFramePr>
        <p:xfrm>
          <a:off x="277813" y="1084263"/>
          <a:ext cx="9355137" cy="5224462"/>
        </p:xfrm>
        <a:graphic>
          <a:graphicData uri="http://schemas.openxmlformats.org/drawingml/2006/chart">
            <c:chart xmlns:c="http://schemas.openxmlformats.org/drawingml/2006/chart" xmlns:r="http://schemas.openxmlformats.org/officeDocument/2006/relationships" r:id="rId3"/>
          </a:graphicData>
        </a:graphic>
      </p:graphicFrame>
      <p:sp>
        <p:nvSpPr>
          <p:cNvPr id="2" name="Nadpis 1"/>
          <p:cNvSpPr>
            <a:spLocks noGrp="1"/>
          </p:cNvSpPr>
          <p:nvPr>
            <p:ph type="title"/>
          </p:nvPr>
        </p:nvSpPr>
        <p:spPr/>
        <p:txBody>
          <a:bodyPr/>
          <a:lstStyle/>
          <a:p>
            <a:r>
              <a:rPr lang="cs-CZ" dirty="0" smtClean="0"/>
              <a:t>Hlavním důvodem, proč nekalé jednání lidé neoznámili, byl strach </a:t>
            </a:r>
            <a:br>
              <a:rPr lang="cs-CZ" dirty="0" smtClean="0"/>
            </a:br>
            <a:r>
              <a:rPr lang="cs-CZ" dirty="0" smtClean="0"/>
              <a:t>ze ztráty zaměstnání a/nebo problémů z oznámení plynoucích, </a:t>
            </a:r>
            <a:br>
              <a:rPr lang="cs-CZ" dirty="0" smtClean="0"/>
            </a:br>
            <a:r>
              <a:rPr lang="cs-CZ" dirty="0" smtClean="0"/>
              <a:t>rovněž nedisponovali důkazy o tomto jednání</a:t>
            </a:r>
            <a:endParaRPr lang="en-GB" dirty="0"/>
          </a:p>
        </p:txBody>
      </p:sp>
      <p:sp>
        <p:nvSpPr>
          <p:cNvPr id="12" name="Text Box 1"/>
          <p:cNvSpPr txBox="1">
            <a:spLocks noChangeArrowheads="1"/>
          </p:cNvSpPr>
          <p:nvPr/>
        </p:nvSpPr>
        <p:spPr bwMode="auto">
          <a:xfrm>
            <a:off x="275431" y="1101844"/>
            <a:ext cx="9355137" cy="479188"/>
          </a:xfrm>
          <a:prstGeom prst="rect">
            <a:avLst/>
          </a:prstGeom>
          <a:noFill/>
          <a:ln w="9525">
            <a:noFill/>
            <a:miter lim="800000"/>
            <a:headEnd/>
            <a:tailEnd/>
          </a:ln>
        </p:spPr>
        <p:txBody>
          <a:bodyPr wrap="square" lIns="54864" tIns="32004" rIns="54864"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cs-CZ" sz="1400" dirty="0" smtClean="0"/>
              <a:t> </a:t>
            </a:r>
            <a:r>
              <a:rPr lang="cs-CZ" sz="1400" dirty="0"/>
              <a:t>Jaké byly hlavní důvody, proč jste to neoznámil/a? </a:t>
            </a:r>
          </a:p>
        </p:txBody>
      </p:sp>
    </p:spTree>
    <p:extLst>
      <p:ext uri="{BB962C8B-B14F-4D97-AF65-F5344CB8AC3E}">
        <p14:creationId xmlns:p14="http://schemas.microsoft.com/office/powerpoint/2010/main" val="37348688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Zástupný symbol pro obsah 5"/>
          <p:cNvGraphicFramePr>
            <a:graphicFrameLocks noGrp="1"/>
          </p:cNvGraphicFramePr>
          <p:nvPr>
            <p:ph idx="1"/>
            <p:extLst>
              <p:ext uri="{D42A27DB-BD31-4B8C-83A1-F6EECF244321}">
                <p14:modId xmlns:p14="http://schemas.microsoft.com/office/powerpoint/2010/main" val="1428879540"/>
              </p:ext>
            </p:extLst>
          </p:nvPr>
        </p:nvGraphicFramePr>
        <p:xfrm>
          <a:off x="277813" y="1084263"/>
          <a:ext cx="9355137" cy="5224462"/>
        </p:xfrm>
        <a:graphic>
          <a:graphicData uri="http://schemas.openxmlformats.org/drawingml/2006/chart">
            <c:chart xmlns:c="http://schemas.openxmlformats.org/drawingml/2006/chart" xmlns:r="http://schemas.openxmlformats.org/officeDocument/2006/relationships" r:id="rId2"/>
          </a:graphicData>
        </a:graphic>
      </p:graphicFrame>
      <p:sp>
        <p:nvSpPr>
          <p:cNvPr id="2" name="Nadpis 1"/>
          <p:cNvSpPr>
            <a:spLocks noGrp="1"/>
          </p:cNvSpPr>
          <p:nvPr>
            <p:ph type="title"/>
          </p:nvPr>
        </p:nvSpPr>
        <p:spPr/>
        <p:txBody>
          <a:bodyPr/>
          <a:lstStyle/>
          <a:p>
            <a:r>
              <a:rPr lang="cs-CZ" dirty="0" smtClean="0"/>
              <a:t>Pokud by se lidé setkali s níže popsaným nekalým jednáním, pak by jej většinou neoznámili, protože by měli strach z problémů na pracovišti nebo by neměli důvěru k vyřešení situace (59 %)</a:t>
            </a:r>
            <a:endParaRPr lang="cs-CZ" dirty="0"/>
          </a:p>
        </p:txBody>
      </p:sp>
      <p:sp>
        <p:nvSpPr>
          <p:cNvPr id="27" name="Šipka doleva 26"/>
          <p:cNvSpPr/>
          <p:nvPr/>
        </p:nvSpPr>
        <p:spPr>
          <a:xfrm>
            <a:off x="6542617" y="2847555"/>
            <a:ext cx="431801" cy="215900"/>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lumMod val="65000"/>
                  <a:lumOff val="35000"/>
                </a:schemeClr>
              </a:solidFill>
            </a:endParaRPr>
          </a:p>
        </p:txBody>
      </p:sp>
      <p:sp>
        <p:nvSpPr>
          <p:cNvPr id="28" name="Obdélník 27"/>
          <p:cNvSpPr/>
          <p:nvPr/>
        </p:nvSpPr>
        <p:spPr>
          <a:xfrm>
            <a:off x="6974418" y="2820660"/>
            <a:ext cx="1226618" cy="269689"/>
          </a:xfrm>
          <a:prstGeom prst="rect">
            <a:avLst/>
          </a:prstGeom>
          <a:noFill/>
        </p:spPr>
        <p:txBody>
          <a:bodyPr wrap="none">
            <a:spAutoFit/>
          </a:bodyPr>
          <a:lstStyle/>
          <a:p>
            <a:pPr algn="ctr"/>
            <a:r>
              <a:rPr lang="cs-CZ" dirty="0" smtClean="0">
                <a:solidFill>
                  <a:schemeClr val="accent4"/>
                </a:solidFill>
              </a:rPr>
              <a:t>častěji muži</a:t>
            </a:r>
            <a:endParaRPr lang="cs-CZ" dirty="0">
              <a:solidFill>
                <a:schemeClr val="accent4"/>
              </a:solidFill>
            </a:endParaRPr>
          </a:p>
        </p:txBody>
      </p:sp>
    </p:spTree>
    <p:extLst>
      <p:ext uri="{BB962C8B-B14F-4D97-AF65-F5344CB8AC3E}">
        <p14:creationId xmlns:p14="http://schemas.microsoft.com/office/powerpoint/2010/main" val="238401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Zástupný symbol pro obsah 5"/>
          <p:cNvGraphicFramePr>
            <a:graphicFrameLocks noGrp="1"/>
          </p:cNvGraphicFramePr>
          <p:nvPr>
            <p:ph idx="1"/>
            <p:extLst>
              <p:ext uri="{D42A27DB-BD31-4B8C-83A1-F6EECF244321}">
                <p14:modId xmlns:p14="http://schemas.microsoft.com/office/powerpoint/2010/main" val="3643480738"/>
              </p:ext>
            </p:extLst>
          </p:nvPr>
        </p:nvGraphicFramePr>
        <p:xfrm>
          <a:off x="277813" y="1084263"/>
          <a:ext cx="9355137" cy="5224462"/>
        </p:xfrm>
        <a:graphic>
          <a:graphicData uri="http://schemas.openxmlformats.org/drawingml/2006/chart">
            <c:chart xmlns:c="http://schemas.openxmlformats.org/drawingml/2006/chart" xmlns:r="http://schemas.openxmlformats.org/officeDocument/2006/relationships" r:id="rId2"/>
          </a:graphicData>
        </a:graphic>
      </p:graphicFrame>
      <p:sp>
        <p:nvSpPr>
          <p:cNvPr id="2" name="Nadpis 1"/>
          <p:cNvSpPr>
            <a:spLocks noGrp="1"/>
          </p:cNvSpPr>
          <p:nvPr>
            <p:ph type="title"/>
          </p:nvPr>
        </p:nvSpPr>
        <p:spPr/>
        <p:txBody>
          <a:bodyPr/>
          <a:lstStyle/>
          <a:p>
            <a:r>
              <a:rPr lang="cs-CZ" dirty="0" smtClean="0"/>
              <a:t>Přestože by lidé nekalé jednání spíše neohlásili, převládá názor, že by se odhalování mělo co nejvíce veřejně podporovat (69 %)</a:t>
            </a:r>
            <a:endParaRPr lang="cs-CZ" dirty="0"/>
          </a:p>
        </p:txBody>
      </p:sp>
    </p:spTree>
    <p:extLst>
      <p:ext uri="{BB962C8B-B14F-4D97-AF65-F5344CB8AC3E}">
        <p14:creationId xmlns:p14="http://schemas.microsoft.com/office/powerpoint/2010/main" val="3721665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dirty="0" smtClean="0"/>
              <a:t>Odhalování nekalého jednání je jednoznačně přisuzován pozitivní význam ve smyslu „hrdinství“ nikoli „udavačství/donašečství“</a:t>
            </a:r>
            <a:endParaRPr lang="cs-CZ" dirty="0"/>
          </a:p>
        </p:txBody>
      </p:sp>
      <p:graphicFrame>
        <p:nvGraphicFramePr>
          <p:cNvPr id="7" name="Zástupný symbol pro obsah 3"/>
          <p:cNvGraphicFramePr>
            <a:graphicFrameLocks noGrp="1"/>
          </p:cNvGraphicFramePr>
          <p:nvPr>
            <p:ph sz="quarter" idx="13"/>
            <p:extLst>
              <p:ext uri="{D42A27DB-BD31-4B8C-83A1-F6EECF244321}">
                <p14:modId xmlns:p14="http://schemas.microsoft.com/office/powerpoint/2010/main" val="3080083190"/>
              </p:ext>
            </p:extLst>
          </p:nvPr>
        </p:nvGraphicFramePr>
        <p:xfrm>
          <a:off x="319882" y="1111251"/>
          <a:ext cx="4595812" cy="52149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Zástupný symbol pro obsah 5"/>
          <p:cNvGraphicFramePr>
            <a:graphicFrameLocks noGrp="1"/>
          </p:cNvGraphicFramePr>
          <p:nvPr>
            <p:ph sz="quarter" idx="14"/>
            <p:extLst>
              <p:ext uri="{D42A27DB-BD31-4B8C-83A1-F6EECF244321}">
                <p14:modId xmlns:p14="http://schemas.microsoft.com/office/powerpoint/2010/main" val="3608037762"/>
              </p:ext>
            </p:extLst>
          </p:nvPr>
        </p:nvGraphicFramePr>
        <p:xfrm>
          <a:off x="5033963" y="1084263"/>
          <a:ext cx="4608512" cy="5214937"/>
        </p:xfrm>
        <a:graphic>
          <a:graphicData uri="http://schemas.openxmlformats.org/drawingml/2006/chart">
            <c:chart xmlns:c="http://schemas.openxmlformats.org/drawingml/2006/chart" xmlns:r="http://schemas.openxmlformats.org/officeDocument/2006/relationships" r:id="rId4"/>
          </a:graphicData>
        </a:graphic>
      </p:graphicFrame>
      <p:sp>
        <p:nvSpPr>
          <p:cNvPr id="6" name="Pravá jednoduchá závorka 5"/>
          <p:cNvSpPr/>
          <p:nvPr/>
        </p:nvSpPr>
        <p:spPr>
          <a:xfrm rot="5400000">
            <a:off x="1871132" y="2849034"/>
            <a:ext cx="287867" cy="2861733"/>
          </a:xfrm>
          <a:prstGeom prst="rightBracket">
            <a:avLst/>
          </a:prstGeom>
          <a:noFill/>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Pravá jednoduchá závorka 8"/>
          <p:cNvSpPr/>
          <p:nvPr/>
        </p:nvSpPr>
        <p:spPr>
          <a:xfrm rot="5400000">
            <a:off x="4413248" y="4091516"/>
            <a:ext cx="287867" cy="393700"/>
          </a:xfrm>
          <a:prstGeom prst="rightBracket">
            <a:avLst/>
          </a:prstGeom>
          <a:noFill/>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7255203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87868" y="0"/>
            <a:ext cx="9364661" cy="1074737"/>
          </a:xfrm>
        </p:spPr>
        <p:txBody>
          <a:bodyPr>
            <a:normAutofit/>
          </a:bodyPr>
          <a:lstStyle/>
          <a:p>
            <a:r>
              <a:rPr lang="cs-CZ" dirty="0" err="1"/>
              <a:t>Whistleblowing</a:t>
            </a:r>
            <a:endParaRPr lang="cs-CZ" dirty="0"/>
          </a:p>
        </p:txBody>
      </p:sp>
      <p:sp>
        <p:nvSpPr>
          <p:cNvPr id="3" name="Zástupný symbol pro obsah 1"/>
          <p:cNvSpPr>
            <a:spLocks noGrp="1"/>
          </p:cNvSpPr>
          <p:nvPr>
            <p:ph sz="quarter" idx="10"/>
          </p:nvPr>
        </p:nvSpPr>
        <p:spPr>
          <a:xfrm>
            <a:off x="277815" y="1084263"/>
            <a:ext cx="9355137" cy="5224462"/>
          </a:xfrm>
          <a:prstGeom prst="rect">
            <a:avLst/>
          </a:prstGeom>
        </p:spPr>
        <p:txBody>
          <a:bodyPr/>
          <a:lstStyle/>
          <a:p>
            <a:pPr algn="just"/>
            <a:r>
              <a:rPr lang="cs-CZ" b="1" dirty="0" smtClean="0"/>
              <a:t>Diskutující z řad veřejnosti se doposud s termínem </a:t>
            </a:r>
            <a:r>
              <a:rPr lang="cs-CZ" b="1" dirty="0" err="1" smtClean="0"/>
              <a:t>whistleblowing</a:t>
            </a:r>
            <a:r>
              <a:rPr lang="cs-CZ" b="1" dirty="0" smtClean="0"/>
              <a:t> nesetkali</a:t>
            </a:r>
            <a:r>
              <a:rPr lang="cs-CZ" dirty="0" smtClean="0"/>
              <a:t>. Termín </a:t>
            </a:r>
            <a:r>
              <a:rPr lang="cs-CZ" b="1" dirty="0" smtClean="0"/>
              <a:t>oznamovatel</a:t>
            </a:r>
            <a:r>
              <a:rPr lang="cs-CZ" dirty="0" smtClean="0"/>
              <a:t> byl povědomý pouze dvěma mužům, spojovali si ho s IT oblastí a s nelegálním využíváním SW. </a:t>
            </a:r>
            <a:r>
              <a:rPr lang="cs-CZ" b="1" dirty="0" smtClean="0"/>
              <a:t>Až na jednu výjimku všichni účastníci deklarovali, že se s nekalým jednáním osobně ani z doslechu nesetkali. </a:t>
            </a:r>
          </a:p>
          <a:p>
            <a:pPr algn="just"/>
            <a:r>
              <a:rPr lang="cs-CZ" dirty="0" smtClean="0"/>
              <a:t>Výsledky skupinové diskuse za veřejnost naznačují, že </a:t>
            </a:r>
            <a:r>
              <a:rPr lang="cs-CZ" b="1" dirty="0" smtClean="0"/>
              <a:t>vnímání oznamovatelů nekalého jednání není zdaleka tak jednoznačné, jak ukazují výsledky kvantitativního šetření</a:t>
            </a:r>
            <a:r>
              <a:rPr lang="cs-CZ" dirty="0" smtClean="0"/>
              <a:t>. Percepce oznamovatele se rovnoměrně rozdělila do tří kategorií: je to hrdina, neutrální postoj (ani donašeč ani hrdina) a je to donašeč. Úlohu oznamovatele, </a:t>
            </a:r>
            <a:br>
              <a:rPr lang="cs-CZ" dirty="0" smtClean="0"/>
            </a:br>
            <a:r>
              <a:rPr lang="cs-CZ" dirty="0" smtClean="0"/>
              <a:t>i po upřesnění, nedokázali účastníci diskuse z řad veřejnosti úplně jasně vymezit. „</a:t>
            </a:r>
            <a:r>
              <a:rPr lang="cs-CZ" i="1" dirty="0" smtClean="0"/>
              <a:t>Podle </a:t>
            </a:r>
            <a:r>
              <a:rPr lang="cs-CZ" i="1" dirty="0"/>
              <a:t>toho, </a:t>
            </a:r>
            <a:r>
              <a:rPr lang="cs-CZ" i="1" dirty="0" smtClean="0"/>
              <a:t>o co jde. Pokud oznámí úplatek, je to odvaha. Pokud donáší, </a:t>
            </a:r>
            <a:r>
              <a:rPr lang="cs-CZ" i="1" dirty="0"/>
              <a:t>co kde kdo řekl, tak je to obyčejný donašeč, který se chce </a:t>
            </a:r>
            <a:r>
              <a:rPr lang="cs-CZ" i="1" dirty="0" smtClean="0"/>
              <a:t>zavděčit</a:t>
            </a:r>
            <a:r>
              <a:rPr lang="cs-CZ" dirty="0"/>
              <a:t>“ nebo </a:t>
            </a:r>
            <a:r>
              <a:rPr lang="cs-CZ" dirty="0" smtClean="0"/>
              <a:t>„</a:t>
            </a:r>
            <a:r>
              <a:rPr lang="cs-CZ" i="1" dirty="0" smtClean="0"/>
              <a:t>Moc </a:t>
            </a:r>
            <a:r>
              <a:rPr lang="cs-CZ" i="1" dirty="0"/>
              <a:t>záleží, o co </a:t>
            </a:r>
            <a:r>
              <a:rPr lang="cs-CZ" i="1" dirty="0" smtClean="0"/>
              <a:t>jde …na </a:t>
            </a:r>
            <a:r>
              <a:rPr lang="cs-CZ" i="1" dirty="0"/>
              <a:t>úřadě </a:t>
            </a:r>
            <a:r>
              <a:rPr lang="cs-CZ" i="1" dirty="0" smtClean="0"/>
              <a:t>hrdina. „N</a:t>
            </a:r>
            <a:r>
              <a:rPr lang="pl-PL" i="1" dirty="0" smtClean="0"/>
              <a:t>ějaké </a:t>
            </a:r>
            <a:r>
              <a:rPr lang="pl-PL" i="1" dirty="0"/>
              <a:t>riziko tam pro toho </a:t>
            </a:r>
            <a:r>
              <a:rPr lang="pl-PL" i="1" dirty="0" smtClean="0"/>
              <a:t>oznamovatele vždy je.”</a:t>
            </a:r>
            <a:endParaRPr lang="cs-CZ" dirty="0" smtClean="0"/>
          </a:p>
          <a:p>
            <a:pPr algn="just"/>
            <a:r>
              <a:rPr lang="cs-CZ" dirty="0" smtClean="0"/>
              <a:t>Když sami účastníci diskuse byli postaveni před hypotetickou situaci (viz kazuistika) nekalého jednání, tak se obvykle </a:t>
            </a:r>
            <a:r>
              <a:rPr lang="cs-CZ" b="1" dirty="0" smtClean="0"/>
              <a:t>přikláněli k postoji, že by s nahlášením tohoto jednání váhali nebo by </a:t>
            </a:r>
            <a:r>
              <a:rPr lang="cs-CZ" b="1" dirty="0"/>
              <a:t>ho </a:t>
            </a:r>
            <a:r>
              <a:rPr lang="cs-CZ" b="1" dirty="0" smtClean="0"/>
              <a:t>nahlásit odmítli</a:t>
            </a:r>
            <a:r>
              <a:rPr lang="cs-CZ" dirty="0"/>
              <a:t>. </a:t>
            </a:r>
            <a:r>
              <a:rPr lang="cs-CZ" dirty="0" smtClean="0"/>
              <a:t>Dva muži deklarovali, že by tento případ o</a:t>
            </a:r>
            <a:r>
              <a:rPr lang="cs-CZ" dirty="0"/>
              <a:t>hlásili vedení nemocnice nebo lékařské komoře </a:t>
            </a:r>
            <a:r>
              <a:rPr lang="cs-CZ" dirty="0" smtClean="0"/>
              <a:t>(i když jeden jen za podmínky, že by se nejednalo o jeho přátele). Dvě ženy mínily, že by oznámení zvažovaly</a:t>
            </a:r>
            <a:r>
              <a:rPr lang="cs-CZ" dirty="0"/>
              <a:t>.</a:t>
            </a:r>
            <a:r>
              <a:rPr lang="cs-CZ" dirty="0" smtClean="0"/>
              <a:t> Jedna by oznamovala jedině </a:t>
            </a:r>
            <a:br>
              <a:rPr lang="cs-CZ" dirty="0" smtClean="0"/>
            </a:br>
            <a:r>
              <a:rPr lang="cs-CZ" dirty="0" smtClean="0"/>
              <a:t>pod podmínkou anonymity, aby nebyla ohrožena její pozice v zaměstnání. Druhá by si nejprve ověřila, zda se opravdu jedná o nekalé jednání. Ostatní diskutující by nekalé jednání nehlásili, protože by to nechtěli „řešit“, „přeci to není jejich problém“ a nechtějí se kvůli tomu dostat do problémů. </a:t>
            </a:r>
            <a:r>
              <a:rPr lang="cs-CZ" b="1" dirty="0" smtClean="0"/>
              <a:t>Na jedné straně jsou zmiňovány obavy z </a:t>
            </a:r>
            <a:r>
              <a:rPr lang="cs-CZ" b="1" dirty="0"/>
              <a:t>postihu na </a:t>
            </a:r>
            <a:r>
              <a:rPr lang="cs-CZ" b="1" dirty="0" smtClean="0"/>
              <a:t>pracovišti, na straně druhé stojí nedůvěra v právní systém ČR a v reálné dosažení spravedlnosti</a:t>
            </a:r>
            <a:r>
              <a:rPr lang="cs-CZ" dirty="0" smtClean="0"/>
              <a:t>. „</a:t>
            </a:r>
            <a:r>
              <a:rPr lang="cs-CZ" i="1" dirty="0" smtClean="0"/>
              <a:t>Pokud </a:t>
            </a:r>
            <a:r>
              <a:rPr lang="cs-CZ" i="1" dirty="0"/>
              <a:t>se mě to v práci netýká a nijak mě to neomezuje, moc bych se do toho nemíchala</a:t>
            </a:r>
            <a:r>
              <a:rPr lang="cs-CZ" i="1" dirty="0" smtClean="0"/>
              <a:t>.“ </a:t>
            </a:r>
            <a:r>
              <a:rPr lang="cs-CZ" dirty="0" smtClean="0"/>
              <a:t>„</a:t>
            </a:r>
            <a:r>
              <a:rPr lang="cs-CZ" i="1" dirty="0" smtClean="0"/>
              <a:t>Oznamovatel poštve </a:t>
            </a:r>
            <a:r>
              <a:rPr lang="cs-CZ" i="1" dirty="0"/>
              <a:t>v </a:t>
            </a:r>
            <a:r>
              <a:rPr lang="cs-CZ" i="1" dirty="0" smtClean="0"/>
              <a:t>zaměstnání </a:t>
            </a:r>
            <a:r>
              <a:rPr lang="cs-CZ" i="1" dirty="0"/>
              <a:t>všechny </a:t>
            </a:r>
            <a:r>
              <a:rPr lang="cs-CZ" i="1" dirty="0" smtClean="0"/>
              <a:t>proti sobě.</a:t>
            </a:r>
            <a:r>
              <a:rPr lang="cs-CZ" dirty="0" smtClean="0"/>
              <a:t>“ „</a:t>
            </a:r>
            <a:r>
              <a:rPr lang="cs-CZ" i="1" dirty="0" smtClean="0"/>
              <a:t>Právní </a:t>
            </a:r>
            <a:r>
              <a:rPr lang="cs-CZ" i="1" dirty="0"/>
              <a:t>systém této republiky je na bodu mrazu a ještě by se to obrátilo proti </a:t>
            </a:r>
            <a:r>
              <a:rPr lang="cs-CZ" i="1" dirty="0" smtClean="0"/>
              <a:t>mně.“ „Neřešil </a:t>
            </a:r>
            <a:r>
              <a:rPr lang="cs-CZ" i="1" dirty="0"/>
              <a:t>bych to, není to můj </a:t>
            </a:r>
            <a:r>
              <a:rPr lang="cs-CZ" i="1" dirty="0" smtClean="0"/>
              <a:t>případ.“</a:t>
            </a:r>
            <a:endParaRPr lang="cs-CZ" i="1" dirty="0"/>
          </a:p>
        </p:txBody>
      </p:sp>
      <p:pic>
        <p:nvPicPr>
          <p:cNvPr id="4"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400000"/>
                    </a14:imgEffect>
                    <a14:imgEffect>
                      <a14:brightnessContrast bright="-5000" contrast="5000"/>
                    </a14:imgEffect>
                  </a14:imgLayer>
                </a14:imgProps>
              </a:ext>
              <a:ext uri="{28A0092B-C50C-407E-A947-70E740481C1C}">
                <a14:useLocalDpi xmlns:a14="http://schemas.microsoft.com/office/drawing/2010/main"/>
              </a:ext>
            </a:extLst>
          </a:blip>
          <a:srcRect/>
          <a:stretch/>
        </p:blipFill>
        <p:spPr bwMode="auto">
          <a:xfrm>
            <a:off x="8307519" y="75413"/>
            <a:ext cx="1190625" cy="100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71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77815" y="1074740"/>
            <a:ext cx="9355137" cy="5338940"/>
          </a:xfrm>
        </p:spPr>
        <p:txBody>
          <a:bodyPr/>
          <a:lstStyle/>
          <a:p>
            <a:endParaRPr lang="cs-CZ" dirty="0"/>
          </a:p>
          <a:p>
            <a:r>
              <a:rPr lang="cs-CZ" b="1" dirty="0"/>
              <a:t>V</a:t>
            </a:r>
            <a:r>
              <a:rPr lang="cs-CZ" b="1" dirty="0" smtClean="0"/>
              <a:t> cílové skupině „státní správa“ se všichni až na jednu výjimku s termínem </a:t>
            </a:r>
            <a:r>
              <a:rPr lang="cs-CZ" b="1" dirty="0" err="1" smtClean="0"/>
              <a:t>whistleblowing</a:t>
            </a:r>
            <a:r>
              <a:rPr lang="cs-CZ" b="1" dirty="0" smtClean="0"/>
              <a:t> setkali a rozuměli mu</a:t>
            </a:r>
            <a:r>
              <a:rPr lang="cs-CZ" dirty="0" smtClean="0"/>
              <a:t>. </a:t>
            </a:r>
          </a:p>
          <a:p>
            <a:r>
              <a:rPr lang="cs-CZ" dirty="0" smtClean="0"/>
              <a:t>I v této cílové skupině jsou muži odhodlanější než ženy </a:t>
            </a:r>
            <a:r>
              <a:rPr lang="cs-CZ" dirty="0"/>
              <a:t>k nahlášení </a:t>
            </a:r>
            <a:r>
              <a:rPr lang="cs-CZ" dirty="0" smtClean="0"/>
              <a:t>nekalého jednání. Méně zvažují okolnosti a více se zaměřují na akt nekalého jednání. </a:t>
            </a:r>
            <a:r>
              <a:rPr lang="cs-CZ" b="1" dirty="0" smtClean="0"/>
              <a:t>Ženy se více zabývají okolnostmi</a:t>
            </a:r>
            <a:r>
              <a:rPr lang="cs-CZ" dirty="0" smtClean="0"/>
              <a:t>, situací v jaké by se nekalé jednání vyskytlo a jaké by to mělo dopady pro ohlašovatele. Podobně jako v případě zástupců z řad veřejnosti se řešily obavy a strach, jak to se mnou jako s ohlašovatelem na pracovišti dále bude a zda se celý případ spravedlivě vyřeší. </a:t>
            </a:r>
            <a:r>
              <a:rPr lang="cs-CZ" b="1" dirty="0" smtClean="0"/>
              <a:t>Nedůvěra v právní systém ČR se objevuje i mezi zástupci státní správy a snižuje ochotu nekalé jednání nahlásit. </a:t>
            </a:r>
            <a:r>
              <a:rPr lang="cs-CZ" dirty="0" smtClean="0"/>
              <a:t>Byla zmíněna i osobní zkušenost, kdy i přes podporu vedení a dostatek důkazů o nekalém jednání, policie případ odložila a nikdy nebyl řádně prošetřen. Tato zkušenost povzbuzuje pochybnosti o tom, zda ohlašování nekalého jednání věnovat svůj čas, úsilí i životní jistoty. </a:t>
            </a:r>
            <a:r>
              <a:rPr lang="cs-CZ" b="1" dirty="0" smtClean="0"/>
              <a:t>Rovněž jsou zmiňovány pochybnosti, jak vás jako oznamovatele přijme kolektiv</a:t>
            </a:r>
            <a:r>
              <a:rPr lang="cs-CZ" dirty="0" smtClean="0"/>
              <a:t>. Účastníci diskuse spíše předpokládají, že jako oznamovatel budete ostrakizováni a že vás kolektiv odsoudí. Spíše než by podpořil vaši odvahu. </a:t>
            </a:r>
          </a:p>
          <a:p>
            <a:r>
              <a:rPr lang="cs-CZ" i="1" dirty="0" smtClean="0"/>
              <a:t>„Já nevím, jak bych se zachovala, jestli bych to nahlásila. Je to o tom vedení, o tom jak to vnímá management, jakou důvěru v něj zaměstnanec má, jestli má důkazy nebo nemá.“ „Já bych zvažovala svou osobní situaci. Z pozice té zdravotní sestřičky, to není úplně jednoznačné, je to mnohem těžší situace.“ „… i když tam důkazy jsou, i když toho, kdo to dělá potrestají, tak se na vás budou všichni dívat, jako že jste krysa. Funguje tam to kolektivní odsouzení. </a:t>
            </a:r>
            <a:r>
              <a:rPr lang="cs-CZ" i="1" dirty="0"/>
              <a:t>D</a:t>
            </a:r>
            <a:r>
              <a:rPr lang="cs-CZ" i="1" dirty="0" smtClean="0"/>
              <a:t>o té práce chodíte denně, je to velký tlak. To prostě nemusíte vůbec vydržet. Budete muset odejít. Ale jsou lokality, kde nelze jednoduše změnit zaměstnání</a:t>
            </a:r>
            <a:r>
              <a:rPr lang="cs-CZ" dirty="0" smtClean="0"/>
              <a:t>.“</a:t>
            </a:r>
          </a:p>
        </p:txBody>
      </p:sp>
      <p:sp>
        <p:nvSpPr>
          <p:cNvPr id="3" name="Nadpis 2"/>
          <p:cNvSpPr>
            <a:spLocks noGrp="1"/>
          </p:cNvSpPr>
          <p:nvPr>
            <p:ph type="title"/>
          </p:nvPr>
        </p:nvSpPr>
        <p:spPr/>
        <p:txBody>
          <a:bodyPr/>
          <a:lstStyle/>
          <a:p>
            <a:r>
              <a:rPr lang="cs-CZ" dirty="0" err="1"/>
              <a:t>Whistleblowing</a:t>
            </a:r>
            <a:endParaRPr lang="cs-CZ" dirty="0"/>
          </a:p>
        </p:txBody>
      </p:sp>
      <p:pic>
        <p:nvPicPr>
          <p:cNvPr id="4"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400000"/>
                    </a14:imgEffect>
                    <a14:imgEffect>
                      <a14:brightnessContrast bright="-5000" contrast="5000"/>
                    </a14:imgEffect>
                  </a14:imgLayer>
                </a14:imgProps>
              </a:ext>
              <a:ext uri="{28A0092B-C50C-407E-A947-70E740481C1C}">
                <a14:useLocalDpi xmlns:a14="http://schemas.microsoft.com/office/drawing/2010/main"/>
              </a:ext>
            </a:extLst>
          </a:blip>
          <a:srcRect/>
          <a:stretch/>
        </p:blipFill>
        <p:spPr bwMode="auto">
          <a:xfrm>
            <a:off x="8307519" y="75413"/>
            <a:ext cx="1190625" cy="100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284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ástupný symbol pro obsah 39"/>
          <p:cNvSpPr>
            <a:spLocks noGrp="1"/>
          </p:cNvSpPr>
          <p:nvPr>
            <p:ph idx="1"/>
          </p:nvPr>
        </p:nvSpPr>
        <p:spPr>
          <a:xfrm>
            <a:off x="277815" y="1084262"/>
            <a:ext cx="9463085" cy="5316537"/>
          </a:xfrm>
        </p:spPr>
        <p:txBody>
          <a:bodyPr/>
          <a:lstStyle/>
          <a:p>
            <a:pPr>
              <a:lnSpc>
                <a:spcPct val="150000"/>
              </a:lnSpc>
            </a:pPr>
            <a:r>
              <a:rPr lang="cs-CZ" dirty="0" smtClean="0"/>
              <a:t>Výsledky skupinových diskusí poukazují na to, </a:t>
            </a:r>
            <a:r>
              <a:rPr lang="cs-CZ" b="1" dirty="0" smtClean="0"/>
              <a:t>že i </a:t>
            </a:r>
            <a:r>
              <a:rPr lang="cs-CZ" b="1" dirty="0"/>
              <a:t>dobrá systémová </a:t>
            </a:r>
            <a:r>
              <a:rPr lang="cs-CZ" b="1" dirty="0" smtClean="0"/>
              <a:t>protikorupční opatření </a:t>
            </a:r>
            <a:r>
              <a:rPr lang="cs-CZ" b="1" dirty="0"/>
              <a:t>je </a:t>
            </a:r>
            <a:r>
              <a:rPr lang="cs-CZ" b="1" dirty="0" smtClean="0"/>
              <a:t>nakonec možné obejít</a:t>
            </a:r>
            <a:r>
              <a:rPr lang="cs-CZ" dirty="0" smtClean="0"/>
              <a:t>. Což je zdůvodňováno tím, že </a:t>
            </a:r>
            <a:r>
              <a:rPr lang="cs-CZ" b="1" dirty="0" smtClean="0"/>
              <a:t>ochota ke korupčnímu jednání do značné míry závisí na </a:t>
            </a:r>
            <a:r>
              <a:rPr lang="cs-CZ" b="1" dirty="0"/>
              <a:t>charakteru člověka</a:t>
            </a:r>
            <a:r>
              <a:rPr lang="cs-CZ" dirty="0"/>
              <a:t>. </a:t>
            </a:r>
            <a:r>
              <a:rPr lang="cs-CZ" dirty="0" smtClean="0"/>
              <a:t>Gender v tomto případě není </a:t>
            </a:r>
            <a:r>
              <a:rPr lang="cs-CZ" dirty="0"/>
              <a:t>vůbec nebo zdaleka tolik rozhodující. </a:t>
            </a:r>
            <a:r>
              <a:rPr lang="cs-CZ" dirty="0" smtClean="0"/>
              <a:t>Jinou zmiňovanou příčinou korupčního jednání je zkušenost s ní, ať už osobní nebo zprostředkovaná, která posiluje pocit beztrestnosti </a:t>
            </a:r>
            <a:br>
              <a:rPr lang="cs-CZ" dirty="0" smtClean="0"/>
            </a:br>
            <a:r>
              <a:rPr lang="cs-CZ" dirty="0" smtClean="0"/>
              <a:t>a rozptyluje obavy z dalšího korupčního jednání. Z toho pohledu se vnímání korupce a </a:t>
            </a:r>
            <a:r>
              <a:rPr lang="cs-CZ" dirty="0"/>
              <a:t>zkušenosti </a:t>
            </a:r>
            <a:r>
              <a:rPr lang="cs-CZ" dirty="0" smtClean="0"/>
              <a:t>s ní navzájem posilují, </a:t>
            </a:r>
            <a:r>
              <a:rPr lang="cs-CZ" dirty="0"/>
              <a:t>což může byt </a:t>
            </a:r>
            <a:r>
              <a:rPr lang="cs-CZ" dirty="0" smtClean="0"/>
              <a:t>jedním </a:t>
            </a:r>
            <a:r>
              <a:rPr lang="cs-CZ" dirty="0"/>
              <a:t>z důvodů</a:t>
            </a:r>
            <a:r>
              <a:rPr lang="cs-CZ" dirty="0" smtClean="0"/>
              <a:t>, </a:t>
            </a:r>
            <a:r>
              <a:rPr lang="pl-PL" dirty="0" smtClean="0"/>
              <a:t>proč </a:t>
            </a:r>
            <a:r>
              <a:rPr lang="pl-PL" dirty="0"/>
              <a:t>se s </a:t>
            </a:r>
            <a:r>
              <a:rPr lang="pl-PL" dirty="0" smtClean="0"/>
              <a:t>korupcí tak </a:t>
            </a:r>
            <a:r>
              <a:rPr lang="pl-PL" dirty="0"/>
              <a:t>těžko bojuje</a:t>
            </a:r>
            <a:r>
              <a:rPr lang="pl-PL" dirty="0" smtClean="0"/>
              <a:t>.</a:t>
            </a:r>
            <a:r>
              <a:rPr lang="cs-CZ" dirty="0" smtClean="0"/>
              <a:t> </a:t>
            </a:r>
            <a:endParaRPr lang="pl-PL" dirty="0"/>
          </a:p>
          <a:p>
            <a:pPr>
              <a:lnSpc>
                <a:spcPct val="150000"/>
              </a:lnSpc>
            </a:pPr>
            <a:r>
              <a:rPr lang="cs-CZ" dirty="0" smtClean="0"/>
              <a:t>Jak ukazují </a:t>
            </a:r>
            <a:r>
              <a:rPr lang="cs-CZ" dirty="0"/>
              <a:t>výsledky dotazníkového </a:t>
            </a:r>
            <a:r>
              <a:rPr lang="cs-CZ" dirty="0" smtClean="0"/>
              <a:t>šetření, </a:t>
            </a:r>
            <a:r>
              <a:rPr lang="cs-CZ" b="1" dirty="0" smtClean="0"/>
              <a:t>situaci</a:t>
            </a:r>
            <a:r>
              <a:rPr lang="cs-CZ" b="1" dirty="0"/>
              <a:t>, kdy je </a:t>
            </a:r>
            <a:r>
              <a:rPr lang="cs-CZ" b="1" dirty="0" smtClean="0"/>
              <a:t>nutno nabídnout </a:t>
            </a:r>
            <a:r>
              <a:rPr lang="cs-CZ" b="1" dirty="0"/>
              <a:t>úplatek, se v životě </a:t>
            </a:r>
            <a:r>
              <a:rPr lang="cs-CZ" b="1" dirty="0" smtClean="0"/>
              <a:t>pravděpodobně nevyhneme </a:t>
            </a:r>
            <a:r>
              <a:rPr lang="cs-CZ" dirty="0"/>
              <a:t>(</a:t>
            </a:r>
            <a:r>
              <a:rPr lang="cs-CZ" dirty="0" smtClean="0"/>
              <a:t>82 %). </a:t>
            </a:r>
            <a:r>
              <a:rPr lang="cs-CZ" dirty="0"/>
              <a:t>Tento názor sdílejí rovnou měrou ženy i muži. </a:t>
            </a:r>
            <a:r>
              <a:rPr lang="cs-CZ" b="1" dirty="0">
                <a:solidFill>
                  <a:schemeClr val="tx1"/>
                </a:solidFill>
              </a:rPr>
              <a:t>Osobní zkušenost </a:t>
            </a:r>
            <a:r>
              <a:rPr lang="cs-CZ" b="1" dirty="0" smtClean="0">
                <a:solidFill>
                  <a:schemeClr val="tx1"/>
                </a:solidFill>
              </a:rPr>
              <a:t/>
            </a:r>
            <a:br>
              <a:rPr lang="cs-CZ" b="1" dirty="0" smtClean="0">
                <a:solidFill>
                  <a:schemeClr val="tx1"/>
                </a:solidFill>
              </a:rPr>
            </a:br>
            <a:r>
              <a:rPr lang="cs-CZ" b="1" dirty="0" smtClean="0">
                <a:solidFill>
                  <a:schemeClr val="tx1"/>
                </a:solidFill>
              </a:rPr>
              <a:t>s </a:t>
            </a:r>
            <a:r>
              <a:rPr lang="cs-CZ" b="1" dirty="0">
                <a:solidFill>
                  <a:schemeClr val="tx1"/>
                </a:solidFill>
              </a:rPr>
              <a:t>korupčním jednáním deklaruje 18 % obyvatel</a:t>
            </a:r>
            <a:r>
              <a:rPr lang="cs-CZ" dirty="0">
                <a:solidFill>
                  <a:schemeClr val="tx1"/>
                </a:solidFill>
              </a:rPr>
              <a:t>. Častěji osobní zkušenost přiznávají muži (22 %) než ženy (</a:t>
            </a:r>
            <a:r>
              <a:rPr lang="cs-CZ" dirty="0" smtClean="0">
                <a:solidFill>
                  <a:schemeClr val="tx1"/>
                </a:solidFill>
              </a:rPr>
              <a:t>14 %). Zážitek úplatkářství se </a:t>
            </a:r>
            <a:r>
              <a:rPr lang="cs-CZ" dirty="0">
                <a:solidFill>
                  <a:schemeClr val="tx1"/>
                </a:solidFill>
              </a:rPr>
              <a:t>stává běžnější s vyšším věkem, s vyšším vzděláním a s větší velikostí místa bydliště. </a:t>
            </a:r>
            <a:r>
              <a:rPr lang="cs-CZ" b="1" dirty="0">
                <a:solidFill>
                  <a:schemeClr val="tx1"/>
                </a:solidFill>
              </a:rPr>
              <a:t>Typ korupce, s jakým mají lidé osobní nebo zprostředkovanou zkušenost, se liší podle pohlaví</a:t>
            </a:r>
            <a:r>
              <a:rPr lang="cs-CZ" dirty="0">
                <a:solidFill>
                  <a:schemeClr val="tx1"/>
                </a:solidFill>
              </a:rPr>
              <a:t>. Celkově nejčastější praxe korupčního jednání je v oblasti zdravotnictví (častěji uvádějí ženy), následuje </a:t>
            </a:r>
            <a:r>
              <a:rPr lang="cs-CZ" dirty="0"/>
              <a:t>stavebnictví a udělování povolení či registrací, se kterými jsou více </a:t>
            </a:r>
            <a:r>
              <a:rPr lang="cs-CZ" dirty="0" smtClean="0"/>
              <a:t>konfrontováni muži.</a:t>
            </a:r>
            <a:endParaRPr lang="cs-CZ" dirty="0"/>
          </a:p>
          <a:p>
            <a:pPr>
              <a:lnSpc>
                <a:spcPct val="150000"/>
              </a:lnSpc>
            </a:pPr>
            <a:r>
              <a:rPr lang="cs-CZ" b="1" dirty="0" smtClean="0"/>
              <a:t>Více </a:t>
            </a:r>
            <a:r>
              <a:rPr lang="cs-CZ" b="1" dirty="0"/>
              <a:t>než polovina lidí by věděla na koho se obrátit </a:t>
            </a:r>
            <a:r>
              <a:rPr lang="cs-CZ" dirty="0"/>
              <a:t>v případě potřeby zajištění příznivého </a:t>
            </a:r>
            <a:r>
              <a:rPr lang="cs-CZ" dirty="0" smtClean="0"/>
              <a:t>výsledku</a:t>
            </a:r>
            <a:r>
              <a:rPr lang="cs-CZ" dirty="0"/>
              <a:t> </a:t>
            </a:r>
            <a:r>
              <a:rPr lang="cs-CZ" dirty="0" smtClean="0"/>
              <a:t>pro sebe a své blízké. </a:t>
            </a:r>
            <a:r>
              <a:rPr lang="cs-CZ" b="1" dirty="0" smtClean="0"/>
              <a:t>Potenciální </a:t>
            </a:r>
            <a:r>
              <a:rPr lang="cs-CZ" b="1" dirty="0"/>
              <a:t>důležitost vlastního postavení </a:t>
            </a:r>
            <a:r>
              <a:rPr lang="cs-CZ" dirty="0"/>
              <a:t>pro vyřízení žádosti v něčí prospěch </a:t>
            </a:r>
            <a:r>
              <a:rPr lang="cs-CZ" b="1" dirty="0"/>
              <a:t>přiznává rovněž zhruba polovina dotázaných </a:t>
            </a:r>
            <a:r>
              <a:rPr lang="cs-CZ" dirty="0"/>
              <a:t>(48 </a:t>
            </a:r>
            <a:r>
              <a:rPr lang="cs-CZ" dirty="0" smtClean="0"/>
              <a:t>%). </a:t>
            </a:r>
            <a:r>
              <a:rPr lang="cs-CZ" dirty="0"/>
              <a:t>Významnější postavení v obou ohledech připouští cca 15 % obyvatel</a:t>
            </a:r>
            <a:r>
              <a:rPr lang="cs-CZ" dirty="0" smtClean="0"/>
              <a:t>. Genderová </a:t>
            </a:r>
            <a:r>
              <a:rPr lang="cs-CZ" dirty="0"/>
              <a:t>příslušnost </a:t>
            </a:r>
            <a:r>
              <a:rPr lang="cs-CZ" dirty="0" smtClean="0"/>
              <a:t>přitom není </a:t>
            </a:r>
            <a:r>
              <a:rPr lang="cs-CZ" dirty="0"/>
              <a:t>rozhodující</a:t>
            </a:r>
            <a:r>
              <a:rPr lang="cs-CZ" dirty="0" smtClean="0"/>
              <a:t>. Existence a využívání takových kontaktů jsou rovněž jedním </a:t>
            </a:r>
            <a:br>
              <a:rPr lang="cs-CZ" dirty="0" smtClean="0"/>
            </a:br>
            <a:r>
              <a:rPr lang="cs-CZ" dirty="0" smtClean="0"/>
              <a:t>z ukazatelů míry korupce ve společnosti. Intenzivnější využívání kontaktů zvyšuje pravděpodobnost</a:t>
            </a:r>
            <a:r>
              <a:rPr lang="cs-CZ" dirty="0"/>
              <a:t>, že člověk zažije </a:t>
            </a:r>
            <a:r>
              <a:rPr lang="cs-CZ" dirty="0" smtClean="0"/>
              <a:t>úplatkařství </a:t>
            </a:r>
            <a:r>
              <a:rPr lang="cs-CZ" dirty="0"/>
              <a:t>nebo </a:t>
            </a:r>
            <a:r>
              <a:rPr lang="cs-CZ" dirty="0" smtClean="0"/>
              <a:t>žádost </a:t>
            </a:r>
            <a:r>
              <a:rPr lang="cs-CZ" dirty="0"/>
              <a:t>o </a:t>
            </a:r>
            <a:r>
              <a:rPr lang="cs-CZ" dirty="0" smtClean="0"/>
              <a:t>úplatek. </a:t>
            </a:r>
            <a:endParaRPr lang="cs-CZ" dirty="0"/>
          </a:p>
        </p:txBody>
      </p:sp>
      <p:sp>
        <p:nvSpPr>
          <p:cNvPr id="2" name="Nadpis 1"/>
          <p:cNvSpPr>
            <a:spLocks noGrp="1"/>
          </p:cNvSpPr>
          <p:nvPr>
            <p:ph type="title"/>
          </p:nvPr>
        </p:nvSpPr>
        <p:spPr/>
        <p:txBody>
          <a:bodyPr/>
          <a:lstStyle/>
          <a:p>
            <a:r>
              <a:rPr lang="cs-CZ" dirty="0"/>
              <a:t>Hlavní </a:t>
            </a:r>
            <a:r>
              <a:rPr lang="cs-CZ" dirty="0" smtClean="0"/>
              <a:t>zjištění</a:t>
            </a:r>
            <a:endParaRPr lang="cs-CZ" dirty="0"/>
          </a:p>
        </p:txBody>
      </p:sp>
    </p:spTree>
    <p:extLst>
      <p:ext uri="{BB962C8B-B14F-4D97-AF65-F5344CB8AC3E}">
        <p14:creationId xmlns:p14="http://schemas.microsoft.com/office/powerpoint/2010/main" val="2980894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074740"/>
            <a:ext cx="9906000" cy="54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Skupina 30"/>
          <p:cNvGrpSpPr/>
          <p:nvPr/>
        </p:nvGrpSpPr>
        <p:grpSpPr>
          <a:xfrm>
            <a:off x="786118" y="2028741"/>
            <a:ext cx="3978139" cy="2259116"/>
            <a:chOff x="5505075" y="2227049"/>
            <a:chExt cx="3978139" cy="2259116"/>
          </a:xfrm>
        </p:grpSpPr>
        <p:sp>
          <p:nvSpPr>
            <p:cNvPr id="29" name="TextovéPole 36"/>
            <p:cNvSpPr txBox="1">
              <a:spLocks noChangeAspect="1"/>
            </p:cNvSpPr>
            <p:nvPr/>
          </p:nvSpPr>
          <p:spPr>
            <a:xfrm>
              <a:off x="5935894" y="3923058"/>
              <a:ext cx="3547320" cy="544183"/>
            </a:xfrm>
            <a:prstGeom prst="rect">
              <a:avLst/>
            </a:prstGeom>
            <a:solidFill>
              <a:schemeClr val="tx1">
                <a:lumMod val="75000"/>
                <a:lumOff val="25000"/>
                <a:alpha val="78000"/>
              </a:schemeClr>
            </a:solidFill>
          </p:spPr>
          <p:txBody>
            <a:bodyPr wrap="square" lIns="288000" tIns="72000" rIns="72000" bIns="72000" rtlCol="0" anchor="ctr">
              <a:noAutofit/>
            </a:bodyPr>
            <a:lstStyle>
              <a:defPPr>
                <a:defRPr lang="en-US"/>
              </a:defPPr>
              <a:lvl1pPr algn="l" rtl="0" fontAlgn="base">
                <a:lnSpc>
                  <a:spcPct val="105000"/>
                </a:lnSpc>
                <a:spcBef>
                  <a:spcPct val="20000"/>
                </a:spcBef>
                <a:spcAft>
                  <a:spcPct val="0"/>
                </a:spcAft>
                <a:defRPr sz="1200" b="1" kern="1200">
                  <a:solidFill>
                    <a:schemeClr val="tx1"/>
                  </a:solidFill>
                  <a:latin typeface="Verdana" pitchFamily="34" charset="0"/>
                  <a:ea typeface="+mn-ea"/>
                  <a:cs typeface="+mn-cs"/>
                </a:defRPr>
              </a:lvl1pPr>
              <a:lvl2pPr marL="4572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2pPr>
              <a:lvl3pPr marL="9144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3pPr>
              <a:lvl4pPr marL="13716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4pPr>
              <a:lvl5pPr marL="18288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5pPr>
              <a:lvl6pPr marL="2286000" algn="l" defTabSz="914400" rtl="0" eaLnBrk="1" latinLnBrk="0" hangingPunct="1">
                <a:defRPr sz="1200" b="1" kern="1200">
                  <a:solidFill>
                    <a:schemeClr val="tx1"/>
                  </a:solidFill>
                  <a:latin typeface="Verdana" pitchFamily="34" charset="0"/>
                  <a:ea typeface="+mn-ea"/>
                  <a:cs typeface="+mn-cs"/>
                </a:defRPr>
              </a:lvl6pPr>
              <a:lvl7pPr marL="2743200" algn="l" defTabSz="914400" rtl="0" eaLnBrk="1" latinLnBrk="0" hangingPunct="1">
                <a:defRPr sz="1200" b="1" kern="1200">
                  <a:solidFill>
                    <a:schemeClr val="tx1"/>
                  </a:solidFill>
                  <a:latin typeface="Verdana" pitchFamily="34" charset="0"/>
                  <a:ea typeface="+mn-ea"/>
                  <a:cs typeface="+mn-cs"/>
                </a:defRPr>
              </a:lvl7pPr>
              <a:lvl8pPr marL="3200400" algn="l" defTabSz="914400" rtl="0" eaLnBrk="1" latinLnBrk="0" hangingPunct="1">
                <a:defRPr sz="1200" b="1" kern="1200">
                  <a:solidFill>
                    <a:schemeClr val="tx1"/>
                  </a:solidFill>
                  <a:latin typeface="Verdana" pitchFamily="34" charset="0"/>
                  <a:ea typeface="+mn-ea"/>
                  <a:cs typeface="+mn-cs"/>
                </a:defRPr>
              </a:lvl8pPr>
              <a:lvl9pPr marL="3657600" algn="l" defTabSz="914400" rtl="0" eaLnBrk="1" latinLnBrk="0" hangingPunct="1">
                <a:defRPr sz="1200" b="1" kern="1200">
                  <a:solidFill>
                    <a:schemeClr val="tx1"/>
                  </a:solidFill>
                  <a:latin typeface="Verdana" pitchFamily="34" charset="0"/>
                  <a:ea typeface="+mn-ea"/>
                  <a:cs typeface="+mn-cs"/>
                </a:defRPr>
              </a:lvl9pPr>
            </a:lstStyle>
            <a:p>
              <a:pPr>
                <a:spcBef>
                  <a:spcPts val="0"/>
                </a:spcBef>
              </a:pPr>
              <a:r>
                <a:rPr lang="cs-CZ" sz="1400" dirty="0" err="1" smtClean="0">
                  <a:solidFill>
                    <a:schemeClr val="bg1">
                      <a:lumMod val="95000"/>
                    </a:schemeClr>
                  </a:solidFill>
                </a:rPr>
                <a:t>www.stemmark.cz</a:t>
              </a:r>
              <a:endParaRPr lang="cs-CZ" sz="1400" dirty="0" smtClean="0">
                <a:solidFill>
                  <a:schemeClr val="bg1">
                    <a:lumMod val="95000"/>
                  </a:schemeClr>
                </a:solidFill>
              </a:endParaRPr>
            </a:p>
          </p:txBody>
        </p:sp>
        <p:sp>
          <p:nvSpPr>
            <p:cNvPr id="28" name="TextovéPole 35"/>
            <p:cNvSpPr txBox="1">
              <a:spLocks noChangeAspect="1"/>
            </p:cNvSpPr>
            <p:nvPr/>
          </p:nvSpPr>
          <p:spPr>
            <a:xfrm>
              <a:off x="5935894" y="3094749"/>
              <a:ext cx="3547320" cy="544183"/>
            </a:xfrm>
            <a:prstGeom prst="rect">
              <a:avLst/>
            </a:prstGeom>
            <a:solidFill>
              <a:schemeClr val="tx1">
                <a:lumMod val="75000"/>
                <a:lumOff val="25000"/>
                <a:alpha val="78000"/>
              </a:schemeClr>
            </a:solidFill>
          </p:spPr>
          <p:txBody>
            <a:bodyPr wrap="square" lIns="288000" tIns="72000" rIns="72000" bIns="72000" rtlCol="0" anchor="ctr">
              <a:noAutofit/>
            </a:bodyPr>
            <a:lstStyle>
              <a:defPPr>
                <a:defRPr lang="en-US"/>
              </a:defPPr>
              <a:lvl1pPr algn="l" rtl="0" fontAlgn="base">
                <a:lnSpc>
                  <a:spcPct val="105000"/>
                </a:lnSpc>
                <a:spcBef>
                  <a:spcPct val="20000"/>
                </a:spcBef>
                <a:spcAft>
                  <a:spcPct val="0"/>
                </a:spcAft>
                <a:defRPr sz="1200" b="1" kern="1200">
                  <a:solidFill>
                    <a:schemeClr val="tx1"/>
                  </a:solidFill>
                  <a:latin typeface="Verdana" pitchFamily="34" charset="0"/>
                  <a:ea typeface="+mn-ea"/>
                  <a:cs typeface="+mn-cs"/>
                </a:defRPr>
              </a:lvl1pPr>
              <a:lvl2pPr marL="4572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2pPr>
              <a:lvl3pPr marL="9144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3pPr>
              <a:lvl4pPr marL="13716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4pPr>
              <a:lvl5pPr marL="18288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5pPr>
              <a:lvl6pPr marL="2286000" algn="l" defTabSz="914400" rtl="0" eaLnBrk="1" latinLnBrk="0" hangingPunct="1">
                <a:defRPr sz="1200" b="1" kern="1200">
                  <a:solidFill>
                    <a:schemeClr val="tx1"/>
                  </a:solidFill>
                  <a:latin typeface="Verdana" pitchFamily="34" charset="0"/>
                  <a:ea typeface="+mn-ea"/>
                  <a:cs typeface="+mn-cs"/>
                </a:defRPr>
              </a:lvl6pPr>
              <a:lvl7pPr marL="2743200" algn="l" defTabSz="914400" rtl="0" eaLnBrk="1" latinLnBrk="0" hangingPunct="1">
                <a:defRPr sz="1200" b="1" kern="1200">
                  <a:solidFill>
                    <a:schemeClr val="tx1"/>
                  </a:solidFill>
                  <a:latin typeface="Verdana" pitchFamily="34" charset="0"/>
                  <a:ea typeface="+mn-ea"/>
                  <a:cs typeface="+mn-cs"/>
                </a:defRPr>
              </a:lvl7pPr>
              <a:lvl8pPr marL="3200400" algn="l" defTabSz="914400" rtl="0" eaLnBrk="1" latinLnBrk="0" hangingPunct="1">
                <a:defRPr sz="1200" b="1" kern="1200">
                  <a:solidFill>
                    <a:schemeClr val="tx1"/>
                  </a:solidFill>
                  <a:latin typeface="Verdana" pitchFamily="34" charset="0"/>
                  <a:ea typeface="+mn-ea"/>
                  <a:cs typeface="+mn-cs"/>
                </a:defRPr>
              </a:lvl8pPr>
              <a:lvl9pPr marL="3657600" algn="l" defTabSz="914400" rtl="0" eaLnBrk="1" latinLnBrk="0" hangingPunct="1">
                <a:defRPr sz="1200" b="1" kern="1200">
                  <a:solidFill>
                    <a:schemeClr val="tx1"/>
                  </a:solidFill>
                  <a:latin typeface="Verdana" pitchFamily="34" charset="0"/>
                  <a:ea typeface="+mn-ea"/>
                  <a:cs typeface="+mn-cs"/>
                </a:defRPr>
              </a:lvl9pPr>
            </a:lstStyle>
            <a:p>
              <a:pPr>
                <a:spcBef>
                  <a:spcPts val="0"/>
                </a:spcBef>
              </a:pPr>
              <a:r>
                <a:rPr lang="cs-CZ" sz="1400" dirty="0" smtClean="0">
                  <a:solidFill>
                    <a:schemeClr val="bg1">
                      <a:lumMod val="95000"/>
                    </a:schemeClr>
                  </a:solidFill>
                </a:rPr>
                <a:t>zackova@stemmark.cz</a:t>
              </a:r>
            </a:p>
          </p:txBody>
        </p:sp>
        <p:sp>
          <p:nvSpPr>
            <p:cNvPr id="30" name="TextovéPole 37"/>
            <p:cNvSpPr txBox="1">
              <a:spLocks noChangeAspect="1"/>
            </p:cNvSpPr>
            <p:nvPr/>
          </p:nvSpPr>
          <p:spPr>
            <a:xfrm>
              <a:off x="5935894" y="2266438"/>
              <a:ext cx="3547320" cy="544183"/>
            </a:xfrm>
            <a:prstGeom prst="rect">
              <a:avLst/>
            </a:prstGeom>
            <a:solidFill>
              <a:schemeClr val="tx1">
                <a:lumMod val="75000"/>
                <a:lumOff val="25000"/>
                <a:alpha val="78000"/>
              </a:schemeClr>
            </a:solidFill>
          </p:spPr>
          <p:txBody>
            <a:bodyPr wrap="square" lIns="288000" tIns="72000" rIns="72000" bIns="72000" rtlCol="0" anchor="ctr">
              <a:noAutofit/>
            </a:bodyPr>
            <a:lstStyle>
              <a:defPPr>
                <a:defRPr lang="en-US"/>
              </a:defPPr>
              <a:lvl1pPr algn="l" rtl="0" fontAlgn="base">
                <a:lnSpc>
                  <a:spcPct val="105000"/>
                </a:lnSpc>
                <a:spcBef>
                  <a:spcPct val="20000"/>
                </a:spcBef>
                <a:spcAft>
                  <a:spcPct val="0"/>
                </a:spcAft>
                <a:defRPr sz="1200" b="1" kern="1200">
                  <a:solidFill>
                    <a:schemeClr val="tx1"/>
                  </a:solidFill>
                  <a:latin typeface="Verdana" pitchFamily="34" charset="0"/>
                  <a:ea typeface="+mn-ea"/>
                  <a:cs typeface="+mn-cs"/>
                </a:defRPr>
              </a:lvl1pPr>
              <a:lvl2pPr marL="4572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2pPr>
              <a:lvl3pPr marL="9144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3pPr>
              <a:lvl4pPr marL="13716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4pPr>
              <a:lvl5pPr marL="1828800" algn="l" rtl="0" fontAlgn="base">
                <a:lnSpc>
                  <a:spcPct val="105000"/>
                </a:lnSpc>
                <a:spcBef>
                  <a:spcPct val="20000"/>
                </a:spcBef>
                <a:spcAft>
                  <a:spcPct val="0"/>
                </a:spcAft>
                <a:defRPr sz="1200" b="1" kern="1200">
                  <a:solidFill>
                    <a:schemeClr val="tx1"/>
                  </a:solidFill>
                  <a:latin typeface="Verdana" pitchFamily="34" charset="0"/>
                  <a:ea typeface="+mn-ea"/>
                  <a:cs typeface="+mn-cs"/>
                </a:defRPr>
              </a:lvl5pPr>
              <a:lvl6pPr marL="2286000" algn="l" defTabSz="914400" rtl="0" eaLnBrk="1" latinLnBrk="0" hangingPunct="1">
                <a:defRPr sz="1200" b="1" kern="1200">
                  <a:solidFill>
                    <a:schemeClr val="tx1"/>
                  </a:solidFill>
                  <a:latin typeface="Verdana" pitchFamily="34" charset="0"/>
                  <a:ea typeface="+mn-ea"/>
                  <a:cs typeface="+mn-cs"/>
                </a:defRPr>
              </a:lvl6pPr>
              <a:lvl7pPr marL="2743200" algn="l" defTabSz="914400" rtl="0" eaLnBrk="1" latinLnBrk="0" hangingPunct="1">
                <a:defRPr sz="1200" b="1" kern="1200">
                  <a:solidFill>
                    <a:schemeClr val="tx1"/>
                  </a:solidFill>
                  <a:latin typeface="Verdana" pitchFamily="34" charset="0"/>
                  <a:ea typeface="+mn-ea"/>
                  <a:cs typeface="+mn-cs"/>
                </a:defRPr>
              </a:lvl7pPr>
              <a:lvl8pPr marL="3200400" algn="l" defTabSz="914400" rtl="0" eaLnBrk="1" latinLnBrk="0" hangingPunct="1">
                <a:defRPr sz="1200" b="1" kern="1200">
                  <a:solidFill>
                    <a:schemeClr val="tx1"/>
                  </a:solidFill>
                  <a:latin typeface="Verdana" pitchFamily="34" charset="0"/>
                  <a:ea typeface="+mn-ea"/>
                  <a:cs typeface="+mn-cs"/>
                </a:defRPr>
              </a:lvl8pPr>
              <a:lvl9pPr marL="3657600" algn="l" defTabSz="914400" rtl="0" eaLnBrk="1" latinLnBrk="0" hangingPunct="1">
                <a:defRPr sz="1200" b="1" kern="1200">
                  <a:solidFill>
                    <a:schemeClr val="tx1"/>
                  </a:solidFill>
                  <a:latin typeface="Verdana" pitchFamily="34" charset="0"/>
                  <a:ea typeface="+mn-ea"/>
                  <a:cs typeface="+mn-cs"/>
                </a:defRPr>
              </a:lvl9pPr>
            </a:lstStyle>
            <a:p>
              <a:pPr>
                <a:spcBef>
                  <a:spcPts val="0"/>
                </a:spcBef>
              </a:pPr>
              <a:r>
                <a:rPr lang="cs-CZ" sz="1400">
                  <a:solidFill>
                    <a:schemeClr val="bg1">
                      <a:lumMod val="95000"/>
                    </a:schemeClr>
                  </a:solidFill>
                </a:rPr>
                <a:t>225 986 816</a:t>
              </a:r>
              <a:endParaRPr lang="cs-CZ" sz="1400" dirty="0">
                <a:solidFill>
                  <a:schemeClr val="bg1">
                    <a:lumMod val="95000"/>
                  </a:schemeClr>
                </a:solidFill>
              </a:endParaRPr>
            </a:p>
          </p:txBody>
        </p:sp>
        <p:sp>
          <p:nvSpPr>
            <p:cNvPr id="22" name="Ovál 21"/>
            <p:cNvSpPr/>
            <p:nvPr/>
          </p:nvSpPr>
          <p:spPr>
            <a:xfrm>
              <a:off x="5505075" y="2227049"/>
              <a:ext cx="659222" cy="632986"/>
            </a:xfrm>
            <a:prstGeom prst="ellipse">
              <a:avLst/>
            </a:prstGeom>
            <a:solidFill>
              <a:srgbClr val="971C5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105000"/>
                </a:lnSpc>
                <a:spcBef>
                  <a:spcPct val="20000"/>
                </a:spcBef>
                <a:spcAft>
                  <a:spcPct val="0"/>
                </a:spcAft>
                <a:defRPr sz="1200" b="1" kern="1200">
                  <a:solidFill>
                    <a:schemeClr val="lt1"/>
                  </a:solidFill>
                  <a:latin typeface="+mn-lt"/>
                  <a:ea typeface="+mn-ea"/>
                  <a:cs typeface="+mn-cs"/>
                </a:defRPr>
              </a:lvl1pPr>
              <a:lvl2pPr marL="457200" algn="l" rtl="0" fontAlgn="base">
                <a:lnSpc>
                  <a:spcPct val="105000"/>
                </a:lnSpc>
                <a:spcBef>
                  <a:spcPct val="20000"/>
                </a:spcBef>
                <a:spcAft>
                  <a:spcPct val="0"/>
                </a:spcAft>
                <a:defRPr sz="1200" b="1" kern="1200">
                  <a:solidFill>
                    <a:schemeClr val="lt1"/>
                  </a:solidFill>
                  <a:latin typeface="+mn-lt"/>
                  <a:ea typeface="+mn-ea"/>
                  <a:cs typeface="+mn-cs"/>
                </a:defRPr>
              </a:lvl2pPr>
              <a:lvl3pPr marL="914400" algn="l" rtl="0" fontAlgn="base">
                <a:lnSpc>
                  <a:spcPct val="105000"/>
                </a:lnSpc>
                <a:spcBef>
                  <a:spcPct val="20000"/>
                </a:spcBef>
                <a:spcAft>
                  <a:spcPct val="0"/>
                </a:spcAft>
                <a:defRPr sz="1200" b="1" kern="1200">
                  <a:solidFill>
                    <a:schemeClr val="lt1"/>
                  </a:solidFill>
                  <a:latin typeface="+mn-lt"/>
                  <a:ea typeface="+mn-ea"/>
                  <a:cs typeface="+mn-cs"/>
                </a:defRPr>
              </a:lvl3pPr>
              <a:lvl4pPr marL="1371600" algn="l" rtl="0" fontAlgn="base">
                <a:lnSpc>
                  <a:spcPct val="105000"/>
                </a:lnSpc>
                <a:spcBef>
                  <a:spcPct val="20000"/>
                </a:spcBef>
                <a:spcAft>
                  <a:spcPct val="0"/>
                </a:spcAft>
                <a:defRPr sz="1200" b="1" kern="1200">
                  <a:solidFill>
                    <a:schemeClr val="lt1"/>
                  </a:solidFill>
                  <a:latin typeface="+mn-lt"/>
                  <a:ea typeface="+mn-ea"/>
                  <a:cs typeface="+mn-cs"/>
                </a:defRPr>
              </a:lvl4pPr>
              <a:lvl5pPr marL="1828800" algn="l" rtl="0" fontAlgn="base">
                <a:lnSpc>
                  <a:spcPct val="105000"/>
                </a:lnSpc>
                <a:spcBef>
                  <a:spcPct val="2000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ctr"/>
              <a:endParaRPr lang="en-US" sz="2000">
                <a:solidFill>
                  <a:schemeClr val="bg1">
                    <a:lumMod val="95000"/>
                  </a:schemeClr>
                </a:solidFill>
                <a:latin typeface="Verdana" pitchFamily="34" charset="0"/>
                <a:ea typeface="Verdana" pitchFamily="34" charset="0"/>
                <a:cs typeface="Verdana" pitchFamily="34" charset="0"/>
              </a:endParaRPr>
            </a:p>
          </p:txBody>
        </p:sp>
        <p:sp>
          <p:nvSpPr>
            <p:cNvPr id="23" name="Ovál 22"/>
            <p:cNvSpPr/>
            <p:nvPr/>
          </p:nvSpPr>
          <p:spPr>
            <a:xfrm>
              <a:off x="5505075" y="3040115"/>
              <a:ext cx="659222" cy="632986"/>
            </a:xfrm>
            <a:prstGeom prst="ellipse">
              <a:avLst/>
            </a:prstGeom>
            <a:solidFill>
              <a:srgbClr val="971C5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105000"/>
                </a:lnSpc>
                <a:spcBef>
                  <a:spcPct val="20000"/>
                </a:spcBef>
                <a:spcAft>
                  <a:spcPct val="0"/>
                </a:spcAft>
                <a:defRPr sz="1200" b="1" kern="1200">
                  <a:solidFill>
                    <a:schemeClr val="lt1"/>
                  </a:solidFill>
                  <a:latin typeface="+mn-lt"/>
                  <a:ea typeface="+mn-ea"/>
                  <a:cs typeface="+mn-cs"/>
                </a:defRPr>
              </a:lvl1pPr>
              <a:lvl2pPr marL="457200" algn="l" rtl="0" fontAlgn="base">
                <a:lnSpc>
                  <a:spcPct val="105000"/>
                </a:lnSpc>
                <a:spcBef>
                  <a:spcPct val="20000"/>
                </a:spcBef>
                <a:spcAft>
                  <a:spcPct val="0"/>
                </a:spcAft>
                <a:defRPr sz="1200" b="1" kern="1200">
                  <a:solidFill>
                    <a:schemeClr val="lt1"/>
                  </a:solidFill>
                  <a:latin typeface="+mn-lt"/>
                  <a:ea typeface="+mn-ea"/>
                  <a:cs typeface="+mn-cs"/>
                </a:defRPr>
              </a:lvl2pPr>
              <a:lvl3pPr marL="914400" algn="l" rtl="0" fontAlgn="base">
                <a:lnSpc>
                  <a:spcPct val="105000"/>
                </a:lnSpc>
                <a:spcBef>
                  <a:spcPct val="20000"/>
                </a:spcBef>
                <a:spcAft>
                  <a:spcPct val="0"/>
                </a:spcAft>
                <a:defRPr sz="1200" b="1" kern="1200">
                  <a:solidFill>
                    <a:schemeClr val="lt1"/>
                  </a:solidFill>
                  <a:latin typeface="+mn-lt"/>
                  <a:ea typeface="+mn-ea"/>
                  <a:cs typeface="+mn-cs"/>
                </a:defRPr>
              </a:lvl3pPr>
              <a:lvl4pPr marL="1371600" algn="l" rtl="0" fontAlgn="base">
                <a:lnSpc>
                  <a:spcPct val="105000"/>
                </a:lnSpc>
                <a:spcBef>
                  <a:spcPct val="20000"/>
                </a:spcBef>
                <a:spcAft>
                  <a:spcPct val="0"/>
                </a:spcAft>
                <a:defRPr sz="1200" b="1" kern="1200">
                  <a:solidFill>
                    <a:schemeClr val="lt1"/>
                  </a:solidFill>
                  <a:latin typeface="+mn-lt"/>
                  <a:ea typeface="+mn-ea"/>
                  <a:cs typeface="+mn-cs"/>
                </a:defRPr>
              </a:lvl4pPr>
              <a:lvl5pPr marL="1828800" algn="l" rtl="0" fontAlgn="base">
                <a:lnSpc>
                  <a:spcPct val="105000"/>
                </a:lnSpc>
                <a:spcBef>
                  <a:spcPct val="2000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ctr"/>
              <a:endParaRPr lang="en-US" sz="2000">
                <a:solidFill>
                  <a:schemeClr val="bg1">
                    <a:lumMod val="95000"/>
                  </a:schemeClr>
                </a:solidFill>
                <a:latin typeface="Verdana" pitchFamily="34" charset="0"/>
                <a:ea typeface="Verdana" pitchFamily="34" charset="0"/>
                <a:cs typeface="Verdana" pitchFamily="34" charset="0"/>
              </a:endParaRPr>
            </a:p>
          </p:txBody>
        </p:sp>
        <p:sp>
          <p:nvSpPr>
            <p:cNvPr id="24" name="Ovál 23"/>
            <p:cNvSpPr/>
            <p:nvPr/>
          </p:nvSpPr>
          <p:spPr>
            <a:xfrm>
              <a:off x="5505075" y="3853179"/>
              <a:ext cx="659222" cy="632986"/>
            </a:xfrm>
            <a:prstGeom prst="ellipse">
              <a:avLst/>
            </a:prstGeom>
            <a:solidFill>
              <a:srgbClr val="971C5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lnSpc>
                  <a:spcPct val="105000"/>
                </a:lnSpc>
                <a:spcBef>
                  <a:spcPct val="20000"/>
                </a:spcBef>
                <a:spcAft>
                  <a:spcPct val="0"/>
                </a:spcAft>
                <a:defRPr sz="1200" b="1" kern="1200">
                  <a:solidFill>
                    <a:schemeClr val="lt1"/>
                  </a:solidFill>
                  <a:latin typeface="+mn-lt"/>
                  <a:ea typeface="+mn-ea"/>
                  <a:cs typeface="+mn-cs"/>
                </a:defRPr>
              </a:lvl1pPr>
              <a:lvl2pPr marL="457200" algn="l" rtl="0" fontAlgn="base">
                <a:lnSpc>
                  <a:spcPct val="105000"/>
                </a:lnSpc>
                <a:spcBef>
                  <a:spcPct val="20000"/>
                </a:spcBef>
                <a:spcAft>
                  <a:spcPct val="0"/>
                </a:spcAft>
                <a:defRPr sz="1200" b="1" kern="1200">
                  <a:solidFill>
                    <a:schemeClr val="lt1"/>
                  </a:solidFill>
                  <a:latin typeface="+mn-lt"/>
                  <a:ea typeface="+mn-ea"/>
                  <a:cs typeface="+mn-cs"/>
                </a:defRPr>
              </a:lvl2pPr>
              <a:lvl3pPr marL="914400" algn="l" rtl="0" fontAlgn="base">
                <a:lnSpc>
                  <a:spcPct val="105000"/>
                </a:lnSpc>
                <a:spcBef>
                  <a:spcPct val="20000"/>
                </a:spcBef>
                <a:spcAft>
                  <a:spcPct val="0"/>
                </a:spcAft>
                <a:defRPr sz="1200" b="1" kern="1200">
                  <a:solidFill>
                    <a:schemeClr val="lt1"/>
                  </a:solidFill>
                  <a:latin typeface="+mn-lt"/>
                  <a:ea typeface="+mn-ea"/>
                  <a:cs typeface="+mn-cs"/>
                </a:defRPr>
              </a:lvl3pPr>
              <a:lvl4pPr marL="1371600" algn="l" rtl="0" fontAlgn="base">
                <a:lnSpc>
                  <a:spcPct val="105000"/>
                </a:lnSpc>
                <a:spcBef>
                  <a:spcPct val="20000"/>
                </a:spcBef>
                <a:spcAft>
                  <a:spcPct val="0"/>
                </a:spcAft>
                <a:defRPr sz="1200" b="1" kern="1200">
                  <a:solidFill>
                    <a:schemeClr val="lt1"/>
                  </a:solidFill>
                  <a:latin typeface="+mn-lt"/>
                  <a:ea typeface="+mn-ea"/>
                  <a:cs typeface="+mn-cs"/>
                </a:defRPr>
              </a:lvl4pPr>
              <a:lvl5pPr marL="1828800" algn="l" rtl="0" fontAlgn="base">
                <a:lnSpc>
                  <a:spcPct val="105000"/>
                </a:lnSpc>
                <a:spcBef>
                  <a:spcPct val="20000"/>
                </a:spcBef>
                <a:spcAft>
                  <a:spcPct val="0"/>
                </a:spcAft>
                <a:defRPr sz="1200" b="1" kern="1200">
                  <a:solidFill>
                    <a:schemeClr val="lt1"/>
                  </a:solidFill>
                  <a:latin typeface="+mn-lt"/>
                  <a:ea typeface="+mn-ea"/>
                  <a:cs typeface="+mn-cs"/>
                </a:defRPr>
              </a:lvl5pPr>
              <a:lvl6pPr marL="2286000" algn="l" defTabSz="914400" rtl="0" eaLnBrk="1" latinLnBrk="0" hangingPunct="1">
                <a:defRPr sz="1200" b="1" kern="1200">
                  <a:solidFill>
                    <a:schemeClr val="lt1"/>
                  </a:solidFill>
                  <a:latin typeface="+mn-lt"/>
                  <a:ea typeface="+mn-ea"/>
                  <a:cs typeface="+mn-cs"/>
                </a:defRPr>
              </a:lvl6pPr>
              <a:lvl7pPr marL="2743200" algn="l" defTabSz="914400" rtl="0" eaLnBrk="1" latinLnBrk="0" hangingPunct="1">
                <a:defRPr sz="1200" b="1" kern="1200">
                  <a:solidFill>
                    <a:schemeClr val="lt1"/>
                  </a:solidFill>
                  <a:latin typeface="+mn-lt"/>
                  <a:ea typeface="+mn-ea"/>
                  <a:cs typeface="+mn-cs"/>
                </a:defRPr>
              </a:lvl7pPr>
              <a:lvl8pPr marL="3200400" algn="l" defTabSz="914400" rtl="0" eaLnBrk="1" latinLnBrk="0" hangingPunct="1">
                <a:defRPr sz="1200" b="1" kern="1200">
                  <a:solidFill>
                    <a:schemeClr val="lt1"/>
                  </a:solidFill>
                  <a:latin typeface="+mn-lt"/>
                  <a:ea typeface="+mn-ea"/>
                  <a:cs typeface="+mn-cs"/>
                </a:defRPr>
              </a:lvl8pPr>
              <a:lvl9pPr marL="3657600" algn="l" defTabSz="914400" rtl="0" eaLnBrk="1" latinLnBrk="0" hangingPunct="1">
                <a:defRPr sz="1200" b="1" kern="1200">
                  <a:solidFill>
                    <a:schemeClr val="lt1"/>
                  </a:solidFill>
                  <a:latin typeface="+mn-lt"/>
                  <a:ea typeface="+mn-ea"/>
                  <a:cs typeface="+mn-cs"/>
                </a:defRPr>
              </a:lvl9pPr>
            </a:lstStyle>
            <a:p>
              <a:pPr algn="ctr"/>
              <a:endParaRPr lang="en-US" sz="2000">
                <a:solidFill>
                  <a:schemeClr val="bg1">
                    <a:lumMod val="95000"/>
                  </a:schemeClr>
                </a:solidFill>
                <a:latin typeface="Verdana" pitchFamily="34" charset="0"/>
                <a:ea typeface="Verdana" pitchFamily="34" charset="0"/>
                <a:cs typeface="Verdana" pitchFamily="34" charset="0"/>
              </a:endParaRPr>
            </a:p>
          </p:txBody>
        </p:sp>
        <p:pic>
          <p:nvPicPr>
            <p:cNvPr id="25" name="Picture 4" descr="P:\08_Inovace\vektorová grafika\handdrawn_icons\g16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4268" y="2303376"/>
              <a:ext cx="283682" cy="48710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08_Inovace\vektorová grafika\handdrawn_icons\g12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9278" y="4002270"/>
              <a:ext cx="335302" cy="3376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P:\08_Inovace\vektorová grafika\handdrawn_icons\g14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25867" y="3198229"/>
              <a:ext cx="434458" cy="31555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Nadpis 3"/>
          <p:cNvSpPr txBox="1">
            <a:spLocks/>
          </p:cNvSpPr>
          <p:nvPr/>
        </p:nvSpPr>
        <p:spPr>
          <a:xfrm>
            <a:off x="273050" y="3"/>
            <a:ext cx="9632950" cy="1074737"/>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2000" b="0">
                <a:solidFill>
                  <a:schemeClr val="accent1"/>
                </a:solidFill>
                <a:latin typeface="+mj-lt"/>
                <a:ea typeface="+mj-ea"/>
                <a:cs typeface="+mj-cs"/>
              </a:defRPr>
            </a:lvl1pPr>
            <a:lvl2pPr algn="l" rtl="0" eaLnBrk="0" fontAlgn="base" hangingPunct="0">
              <a:spcBef>
                <a:spcPct val="0"/>
              </a:spcBef>
              <a:spcAft>
                <a:spcPct val="0"/>
              </a:spcAft>
              <a:defRPr sz="2200" b="1">
                <a:solidFill>
                  <a:schemeClr val="tx1"/>
                </a:solidFill>
                <a:latin typeface="Verdana" pitchFamily="34" charset="0"/>
              </a:defRPr>
            </a:lvl2pPr>
            <a:lvl3pPr algn="l" rtl="0" eaLnBrk="0" fontAlgn="base" hangingPunct="0">
              <a:spcBef>
                <a:spcPct val="0"/>
              </a:spcBef>
              <a:spcAft>
                <a:spcPct val="0"/>
              </a:spcAft>
              <a:defRPr sz="2200" b="1">
                <a:solidFill>
                  <a:schemeClr val="tx1"/>
                </a:solidFill>
                <a:latin typeface="Verdana" pitchFamily="34" charset="0"/>
              </a:defRPr>
            </a:lvl3pPr>
            <a:lvl4pPr algn="l" rtl="0" eaLnBrk="0" fontAlgn="base" hangingPunct="0">
              <a:spcBef>
                <a:spcPct val="0"/>
              </a:spcBef>
              <a:spcAft>
                <a:spcPct val="0"/>
              </a:spcAft>
              <a:defRPr sz="2200" b="1">
                <a:solidFill>
                  <a:schemeClr val="tx1"/>
                </a:solidFill>
                <a:latin typeface="Verdana" pitchFamily="34" charset="0"/>
              </a:defRPr>
            </a:lvl4pPr>
            <a:lvl5pPr algn="l" rtl="0" eaLnBrk="0" fontAlgn="base" hangingPunct="0">
              <a:spcBef>
                <a:spcPct val="0"/>
              </a:spcBef>
              <a:spcAft>
                <a:spcPct val="0"/>
              </a:spcAft>
              <a:defRPr sz="2200" b="1">
                <a:solidFill>
                  <a:schemeClr val="tx1"/>
                </a:solidFill>
                <a:latin typeface="Verdana" pitchFamily="34" charset="0"/>
              </a:defRPr>
            </a:lvl5pPr>
            <a:lvl6pPr marL="457200" algn="l" rtl="0" fontAlgn="base">
              <a:spcBef>
                <a:spcPct val="0"/>
              </a:spcBef>
              <a:spcAft>
                <a:spcPct val="0"/>
              </a:spcAft>
              <a:defRPr sz="2200" b="1">
                <a:solidFill>
                  <a:schemeClr val="tx1"/>
                </a:solidFill>
                <a:latin typeface="Verdana" pitchFamily="34" charset="0"/>
              </a:defRPr>
            </a:lvl6pPr>
            <a:lvl7pPr marL="914400" algn="l" rtl="0" fontAlgn="base">
              <a:spcBef>
                <a:spcPct val="0"/>
              </a:spcBef>
              <a:spcAft>
                <a:spcPct val="0"/>
              </a:spcAft>
              <a:defRPr sz="2200" b="1">
                <a:solidFill>
                  <a:schemeClr val="tx1"/>
                </a:solidFill>
                <a:latin typeface="Verdana" pitchFamily="34" charset="0"/>
              </a:defRPr>
            </a:lvl7pPr>
            <a:lvl8pPr marL="1371600" algn="l" rtl="0" fontAlgn="base">
              <a:spcBef>
                <a:spcPct val="0"/>
              </a:spcBef>
              <a:spcAft>
                <a:spcPct val="0"/>
              </a:spcAft>
              <a:defRPr sz="2200" b="1">
                <a:solidFill>
                  <a:schemeClr val="tx1"/>
                </a:solidFill>
                <a:latin typeface="Verdana" pitchFamily="34" charset="0"/>
              </a:defRPr>
            </a:lvl8pPr>
            <a:lvl9pPr marL="1828800" algn="l" rtl="0" fontAlgn="base">
              <a:spcBef>
                <a:spcPct val="0"/>
              </a:spcBef>
              <a:spcAft>
                <a:spcPct val="0"/>
              </a:spcAft>
              <a:defRPr sz="2200" b="1">
                <a:solidFill>
                  <a:schemeClr val="tx1"/>
                </a:solidFill>
                <a:latin typeface="Verdana" pitchFamily="34" charset="0"/>
              </a:defRPr>
            </a:lvl9pPr>
          </a:lstStyle>
          <a:p>
            <a:pPr>
              <a:lnSpc>
                <a:spcPct val="100000"/>
              </a:lnSpc>
            </a:pPr>
            <a:endParaRPr lang="cs-CZ" kern="0" dirty="0"/>
          </a:p>
        </p:txBody>
      </p:sp>
      <p:sp>
        <p:nvSpPr>
          <p:cNvPr id="32" name="Nadpis 2"/>
          <p:cNvSpPr>
            <a:spLocks noGrp="1"/>
          </p:cNvSpPr>
          <p:nvPr>
            <p:ph type="title"/>
          </p:nvPr>
        </p:nvSpPr>
        <p:spPr>
          <a:xfrm>
            <a:off x="273050" y="3"/>
            <a:ext cx="9359900" cy="1074737"/>
          </a:xfrm>
        </p:spPr>
        <p:txBody>
          <a:bodyPr>
            <a:normAutofit/>
          </a:bodyPr>
          <a:lstStyle/>
          <a:p>
            <a:r>
              <a:rPr lang="cs-CZ" dirty="0" smtClean="0"/>
              <a:t>Realizátor </a:t>
            </a:r>
            <a:r>
              <a:rPr lang="cs-CZ" dirty="0" smtClean="0"/>
              <a:t>průzkumu</a:t>
            </a:r>
            <a:endParaRPr lang="cs-CZ" dirty="0"/>
          </a:p>
        </p:txBody>
      </p:sp>
    </p:spTree>
    <p:extLst>
      <p:ext uri="{BB962C8B-B14F-4D97-AF65-F5344CB8AC3E}">
        <p14:creationId xmlns:p14="http://schemas.microsoft.com/office/powerpoint/2010/main" val="221134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ástupný symbol pro obsah 39"/>
          <p:cNvSpPr>
            <a:spLocks noGrp="1"/>
          </p:cNvSpPr>
          <p:nvPr>
            <p:ph idx="1"/>
          </p:nvPr>
        </p:nvSpPr>
        <p:spPr>
          <a:xfrm>
            <a:off x="277815" y="1084262"/>
            <a:ext cx="9355137" cy="5329237"/>
          </a:xfrm>
        </p:spPr>
        <p:txBody>
          <a:bodyPr/>
          <a:lstStyle/>
          <a:p>
            <a:pPr>
              <a:lnSpc>
                <a:spcPct val="150000"/>
              </a:lnSpc>
            </a:pPr>
            <a:r>
              <a:rPr lang="cs-CZ" dirty="0" smtClean="0">
                <a:solidFill>
                  <a:schemeClr val="accent1"/>
                </a:solidFill>
              </a:rPr>
              <a:t>Kazuistiky</a:t>
            </a:r>
            <a:endParaRPr lang="cs-CZ" dirty="0">
              <a:solidFill>
                <a:schemeClr val="accent1"/>
              </a:solidFill>
            </a:endParaRPr>
          </a:p>
          <a:p>
            <a:pPr>
              <a:lnSpc>
                <a:spcPct val="150000"/>
              </a:lnSpc>
            </a:pPr>
            <a:r>
              <a:rPr lang="cs-CZ" b="1" dirty="0"/>
              <a:t>Kanalizační přípojka</a:t>
            </a:r>
            <a:r>
              <a:rPr lang="cs-CZ" dirty="0"/>
              <a:t>: </a:t>
            </a:r>
            <a:r>
              <a:rPr lang="cs-CZ" b="1" dirty="0"/>
              <a:t>Více než 1/3 obyvatel </a:t>
            </a:r>
            <a:r>
              <a:rPr lang="cs-CZ" dirty="0"/>
              <a:t>(37 %) </a:t>
            </a:r>
            <a:r>
              <a:rPr lang="cs-CZ" b="1" dirty="0"/>
              <a:t>by byla v tomto případě svolná ke korupčnímu jednání</a:t>
            </a:r>
            <a:r>
              <a:rPr lang="cs-CZ" dirty="0"/>
              <a:t>, </a:t>
            </a:r>
            <a:r>
              <a:rPr lang="cs-CZ" dirty="0">
                <a:solidFill>
                  <a:schemeClr val="tx1"/>
                </a:solidFill>
              </a:rPr>
              <a:t>přitom jednoznačně </a:t>
            </a:r>
            <a:r>
              <a:rPr lang="cs-CZ" b="1" dirty="0">
                <a:solidFill>
                  <a:schemeClr val="tx1"/>
                </a:solidFill>
              </a:rPr>
              <a:t>častěji muži než ženy</a:t>
            </a:r>
            <a:r>
              <a:rPr lang="cs-CZ" dirty="0">
                <a:solidFill>
                  <a:schemeClr val="tx1"/>
                </a:solidFill>
              </a:rPr>
              <a:t>. </a:t>
            </a:r>
            <a:r>
              <a:rPr lang="cs-CZ" b="1" dirty="0">
                <a:solidFill>
                  <a:schemeClr val="tx1"/>
                </a:solidFill>
              </a:rPr>
              <a:t>Polovina </a:t>
            </a:r>
            <a:r>
              <a:rPr lang="cs-CZ" b="1" dirty="0"/>
              <a:t>lidí by k </a:t>
            </a:r>
            <a:r>
              <a:rPr lang="cs-CZ" b="1" dirty="0" smtClean="0"/>
              <a:t>takovému </a:t>
            </a:r>
            <a:r>
              <a:rPr lang="cs-CZ" b="1" dirty="0"/>
              <a:t>jednání nesvolila </a:t>
            </a:r>
            <a:r>
              <a:rPr lang="cs-CZ" dirty="0"/>
              <a:t>a 14 % neví, jak by se v této situaci zachovalo. Hlavním důvodem k předání úplatku </a:t>
            </a:r>
            <a:r>
              <a:rPr lang="cs-CZ" dirty="0" smtClean="0"/>
              <a:t>by v tomto hypotetickém případě byla potřeba </a:t>
            </a:r>
            <a:r>
              <a:rPr lang="cs-CZ" dirty="0"/>
              <a:t>zajištění kanalizační přípojky, bez snahy o hledání jiného </a:t>
            </a:r>
            <a:r>
              <a:rPr lang="cs-CZ" dirty="0" smtClean="0"/>
              <a:t>řešení. Dalším podstatným důvodem by bylo přesvědčení, </a:t>
            </a:r>
            <a:r>
              <a:rPr lang="cs-CZ" dirty="0"/>
              <a:t>že předání úplatku by ve výsledku bylo finančně, časově i organizačně </a:t>
            </a:r>
            <a:r>
              <a:rPr lang="cs-CZ" dirty="0" smtClean="0"/>
              <a:t>méně náročné než </a:t>
            </a:r>
            <a:r>
              <a:rPr lang="cs-CZ" dirty="0"/>
              <a:t>legální postup. Naopak hlavním důvodem k odmítnutí předání úplatku </a:t>
            </a:r>
            <a:r>
              <a:rPr lang="cs-CZ" dirty="0" smtClean="0"/>
              <a:t>by byly osobní </a:t>
            </a:r>
            <a:r>
              <a:rPr lang="cs-CZ" dirty="0"/>
              <a:t>zásady a přesvědčení </a:t>
            </a:r>
            <a:r>
              <a:rPr lang="cs-CZ" dirty="0" smtClean="0"/>
              <a:t/>
            </a:r>
            <a:br>
              <a:rPr lang="cs-CZ" dirty="0" smtClean="0"/>
            </a:br>
            <a:r>
              <a:rPr lang="cs-CZ" dirty="0" smtClean="0"/>
              <a:t>o </a:t>
            </a:r>
            <a:r>
              <a:rPr lang="cs-CZ" dirty="0"/>
              <a:t>nemorálnosti této cesty. Tito lidé by hledali jinou legální cestu </a:t>
            </a:r>
            <a:r>
              <a:rPr lang="cs-CZ" dirty="0" smtClean="0"/>
              <a:t>(vysvětlení a případně odvolání) nebo </a:t>
            </a:r>
            <a:r>
              <a:rPr lang="cs-CZ" dirty="0"/>
              <a:t>by zvolili zcela jiné </a:t>
            </a:r>
            <a:r>
              <a:rPr lang="cs-CZ" dirty="0" smtClean="0"/>
              <a:t>řešení (stěhování, vlastní čističku apod.). </a:t>
            </a:r>
          </a:p>
          <a:p>
            <a:pPr>
              <a:lnSpc>
                <a:spcPct val="150000"/>
              </a:lnSpc>
            </a:pPr>
            <a:r>
              <a:rPr lang="cs-CZ" b="1" dirty="0" smtClean="0"/>
              <a:t>Sponzorský </a:t>
            </a:r>
            <a:r>
              <a:rPr lang="cs-CZ" b="1" dirty="0"/>
              <a:t>dar MŠ: Více než 1/4 obyvatel (</a:t>
            </a:r>
            <a:r>
              <a:rPr lang="cs-CZ" b="1" dirty="0" smtClean="0"/>
              <a:t>28 %) </a:t>
            </a:r>
            <a:r>
              <a:rPr lang="cs-CZ" b="1" dirty="0"/>
              <a:t>by byla </a:t>
            </a:r>
            <a:r>
              <a:rPr lang="cs-CZ" b="1" dirty="0" smtClean="0"/>
              <a:t>ochotná v tomto hypotetickém případě </a:t>
            </a:r>
            <a:br>
              <a:rPr lang="cs-CZ" b="1" dirty="0" smtClean="0"/>
            </a:br>
            <a:r>
              <a:rPr lang="cs-CZ" b="1" dirty="0" smtClean="0"/>
              <a:t>ke korupčnímu jednání, </a:t>
            </a:r>
            <a:r>
              <a:rPr lang="cs-CZ" b="1" dirty="0" smtClean="0">
                <a:solidFill>
                  <a:schemeClr val="tx1"/>
                </a:solidFill>
              </a:rPr>
              <a:t>častěji </a:t>
            </a:r>
            <a:r>
              <a:rPr lang="cs-CZ" b="1" dirty="0">
                <a:solidFill>
                  <a:schemeClr val="tx1"/>
                </a:solidFill>
              </a:rPr>
              <a:t>muži </a:t>
            </a:r>
            <a:r>
              <a:rPr lang="cs-CZ" dirty="0" smtClean="0"/>
              <a:t>a také </a:t>
            </a:r>
            <a:r>
              <a:rPr lang="cs-CZ" dirty="0"/>
              <a:t>vysokoškolsky vzdělaní lidé. </a:t>
            </a:r>
            <a:r>
              <a:rPr lang="cs-CZ" b="1" dirty="0"/>
              <a:t>64 % by </a:t>
            </a:r>
            <a:r>
              <a:rPr lang="cs-CZ" b="1" dirty="0" smtClean="0"/>
              <a:t>k takovém jednání </a:t>
            </a:r>
            <a:r>
              <a:rPr lang="cs-CZ" b="1" dirty="0"/>
              <a:t>nesvolilo </a:t>
            </a:r>
            <a:r>
              <a:rPr lang="cs-CZ" dirty="0"/>
              <a:t>a 10 % neví, jak by se v této situaci zachovalo. Důvodem k poskytnutí sponzorského daru </a:t>
            </a:r>
            <a:r>
              <a:rPr lang="cs-CZ" dirty="0" smtClean="0"/>
              <a:t>MŠ </a:t>
            </a:r>
            <a:r>
              <a:rPr lang="cs-CZ" dirty="0"/>
              <a:t>by byla především nutnost umístit dítě </a:t>
            </a:r>
            <a:r>
              <a:rPr lang="cs-CZ" dirty="0" smtClean="0"/>
              <a:t>do MŠ (kvůli zaměstnání). Případně, že s jedná o investici do vzdělání. A také to, že celý dar by byl ve výsledku levnější než zajištění jiného hlídání. Rovněž </a:t>
            </a:r>
            <a:r>
              <a:rPr lang="cs-CZ" dirty="0"/>
              <a:t>se vyskytoval názor, že se </a:t>
            </a:r>
            <a:r>
              <a:rPr lang="cs-CZ" dirty="0" smtClean="0"/>
              <a:t>v </a:t>
            </a:r>
            <a:r>
              <a:rPr lang="cs-CZ" dirty="0"/>
              <a:t>tomto případě vlastně nejedná o úplatek </a:t>
            </a:r>
            <a:r>
              <a:rPr lang="cs-CZ" dirty="0" smtClean="0"/>
              <a:t>(jen někdy </a:t>
            </a:r>
            <a:r>
              <a:rPr lang="cs-CZ" dirty="0"/>
              <a:t>s dodatkem zveřejnění </a:t>
            </a:r>
            <a:r>
              <a:rPr lang="cs-CZ" dirty="0" smtClean="0"/>
              <a:t>sponzorského daru), protože finance budou využity ve prospěch školky. K odmítnutí </a:t>
            </a:r>
            <a:r>
              <a:rPr lang="cs-CZ" dirty="0"/>
              <a:t>předání sponzorského daru MŠ </a:t>
            </a:r>
            <a:r>
              <a:rPr lang="cs-CZ" dirty="0" smtClean="0"/>
              <a:t>vedl kromě morálních důvodů i argument dosažitelnosti jiných možností, jak </a:t>
            </a:r>
            <a:r>
              <a:rPr lang="cs-CZ" dirty="0"/>
              <a:t>zajistit péči o dítě. </a:t>
            </a:r>
            <a:r>
              <a:rPr lang="cs-CZ" dirty="0" smtClean="0"/>
              <a:t>Nicméně v obou kazuistikách byla jedním z uváděných důvodů pro odmítnutí </a:t>
            </a:r>
            <a:r>
              <a:rPr lang="cs-CZ" dirty="0"/>
              <a:t>předání </a:t>
            </a:r>
            <a:r>
              <a:rPr lang="cs-CZ" dirty="0" smtClean="0"/>
              <a:t>úplatku jeho výše (tj. 10 tis. Kč). Pokud </a:t>
            </a:r>
            <a:r>
              <a:rPr lang="cs-CZ" dirty="0"/>
              <a:t>by se jednalo o nižší </a:t>
            </a:r>
            <a:r>
              <a:rPr lang="cs-CZ" dirty="0" smtClean="0"/>
              <a:t>částku (cca 2 až 3 tis. Kč) je velmi pravděpodobné, že </a:t>
            </a:r>
            <a:r>
              <a:rPr lang="cs-CZ" dirty="0"/>
              <a:t>ochota </a:t>
            </a:r>
            <a:r>
              <a:rPr lang="cs-CZ" dirty="0" smtClean="0"/>
              <a:t>k úplatkářství by se ještě zvýšila. </a:t>
            </a:r>
            <a:endParaRPr lang="cs-CZ" dirty="0"/>
          </a:p>
        </p:txBody>
      </p:sp>
      <p:sp>
        <p:nvSpPr>
          <p:cNvPr id="2" name="Nadpis 1"/>
          <p:cNvSpPr>
            <a:spLocks noGrp="1"/>
          </p:cNvSpPr>
          <p:nvPr>
            <p:ph type="title"/>
          </p:nvPr>
        </p:nvSpPr>
        <p:spPr/>
        <p:txBody>
          <a:bodyPr/>
          <a:lstStyle/>
          <a:p>
            <a:r>
              <a:rPr lang="cs-CZ" dirty="0"/>
              <a:t>Hlavní </a:t>
            </a:r>
            <a:r>
              <a:rPr lang="cs-CZ" dirty="0" smtClean="0"/>
              <a:t>zjištění</a:t>
            </a:r>
            <a:endParaRPr lang="cs-CZ" dirty="0"/>
          </a:p>
        </p:txBody>
      </p:sp>
    </p:spTree>
    <p:extLst>
      <p:ext uri="{BB962C8B-B14F-4D97-AF65-F5344CB8AC3E}">
        <p14:creationId xmlns:p14="http://schemas.microsoft.com/office/powerpoint/2010/main" val="1994879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ástupný symbol pro obsah 39"/>
          <p:cNvSpPr>
            <a:spLocks noGrp="1"/>
          </p:cNvSpPr>
          <p:nvPr>
            <p:ph idx="1"/>
          </p:nvPr>
        </p:nvSpPr>
        <p:spPr/>
        <p:txBody>
          <a:bodyPr/>
          <a:lstStyle/>
          <a:p>
            <a:pPr>
              <a:lnSpc>
                <a:spcPct val="150000"/>
              </a:lnSpc>
            </a:pPr>
            <a:r>
              <a:rPr lang="cs-CZ" dirty="0" err="1" smtClean="0"/>
              <a:t>Whistleblowing</a:t>
            </a:r>
            <a:endParaRPr lang="cs-CZ" dirty="0" smtClean="0"/>
          </a:p>
          <a:p>
            <a:pPr>
              <a:lnSpc>
                <a:spcPct val="150000"/>
              </a:lnSpc>
            </a:pPr>
            <a:r>
              <a:rPr lang="cs-CZ" b="1" dirty="0" smtClean="0"/>
              <a:t>Čtvrtina </a:t>
            </a:r>
            <a:r>
              <a:rPr lang="cs-CZ" b="1" dirty="0"/>
              <a:t>lidí má zkušenost s nekalým jednáním na </a:t>
            </a:r>
            <a:r>
              <a:rPr lang="cs-CZ" b="1" dirty="0" smtClean="0"/>
              <a:t>pracovišti</a:t>
            </a:r>
            <a:r>
              <a:rPr lang="cs-CZ" dirty="0" smtClean="0"/>
              <a:t>. </a:t>
            </a:r>
            <a:r>
              <a:rPr lang="cs-CZ" b="1" dirty="0" smtClean="0"/>
              <a:t>Častěji takovou zkušenost deklarují muži </a:t>
            </a:r>
            <a:r>
              <a:rPr lang="cs-CZ" b="1" dirty="0"/>
              <a:t>než </a:t>
            </a:r>
            <a:r>
              <a:rPr lang="cs-CZ" b="1" dirty="0" smtClean="0"/>
              <a:t>ženy a </a:t>
            </a:r>
            <a:r>
              <a:rPr lang="cs-CZ" b="1" dirty="0"/>
              <a:t>rovněž </a:t>
            </a:r>
            <a:r>
              <a:rPr lang="cs-CZ" b="1" dirty="0" smtClean="0"/>
              <a:t>lidé s vysokoškolským vzděláním</a:t>
            </a:r>
            <a:r>
              <a:rPr lang="cs-CZ" dirty="0" smtClean="0"/>
              <a:t>. Z těch, </a:t>
            </a:r>
            <a:r>
              <a:rPr lang="cs-CZ" dirty="0"/>
              <a:t>kteří měli zkušenost s nekalým jednáním </a:t>
            </a:r>
            <a:r>
              <a:rPr lang="cs-CZ" dirty="0" smtClean="0"/>
              <a:t/>
            </a:r>
            <a:br>
              <a:rPr lang="cs-CZ" dirty="0" smtClean="0"/>
            </a:br>
            <a:r>
              <a:rPr lang="cs-CZ" dirty="0" smtClean="0"/>
              <a:t>na </a:t>
            </a:r>
            <a:r>
              <a:rPr lang="cs-CZ" dirty="0"/>
              <a:t>pracovišti, tuto skutečnost oznámila </a:t>
            </a:r>
            <a:r>
              <a:rPr lang="cs-CZ" dirty="0" smtClean="0"/>
              <a:t>1/5 </a:t>
            </a:r>
            <a:r>
              <a:rPr lang="cs-CZ" dirty="0"/>
              <a:t>a z nich byla v polovině případů zjednána </a:t>
            </a:r>
            <a:r>
              <a:rPr lang="cs-CZ" dirty="0" smtClean="0"/>
              <a:t>náprava. Hlavním </a:t>
            </a:r>
            <a:r>
              <a:rPr lang="cs-CZ" dirty="0"/>
              <a:t>důvodem, proč lidé </a:t>
            </a:r>
            <a:r>
              <a:rPr lang="cs-CZ" dirty="0" smtClean="0"/>
              <a:t>nekalé </a:t>
            </a:r>
            <a:r>
              <a:rPr lang="cs-CZ" dirty="0"/>
              <a:t>jednání </a:t>
            </a:r>
            <a:r>
              <a:rPr lang="cs-CZ" dirty="0" smtClean="0"/>
              <a:t>na pracovišti neoznámili</a:t>
            </a:r>
            <a:r>
              <a:rPr lang="cs-CZ" dirty="0"/>
              <a:t>, byl </a:t>
            </a:r>
            <a:r>
              <a:rPr lang="cs-CZ" b="1" dirty="0"/>
              <a:t>strach ze ztráty zaměstnání </a:t>
            </a:r>
            <a:r>
              <a:rPr lang="cs-CZ" b="1" dirty="0" smtClean="0"/>
              <a:t>a/nebo obecně strach </a:t>
            </a:r>
            <a:br>
              <a:rPr lang="cs-CZ" b="1" dirty="0" smtClean="0"/>
            </a:br>
            <a:r>
              <a:rPr lang="cs-CZ" b="1" dirty="0" smtClean="0"/>
              <a:t>z problémů, které by jim </a:t>
            </a:r>
            <a:r>
              <a:rPr lang="cs-CZ" b="1" dirty="0"/>
              <a:t>z oznámení </a:t>
            </a:r>
            <a:r>
              <a:rPr lang="cs-CZ" b="1" dirty="0" smtClean="0"/>
              <a:t>mohly vzniknout</a:t>
            </a:r>
            <a:r>
              <a:rPr lang="cs-CZ" dirty="0" smtClean="0"/>
              <a:t>. Neochota nekalé jednání oznamovat povstávala také z toho, že měli k dispozici málo důkazů a obtížně by toto jednání prokazovali. </a:t>
            </a:r>
          </a:p>
          <a:p>
            <a:pPr>
              <a:lnSpc>
                <a:spcPct val="150000"/>
              </a:lnSpc>
            </a:pPr>
            <a:endParaRPr lang="cs-CZ" dirty="0" smtClean="0"/>
          </a:p>
          <a:p>
            <a:pPr>
              <a:lnSpc>
                <a:spcPct val="150000"/>
              </a:lnSpc>
            </a:pPr>
            <a:r>
              <a:rPr lang="cs-CZ" dirty="0" smtClean="0"/>
              <a:t>Pokud by se </a:t>
            </a:r>
            <a:r>
              <a:rPr lang="cs-CZ" dirty="0"/>
              <a:t>v hypoteticky představené </a:t>
            </a:r>
            <a:r>
              <a:rPr lang="cs-CZ" dirty="0" smtClean="0"/>
              <a:t>situaci </a:t>
            </a:r>
            <a:r>
              <a:rPr lang="cs-CZ" dirty="0"/>
              <a:t>měli </a:t>
            </a:r>
            <a:r>
              <a:rPr lang="cs-CZ" dirty="0" smtClean="0"/>
              <a:t>lidé rozhodnout, zda </a:t>
            </a:r>
            <a:r>
              <a:rPr lang="cs-CZ" dirty="0"/>
              <a:t>nekalé </a:t>
            </a:r>
            <a:r>
              <a:rPr lang="cs-CZ" dirty="0" smtClean="0"/>
              <a:t>jednání oznámí či nikoli, </a:t>
            </a:r>
            <a:r>
              <a:rPr lang="cs-CZ" dirty="0"/>
              <a:t>pak </a:t>
            </a:r>
            <a:r>
              <a:rPr lang="cs-CZ" dirty="0" smtClean="0"/>
              <a:t>se </a:t>
            </a:r>
            <a:r>
              <a:rPr lang="cs-CZ" b="1" dirty="0" smtClean="0"/>
              <a:t>spíše přiklánějí k tomu takové jednání neoznamovat (59 %). </a:t>
            </a:r>
            <a:r>
              <a:rPr lang="cs-CZ" dirty="0" smtClean="0"/>
              <a:t>A to na jedné straně proto, že by </a:t>
            </a:r>
            <a:r>
              <a:rPr lang="cs-CZ" dirty="0"/>
              <a:t>měli </a:t>
            </a:r>
            <a:r>
              <a:rPr lang="cs-CZ" dirty="0" smtClean="0"/>
              <a:t>obavy z toho, že nemají </a:t>
            </a:r>
            <a:r>
              <a:rPr lang="cs-CZ" dirty="0"/>
              <a:t>důkazy a že by se to celé </a:t>
            </a:r>
            <a:r>
              <a:rPr lang="cs-CZ" dirty="0" smtClean="0"/>
              <a:t>mohlo </a:t>
            </a:r>
            <a:r>
              <a:rPr lang="cs-CZ" dirty="0"/>
              <a:t>obrátit </a:t>
            </a:r>
            <a:r>
              <a:rPr lang="cs-CZ" dirty="0" smtClean="0"/>
              <a:t>proti nim. Na straně druhé proto, že by nevěřili ve spravedlivé vyřešení situace</a:t>
            </a:r>
            <a:r>
              <a:rPr lang="cs-CZ" dirty="0"/>
              <a:t> </a:t>
            </a:r>
            <a:r>
              <a:rPr lang="cs-CZ" dirty="0" smtClean="0"/>
              <a:t>z hlediska trestně právního. </a:t>
            </a:r>
          </a:p>
          <a:p>
            <a:pPr>
              <a:lnSpc>
                <a:spcPct val="150000"/>
              </a:lnSpc>
            </a:pPr>
            <a:endParaRPr lang="cs-CZ" dirty="0" smtClean="0"/>
          </a:p>
          <a:p>
            <a:pPr>
              <a:lnSpc>
                <a:spcPct val="150000"/>
              </a:lnSpc>
            </a:pPr>
            <a:r>
              <a:rPr lang="cs-CZ" b="1" dirty="0" smtClean="0"/>
              <a:t>Přesto (nebo právě proto), že </a:t>
            </a:r>
            <a:r>
              <a:rPr lang="cs-CZ" b="1" dirty="0"/>
              <a:t>by lidé nekalé jednání spíše neohlásili, převládá názor, že by se odhalování </a:t>
            </a:r>
            <a:r>
              <a:rPr lang="cs-CZ" b="1" dirty="0" smtClean="0"/>
              <a:t>tohoto jednání mělo </a:t>
            </a:r>
            <a:r>
              <a:rPr lang="cs-CZ" b="1" dirty="0"/>
              <a:t>co nejvíce veřejně podporovat </a:t>
            </a:r>
            <a:r>
              <a:rPr lang="cs-CZ" dirty="0"/>
              <a:t>(69 </a:t>
            </a:r>
            <a:r>
              <a:rPr lang="cs-CZ" dirty="0" smtClean="0"/>
              <a:t>%). Odhalování </a:t>
            </a:r>
            <a:r>
              <a:rPr lang="cs-CZ" dirty="0"/>
              <a:t>nekalého jednání </a:t>
            </a:r>
            <a:r>
              <a:rPr lang="cs-CZ" dirty="0" smtClean="0"/>
              <a:t>je rovněž v rámci dotazníkového šetření přisuzován </a:t>
            </a:r>
            <a:r>
              <a:rPr lang="cs-CZ" dirty="0"/>
              <a:t>pozitivní význam ve smyslu „hrdinství“ nikoli „udavačství/donašečství</a:t>
            </a:r>
            <a:r>
              <a:rPr lang="cs-CZ" dirty="0" smtClean="0"/>
              <a:t>“. Výsledky skupinových diskusí však toto zjištění relativizují, jelikož poukazují na to, že obavy z vyloučení v pracovním kolektivu a z negativního vnímání oznamovatele jeho kolegy a spoluobčany nejsou neopodstatněné. </a:t>
            </a:r>
            <a:endParaRPr lang="cs-CZ" dirty="0"/>
          </a:p>
        </p:txBody>
      </p:sp>
      <p:sp>
        <p:nvSpPr>
          <p:cNvPr id="2" name="Nadpis 1"/>
          <p:cNvSpPr>
            <a:spLocks noGrp="1"/>
          </p:cNvSpPr>
          <p:nvPr>
            <p:ph type="title"/>
          </p:nvPr>
        </p:nvSpPr>
        <p:spPr/>
        <p:txBody>
          <a:bodyPr/>
          <a:lstStyle/>
          <a:p>
            <a:r>
              <a:rPr lang="cs-CZ" dirty="0"/>
              <a:t>Hlavní </a:t>
            </a:r>
            <a:r>
              <a:rPr lang="cs-CZ" dirty="0" smtClean="0"/>
              <a:t>zjištění</a:t>
            </a:r>
            <a:endParaRPr lang="cs-CZ" dirty="0"/>
          </a:p>
        </p:txBody>
      </p:sp>
    </p:spTree>
    <p:extLst>
      <p:ext uri="{BB962C8B-B14F-4D97-AF65-F5344CB8AC3E}">
        <p14:creationId xmlns:p14="http://schemas.microsoft.com/office/powerpoint/2010/main" val="1061738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79400" y="9526"/>
            <a:ext cx="9364661" cy="1074737"/>
          </a:xfrm>
        </p:spPr>
        <p:txBody>
          <a:bodyPr/>
          <a:lstStyle/>
          <a:p>
            <a:pPr algn="ctr"/>
            <a:r>
              <a:rPr lang="cs-CZ" b="0" dirty="0" smtClean="0"/>
              <a:t>Vnímání korupce v ČR</a:t>
            </a:r>
            <a:endParaRPr lang="cs-CZ" b="0" dirty="0"/>
          </a:p>
        </p:txBody>
      </p:sp>
      <p:sp>
        <p:nvSpPr>
          <p:cNvPr id="3" name="Zástupný symbol pro obsah 2"/>
          <p:cNvSpPr>
            <a:spLocks noGrp="1"/>
          </p:cNvSpPr>
          <p:nvPr>
            <p:ph sz="quarter" idx="10"/>
          </p:nvPr>
        </p:nvSpPr>
        <p:spPr/>
        <p:txBody>
          <a:bodyPr/>
          <a:lstStyle/>
          <a:p>
            <a:endParaRPr lang="cs-CZ"/>
          </a:p>
        </p:txBody>
      </p:sp>
      <p:pic>
        <p:nvPicPr>
          <p:cNvPr id="7" name="Obrázek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84263"/>
            <a:ext cx="9906000" cy="5418137"/>
          </a:xfrm>
          <a:prstGeom prst="rect">
            <a:avLst/>
          </a:prstGeom>
        </p:spPr>
      </p:pic>
    </p:spTree>
    <p:extLst>
      <p:ext uri="{BB962C8B-B14F-4D97-AF65-F5344CB8AC3E}">
        <p14:creationId xmlns:p14="http://schemas.microsoft.com/office/powerpoint/2010/main" val="1380195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 text">
  <a:themeElements>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971C54"/>
      </a:hlink>
      <a:folHlink>
        <a:srgbClr val="A5A5A5"/>
      </a:folHlink>
    </a:clrScheme>
    <a:fontScheme name="Standard text">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tex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tex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tex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tex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tex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tex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tex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temmark">
    <a:dk1>
      <a:sysClr val="windowText" lastClr="000000"/>
    </a:dk1>
    <a:lt1>
      <a:sysClr val="window" lastClr="FFFFFF"/>
    </a:lt1>
    <a:dk2>
      <a:srgbClr val="B8CCE4"/>
    </a:dk2>
    <a:lt2>
      <a:srgbClr val="DBE5F1"/>
    </a:lt2>
    <a:accent1>
      <a:srgbClr val="971C54"/>
    </a:accent1>
    <a:accent2>
      <a:srgbClr val="D98F48"/>
    </a:accent2>
    <a:accent3>
      <a:srgbClr val="68A678"/>
    </a:accent3>
    <a:accent4>
      <a:srgbClr val="699FAC"/>
    </a:accent4>
    <a:accent5>
      <a:srgbClr val="CD7471"/>
    </a:accent5>
    <a:accent6>
      <a:srgbClr val="B696BC"/>
    </a:accent6>
    <a:hlink>
      <a:srgbClr val="0000FF"/>
    </a:hlink>
    <a:folHlink>
      <a:srgbClr val="800080"/>
    </a:folHlink>
  </a:clrScheme>
  <a:fontScheme name="Stemmark">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26563</TotalTime>
  <Words>4501</Words>
  <Application>Microsoft Office PowerPoint</Application>
  <PresentationFormat>A4 (210 x 297 mm)</PresentationFormat>
  <Paragraphs>393</Paragraphs>
  <Slides>60</Slides>
  <Notes>20</Notes>
  <HiddenSlides>0</HiddenSlides>
  <MMClips>0</MMClips>
  <ScaleCrop>false</ScaleCrop>
  <HeadingPairs>
    <vt:vector size="4" baseType="variant">
      <vt:variant>
        <vt:lpstr>Motiv</vt:lpstr>
      </vt:variant>
      <vt:variant>
        <vt:i4>1</vt:i4>
      </vt:variant>
      <vt:variant>
        <vt:lpstr>Nadpisy snímků</vt:lpstr>
      </vt:variant>
      <vt:variant>
        <vt:i4>60</vt:i4>
      </vt:variant>
    </vt:vector>
  </HeadingPairs>
  <TitlesOfParts>
    <vt:vector size="61" baseType="lpstr">
      <vt:lpstr>Standard text</vt:lpstr>
      <vt:lpstr>Prezentace aplikace PowerPoint</vt:lpstr>
      <vt:lpstr>Obsah</vt:lpstr>
      <vt:lpstr>Parametry projektu</vt:lpstr>
      <vt:lpstr>Parametry projektu</vt:lpstr>
      <vt:lpstr>Hlavní zjištění</vt:lpstr>
      <vt:lpstr>Hlavní zjištění</vt:lpstr>
      <vt:lpstr>Hlavní zjištění</vt:lpstr>
      <vt:lpstr>Hlavní zjištění</vt:lpstr>
      <vt:lpstr>Vnímání korupce v ČR</vt:lpstr>
      <vt:lpstr>Malá, administrativní korupce je problém – míní téměř 2/3 obyvatel ČR</vt:lpstr>
      <vt:lpstr>Administrativní korupce je vnímána jako celkem běžný jev,  70 % populace ji považuje za rozšířený fenomén</vt:lpstr>
      <vt:lpstr>Malou korupci vidí jako problém spíše ženy než muži, obyvatelé starší 45 let, vysokoškoláci a obyvatelé větších měst (20 až 100 tis. obyv.)</vt:lpstr>
      <vt:lpstr>O rozšíření malé korupce jsou nejvíce přesvědčeni lidé ve věku  45 až 59 let</vt:lpstr>
      <vt:lpstr>Malou korupci jako velký a rozšířený problém v ČR vnímá téměř polovina populace</vt:lpstr>
      <vt:lpstr>Nejčastější motivy malé korupce: rychlejší vyřízení služby/žádosti, ovlivňování výběrového řízení, vyhýbání se odpovědnosti a ovlivňování výsledků</vt:lpstr>
      <vt:lpstr>Za nejčastější formu úplatku v tzv. malé korupci považují lidé finanční dary do 10 tisíc Kč. Ženy častěji než muži zmiňují „malou pozornost“</vt:lpstr>
      <vt:lpstr>Velká korupce je velmi závažný problém, míní téměř 3/4 obyvatel ČR</vt:lpstr>
      <vt:lpstr>Velká korupce je také vnímána jako velmi běžný jev.  80 % obyvatel se domnívá, že jde o rozšířený fenomén</vt:lpstr>
      <vt:lpstr>Velká korupce je problém pro ženy stejně jako pro muže, větší problém představuje pro obyvatele starší 45 let, vysokoškoláky a obyvatele  z měst nad 5 tis. obyv.</vt:lpstr>
      <vt:lpstr>O značném rozšíření velké korupce jsou nejvíce přesvědčeni lidé  ve věku 45 až 59 let, a lidé s vysokoškolským vzděláním </vt:lpstr>
      <vt:lpstr>Velkou korupci jako velký a rozšířený problém v ČR vnímá naprostá většina populace (79 %)</vt:lpstr>
      <vt:lpstr>Pro omezování korupce je třeba vysokých sankcí a funkčních systémových opatření. Avšak i dobrá systémová opatření  je možné obejít, což závisí na charakteru každého jednotlivce. </vt:lpstr>
      <vt:lpstr>Percepce genderu v korupci</vt:lpstr>
      <vt:lpstr>Působení mužů a žen v korupci je podle poloviny lidí vyrovnané.  Pro cca 30 % dotázaných je malá korupce spíše věc mužů.  Velká korupce je spíše mužská záležitost dokonce pro 40 % respondentů.</vt:lpstr>
      <vt:lpstr>Ženy se přiklánějí k tomu, že velká korupce je doménou mužů,  muži naopak k tomu, že s genderem nesouvisí. Převaha podílu žen  v malé/velké korupci je vnímána jako zcela marginální. </vt:lpstr>
      <vt:lpstr>Podle většiny dotázaných korupci tolerujeme stejně u obou pohlaví.  Pokud dochází k toleranci podle genderu, pak je mírně větší tolerance korupčního jednání žen</vt:lpstr>
      <vt:lpstr>Více žen na vyšších pozicích by současnou (vysokou) míru korupce nezměnilo, a pokud ano, tak by to přispělo k jejímu poklesu.  Tento názor zastává více než 1/3 žen.</vt:lpstr>
      <vt:lpstr>Jednoznačně převládá názor, že muži mají více zkušeností s korupcí než ženy, u žen je toto přesvědčení silnější než u mužů</vt:lpstr>
      <vt:lpstr>Z hlediska korupčního jednání není zdaleka tak rozhodující pohlaví jako pozice (a s ní spojený vliv a moc) a individuální  dispozice</vt:lpstr>
      <vt:lpstr>Zkušenost s korupcí</vt:lpstr>
      <vt:lpstr>Setkání s korupční situací se pravděpodobně v životě nevyhneme.  82 % populace se přiklání k názoru, že alespoň jednou za život se  s takovou situací potkáme, a to bez ohledu na genderovou příslušnost</vt:lpstr>
      <vt:lpstr>Více než polovina lidí by věděla, na koho se má obrátit v případě potřeby zajištění příznivého výsledku, genderová příslušnost není rozhodující </vt:lpstr>
      <vt:lpstr>Potenciální důležitost vlastního postavení pro vyřízení žádosti v něčí prospěch přiznává rovněž zhruba polovina dotázaných (48 %). Významnější postavení v tomto ohledu připouští 15 % obyvatel. </vt:lpstr>
      <vt:lpstr>Osobní zkušenost s korupčním jednáním připouští 18 % obyvatel, přitom častěji mají osobní zkušenost muži (22 %) než ženy (14 %). Zkušenost se zvyšuje s věkem, se vzděláním a s velikostí obce.</vt:lpstr>
      <vt:lpstr>Nejčastěji se s korupcí, ať už osobně nebo zprostředkovaně, setkáváme v oblasti zdravotnictví (více ženy), následuje stavebnictví a udělování povolení či registrací (více muži)</vt:lpstr>
      <vt:lpstr>Malé dary a květiny jsou jako poděkování běžné  a nejedná se o korupci </vt:lpstr>
      <vt:lpstr>I když lze květinu považovat spíše než za korupci  za společenskou slušnost, není na určitých pozicích vhodné  přijímat jakékoli dary.</vt:lpstr>
      <vt:lpstr>Kazuistiky</vt:lpstr>
      <vt:lpstr>Více než 1/3 obyvatel (37 %) by byla ochotná ke korupčnímu jednání (jednoznačně častěji muži než ženy), polovina by k takovému jednání nesvolila a 14 % neví, jak by se zachovalo. </vt:lpstr>
      <vt:lpstr>Hlavním důvodem k předání úplatku je potřeba zajištění kanalizační přípojky bez snahy o hledání jiného řešení. Dalším důvodem je nižší finanční, časová i organizační investice než v případě legálního postupu</vt:lpstr>
      <vt:lpstr>Vybrané důvody, proč přistoupit na předání úplatku v případě kanalizační přípojky</vt:lpstr>
      <vt:lpstr>Hlavním důvodem k odmítnutí předání úplatku jsou osobní zásady a přesvědčení či nemorálnost této cesty. Tito lidé by hledali jinou legální cestu nebo by zvolili jiné řešení. </vt:lpstr>
      <vt:lpstr>Vybrané důvody, proč nepřistoupit na předání úplatku v případě kanalizační přípojky</vt:lpstr>
      <vt:lpstr>Více než 1/4 obyvatel (28 %) by byla ochotná ke korupčnímu jednání (častěji muži než ženy a také VŠ), 64 % by k takovém jednání nesvolilo a 10 % neví, jak by se zachovalo</vt:lpstr>
      <vt:lpstr>Důvodem k poskytnutí sponzorského daru MŠ by byla především nutnost umístit dítě z důvodu zaměstnání. Rovněž se vyskytoval názor, že se v tomto případě vlastně nejedná o úplatek</vt:lpstr>
      <vt:lpstr>Vybrané důvody, proč přistoupit na sponzorský dar MŠ</vt:lpstr>
      <vt:lpstr>V případě odmítnutí předání sponzorského daru MŠ lidé kromě morálních důvodů, uváděli, že by hledali jiné cesty, jak zajistit péči  o dítě. Rovněž padl i důvod, že se jedná o hodně peněz </vt:lpstr>
      <vt:lpstr>Vybrané důvody, proč nepřistoupit na sponzorský dar MŠ</vt:lpstr>
      <vt:lpstr>Kazuistiky – cílová skupina „veřejnost“ Malé nebo žádné obavy z trestu při zvažování korupčního jednání</vt:lpstr>
      <vt:lpstr>Kazuistiky – cílová skupina „státní správa“ Zásadní obavy z trestu při zvažování korupčního jednání</vt:lpstr>
      <vt:lpstr>Whistleblowing</vt:lpstr>
      <vt:lpstr>Čtvrtina lidí má zkušenost s nekalým jednáním na pracovišti, častěji muži než ženy, rovněž vysokoškoláci, méně často lidé mezi 15 až 29 let </vt:lpstr>
      <vt:lpstr>Z lidí, kteří měli zkušenost s nekalým jednáním na pracovišti, tuto skutečnost oznámila 1/5 (tj. 5 % z populace) a z nich byla v polovině případů zjednána náprava </vt:lpstr>
      <vt:lpstr>Hlavním důvodem, proč nekalé jednání lidé neoznámili, byl strach  ze ztráty zaměstnání a/nebo problémů z oznámení plynoucích,  rovněž nedisponovali důkazy o tomto jednání</vt:lpstr>
      <vt:lpstr>Pokud by se lidé setkali s níže popsaným nekalým jednáním, pak by jej většinou neoznámili, protože by měli strach z problémů na pracovišti nebo by neměli důvěru k vyřešení situace (59 %)</vt:lpstr>
      <vt:lpstr>Přestože by lidé nekalé jednání spíše neohlásili, převládá názor, že by se odhalování mělo co nejvíce veřejně podporovat (69 %)</vt:lpstr>
      <vt:lpstr>Odhalování nekalého jednání je jednoznačně přisuzován pozitivní význam ve smyslu „hrdinství“ nikoli „udavačství/donašečství“</vt:lpstr>
      <vt:lpstr>Whistleblowing</vt:lpstr>
      <vt:lpstr>Whistleblowing</vt:lpstr>
      <vt:lpstr>Realizátor průzkumu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Zuzana Švalbová</dc:creator>
  <cp:lastModifiedBy>Lenka Lenochová</cp:lastModifiedBy>
  <cp:revision>2157</cp:revision>
  <cp:lastPrinted>2013-04-09T09:29:04Z</cp:lastPrinted>
  <dcterms:created xsi:type="dcterms:W3CDTF">1601-01-01T00:00:00Z</dcterms:created>
  <dcterms:modified xsi:type="dcterms:W3CDTF">2016-04-25T14:44:40Z</dcterms:modified>
</cp:coreProperties>
</file>