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rawings/drawing15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drawings/drawing17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drawings/drawing18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19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51" r:id="rId2"/>
    <p:sldId id="936" r:id="rId3"/>
    <p:sldId id="985" r:id="rId4"/>
    <p:sldId id="941" r:id="rId5"/>
    <p:sldId id="857" r:id="rId6"/>
    <p:sldId id="971" r:id="rId7"/>
    <p:sldId id="972" r:id="rId8"/>
    <p:sldId id="973" r:id="rId9"/>
    <p:sldId id="979" r:id="rId10"/>
    <p:sldId id="975" r:id="rId11"/>
    <p:sldId id="947" r:id="rId12"/>
    <p:sldId id="984" r:id="rId13"/>
    <p:sldId id="948" r:id="rId14"/>
    <p:sldId id="974" r:id="rId15"/>
    <p:sldId id="956" r:id="rId16"/>
    <p:sldId id="990" r:id="rId17"/>
    <p:sldId id="989" r:id="rId18"/>
    <p:sldId id="987" r:id="rId19"/>
    <p:sldId id="991" r:id="rId20"/>
    <p:sldId id="963" r:id="rId21"/>
    <p:sldId id="982" r:id="rId22"/>
    <p:sldId id="988" r:id="rId23"/>
    <p:sldId id="950" r:id="rId24"/>
    <p:sldId id="951" r:id="rId25"/>
    <p:sldId id="952" r:id="rId26"/>
    <p:sldId id="993" r:id="rId27"/>
    <p:sldId id="992" r:id="rId28"/>
    <p:sldId id="983" r:id="rId29"/>
  </p:sldIdLst>
  <p:sldSz cx="9144000" cy="5143500" type="screen16x9"/>
  <p:notesSz cx="6797675" cy="9928225"/>
  <p:defaultTextStyle>
    <a:defPPr>
      <a:defRPr lang="en-US"/>
    </a:defPPr>
    <a:lvl1pPr algn="l" rtl="0" fontAlgn="base">
      <a:lnSpc>
        <a:spcPct val="105000"/>
      </a:lnSpc>
      <a:spcBef>
        <a:spcPct val="20000"/>
      </a:spcBef>
      <a:spcAft>
        <a:spcPct val="0"/>
      </a:spcAft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389626" algn="l" rtl="0" fontAlgn="base">
      <a:lnSpc>
        <a:spcPct val="105000"/>
      </a:lnSpc>
      <a:spcBef>
        <a:spcPct val="20000"/>
      </a:spcBef>
      <a:spcAft>
        <a:spcPct val="0"/>
      </a:spcAft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779252" algn="l" rtl="0" fontAlgn="base">
      <a:lnSpc>
        <a:spcPct val="105000"/>
      </a:lnSpc>
      <a:spcBef>
        <a:spcPct val="20000"/>
      </a:spcBef>
      <a:spcAft>
        <a:spcPct val="0"/>
      </a:spcAft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168878" algn="l" rtl="0" fontAlgn="base">
      <a:lnSpc>
        <a:spcPct val="105000"/>
      </a:lnSpc>
      <a:spcBef>
        <a:spcPct val="20000"/>
      </a:spcBef>
      <a:spcAft>
        <a:spcPct val="0"/>
      </a:spcAft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558503" algn="l" rtl="0" fontAlgn="base">
      <a:lnSpc>
        <a:spcPct val="105000"/>
      </a:lnSpc>
      <a:spcBef>
        <a:spcPct val="20000"/>
      </a:spcBef>
      <a:spcAft>
        <a:spcPct val="0"/>
      </a:spcAft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1948129" algn="l" defTabSz="779252" rtl="0" eaLnBrk="1" latinLnBrk="0" hangingPunct="1"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337755" algn="l" defTabSz="779252" rtl="0" eaLnBrk="1" latinLnBrk="0" hangingPunct="1"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2727381" algn="l" defTabSz="779252" rtl="0" eaLnBrk="1" latinLnBrk="0" hangingPunct="1"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117007" algn="l" defTabSz="779252" rtl="0" eaLnBrk="1" latinLnBrk="0" hangingPunct="1"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C54"/>
    <a:srgbClr val="FFFFFF"/>
    <a:srgbClr val="CC0000"/>
    <a:srgbClr val="FFCC00"/>
    <a:srgbClr val="D2B610"/>
    <a:srgbClr val="E9CA11"/>
    <a:srgbClr val="DBDB13"/>
    <a:srgbClr val="A4CAAE"/>
    <a:srgbClr val="0099CC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96984" autoAdjust="0"/>
  </p:normalViewPr>
  <p:slideViewPr>
    <p:cSldViewPr snapToGrid="0" snapToObjects="1">
      <p:cViewPr>
        <p:scale>
          <a:sx n="150" d="100"/>
          <a:sy n="150" d="100"/>
        </p:scale>
        <p:origin x="-528" y="-78"/>
      </p:cViewPr>
      <p:guideLst>
        <p:guide orient="horz" pos="2979"/>
        <p:guide orient="horz" pos="239"/>
        <p:guide orient="horz" pos="508"/>
        <p:guide orient="horz" pos="2756"/>
        <p:guide orient="horz" pos="1694"/>
        <p:guide orient="horz" pos="634"/>
        <p:guide orient="horz" pos="632"/>
        <p:guide pos="2878"/>
        <p:guide pos="5607"/>
        <p:guide pos="1522"/>
        <p:guide pos="4260"/>
        <p:guide pos="473"/>
        <p:guide pos="162"/>
        <p:guide pos="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086076877987038E-2"/>
          <c:y val="9.1137671829650005E-2"/>
          <c:w val="0.74794189199394401"/>
          <c:h val="0.7876705057658249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5 = Představuje velmi závažný problém</c:v>
                </c:pt>
              </c:strCache>
            </c:strRef>
          </c:tx>
          <c:spPr>
            <a:solidFill>
              <a:srgbClr val="699FAC"/>
            </a:solidFill>
            <a:ln w="3175">
              <a:noFill/>
              <a:prstDash val="solid"/>
            </a:ln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elete val="1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29.012345679012348</c:v>
                </c:pt>
                <c:pt idx="1">
                  <c:v>35.185185185185183</c:v>
                </c:pt>
              </c:numCache>
            </c:numRef>
          </c:val>
        </c:ser>
        <c:ser>
          <c:idx val="0"/>
          <c:order val="1"/>
          <c:tx>
            <c:strRef>
              <c:f>List1!$C$1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99FAC">
                <a:lumMod val="60000"/>
                <a:lumOff val="40000"/>
              </a:srgbClr>
            </a:solidFill>
            <a:ln w="317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41.111111111111107</c:v>
                </c:pt>
                <c:pt idx="1">
                  <c:v>30.37037037037037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List1!$D$2:$D$3</c:f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List1!$E$2:$E$3</c:f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1 = Nepředstavuje žádný problém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List1!$F$2:$F$3</c:f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List1!$G$2:$G$3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3772544"/>
        <c:axId val="46412160"/>
      </c:barChart>
      <c:catAx>
        <c:axId val="4377254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46412160"/>
        <c:crosses val="autoZero"/>
        <c:auto val="1"/>
        <c:lblAlgn val="ctr"/>
        <c:lblOffset val="100"/>
        <c:noMultiLvlLbl val="0"/>
      </c:catAx>
      <c:valAx>
        <c:axId val="46412160"/>
        <c:scaling>
          <c:orientation val="minMax"/>
          <c:max val="101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43772544"/>
        <c:crosses val="max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28817354089421"/>
          <c:y val="3.1914587272385761E-2"/>
          <c:w val="0.4803807682359576"/>
          <c:h val="0.92682279548865198"/>
        </c:manualLayout>
      </c:layout>
      <c:doughnutChart>
        <c:varyColors val="1"/>
        <c:ser>
          <c:idx val="1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CD7471"/>
            </a:solidFill>
            <a:ln w="76200">
              <a:noFill/>
              <a:prstDash val="solid"/>
            </a:ln>
            <a:effectLst/>
          </c:spPr>
          <c:dPt>
            <c:idx val="0"/>
            <c:bubble3D val="0"/>
            <c:explosion val="4"/>
            <c:spPr>
              <a:solidFill>
                <a:srgbClr val="CD7471">
                  <a:lumMod val="75000"/>
                </a:srgbClr>
              </a:solidFill>
              <a:ln w="76200">
                <a:noFill/>
                <a:prstDash val="solid"/>
              </a:ln>
              <a:effectLst/>
            </c:spPr>
          </c:dPt>
          <c:dPt>
            <c:idx val="1"/>
            <c:bubble3D val="0"/>
            <c:explosion val="5"/>
          </c:dPt>
          <c:dPt>
            <c:idx val="2"/>
            <c:bubble3D val="0"/>
            <c:spPr>
              <a:pattFill prst="ltUpDiag">
                <a:fgClr>
                  <a:sysClr val="window" lastClr="FFFFFF">
                    <a:lumMod val="65000"/>
                  </a:sysClr>
                </a:fgClr>
                <a:bgClr>
                  <a:sysClr val="window" lastClr="FFFFFF"/>
                </a:bgClr>
              </a:pattFill>
              <a:ln w="76200">
                <a:noFill/>
                <a:prstDash val="solid"/>
              </a:ln>
              <a:effectLst/>
            </c:spPr>
          </c:dPt>
          <c:dPt>
            <c:idx val="3"/>
            <c:bubble3D val="0"/>
            <c:spPr>
              <a:pattFill prst="pct50">
                <a:fgClr>
                  <a:sysClr val="window" lastClr="FFFFFF">
                    <a:lumMod val="50000"/>
                  </a:sysClr>
                </a:fgClr>
                <a:bgClr>
                  <a:sysClr val="window" lastClr="FFFFFF"/>
                </a:bgClr>
              </a:pattFill>
              <a:ln w="76200">
                <a:noFill/>
                <a:prstDash val="solid"/>
              </a:ln>
              <a:effectLst/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 w="76200">
                <a:noFill/>
                <a:prstDash val="solid"/>
              </a:ln>
              <a:effectLst/>
            </c:spPr>
          </c:dPt>
          <c:dPt>
            <c:idx val="5"/>
            <c:bubble3D val="0"/>
            <c:spPr>
              <a:solidFill>
                <a:srgbClr val="B8CCE4"/>
              </a:solidFill>
              <a:ln w="76200">
                <a:noFill/>
                <a:prstDash val="solid"/>
              </a:ln>
              <a:effectLst/>
            </c:spPr>
          </c:dPt>
          <c:dPt>
            <c:idx val="6"/>
            <c:bubble3D val="0"/>
            <c:spPr>
              <a:solidFill>
                <a:srgbClr val="D98F48"/>
              </a:solidFill>
              <a:ln w="76200">
                <a:noFill/>
                <a:prstDash val="solid"/>
              </a:ln>
              <a:effectLst/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76200">
                <a:noFill/>
                <a:prstDash val="solid"/>
              </a:ln>
              <a:effectLst/>
            </c:spPr>
          </c:dPt>
          <c:dPt>
            <c:idx val="9"/>
            <c:bubble3D val="0"/>
            <c:spPr>
              <a:solidFill>
                <a:sysClr val="windowText" lastClr="000000"/>
              </a:solidFill>
              <a:ln w="76200">
                <a:noFill/>
                <a:prstDash val="solid"/>
              </a:ln>
              <a:effectLst/>
            </c:spPr>
          </c:dPt>
          <c:dPt>
            <c:idx val="10"/>
            <c:bubble3D val="0"/>
            <c:spPr>
              <a:solidFill>
                <a:sysClr val="window" lastClr="FFFFFF">
                  <a:lumMod val="65000"/>
                </a:sysClr>
              </a:solidFill>
              <a:ln w="76200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7183612318424332"/>
                  <c:y val="7.2449768287183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2365867026606309"/>
                  <c:y val="-0.264596336705783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2471754983167796"/>
                  <c:y val="0.10928297629074936"/>
                </c:manualLayout>
              </c:layout>
              <c:numFmt formatCode="0&quot;%&quot;" sourceLinked="0"/>
              <c:spPr>
                <a:ln w="12700"/>
              </c:spPr>
              <c:txPr>
                <a:bodyPr/>
                <a:lstStyle/>
                <a:p>
                  <a:pPr>
                    <a:defRPr sz="18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5355571789479822"/>
                  <c:y val="7.0332905968642029E-2"/>
                </c:manualLayout>
              </c:layout>
              <c:numFmt formatCode="0&quot;%&quot;" sourceLinked="0"/>
              <c:spPr>
                <a:ln w="12700"/>
              </c:spPr>
              <c:txPr>
                <a:bodyPr/>
                <a:lstStyle/>
                <a:p>
                  <a:pPr>
                    <a:defRPr sz="18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3066485753052916E-2"/>
                  <c:y val="-1.1025358324145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3568521031207101E-3"/>
                  <c:y val="-3.52811466372657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0854816824966078E-2"/>
                  <c:y val="-4.63065049614112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8995929443690638E-2"/>
                  <c:y val="-4.85115766262403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3568521031207597E-3"/>
                  <c:y val="-4.4101433296582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&quot;%&quot;" sourceLinked="0"/>
            <c:spPr>
              <a:ln w="12700"/>
            </c:spPr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List1!$A$2:$A$5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30.123456790123459</c:v>
                </c:pt>
                <c:pt idx="1">
                  <c:v>52.345679012345684</c:v>
                </c:pt>
                <c:pt idx="2">
                  <c:v>13.703703703703704</c:v>
                </c:pt>
                <c:pt idx="3">
                  <c:v>3.8271604938271606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4"/>
        <c:holeSize val="63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cs-CZ" sz="1200" b="0" i="0" u="none" strike="noStrike" baseline="0" noProof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19356419556466"/>
          <c:y val="0.27272478569892689"/>
          <c:w val="0.65552964307504313"/>
          <c:h val="0.57770419853585964"/>
        </c:manualLayout>
      </c:layout>
      <c:doughnutChart>
        <c:varyColors val="1"/>
        <c:ser>
          <c:idx val="1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CD7471"/>
            </a:solidFill>
            <a:ln w="19050">
              <a:noFill/>
              <a:prstDash val="solid"/>
            </a:ln>
            <a:effectLst/>
          </c:spPr>
          <c:dPt>
            <c:idx val="0"/>
            <c:bubble3D val="0"/>
            <c:explosion val="2"/>
            <c:spPr>
              <a:solidFill>
                <a:srgbClr val="CD7471">
                  <a:lumMod val="50000"/>
                </a:srgbClr>
              </a:solidFill>
              <a:ln w="19050">
                <a:noFill/>
                <a:prstDash val="solid"/>
              </a:ln>
              <a:effectLst/>
            </c:spPr>
          </c:dPt>
          <c:dPt>
            <c:idx val="1"/>
            <c:bubble3D val="0"/>
            <c:explosion val="2"/>
          </c:dPt>
          <c:dPt>
            <c:idx val="2"/>
            <c:bubble3D val="0"/>
            <c:explosion val="3"/>
            <c:spPr>
              <a:solidFill>
                <a:srgbClr val="699FAC"/>
              </a:solidFill>
              <a:ln w="19050">
                <a:noFill/>
                <a:prstDash val="solid"/>
              </a:ln>
              <a:effectLst/>
            </c:spPr>
          </c:dPt>
          <c:dPt>
            <c:idx val="3"/>
            <c:bubble3D val="0"/>
            <c:spPr>
              <a:solidFill>
                <a:srgbClr val="699FAC">
                  <a:lumMod val="50000"/>
                </a:srgbClr>
              </a:solidFill>
              <a:ln w="19050">
                <a:noFill/>
                <a:prstDash val="solid"/>
              </a:ln>
              <a:effectLst/>
            </c:spPr>
          </c:dPt>
          <c:dPt>
            <c:idx val="4"/>
            <c:bubble3D val="0"/>
            <c:spPr>
              <a:noFill/>
              <a:ln w="19050">
                <a:noFill/>
                <a:prstDash val="solid"/>
              </a:ln>
              <a:effectLst/>
            </c:spPr>
          </c:dPt>
          <c:dPt>
            <c:idx val="5"/>
            <c:bubble3D val="0"/>
            <c:spPr>
              <a:solidFill>
                <a:srgbClr val="B8CCE4"/>
              </a:solidFill>
              <a:ln w="19050">
                <a:noFill/>
                <a:prstDash val="solid"/>
              </a:ln>
              <a:effectLst/>
            </c:spPr>
          </c:dPt>
          <c:dPt>
            <c:idx val="6"/>
            <c:bubble3D val="0"/>
            <c:spPr>
              <a:solidFill>
                <a:srgbClr val="D98F48"/>
              </a:solidFill>
              <a:ln w="19050">
                <a:noFill/>
                <a:prstDash val="solid"/>
              </a:ln>
              <a:effectLst/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19050">
                <a:noFill/>
                <a:prstDash val="solid"/>
              </a:ln>
              <a:effectLst/>
            </c:spPr>
          </c:dPt>
          <c:dPt>
            <c:idx val="9"/>
            <c:bubble3D val="0"/>
            <c:spPr>
              <a:solidFill>
                <a:sysClr val="windowText" lastClr="000000"/>
              </a:solidFill>
              <a:ln w="19050">
                <a:noFill/>
                <a:prstDash val="solid"/>
              </a:ln>
              <a:effectLst/>
            </c:spPr>
          </c:dPt>
          <c:dPt>
            <c:idx val="10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3601672923527847"/>
                  <c:y val="0.105858678183629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3140781224453449"/>
                  <c:y val="-6.06226179038942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3666632113282068"/>
                  <c:y val="-4.21801600036358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0209093335394791"/>
                  <c:y val="0.10068104365843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4605544955859961E-3"/>
                  <c:y val="0.10715370524436724"/>
                </c:manualLayout>
              </c:layout>
              <c:numFmt formatCode="0&quot;%&quot;" sourceLinked="0"/>
              <c:spPr>
                <a:ln w="12700"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3066485753052916E-2"/>
                  <c:y val="-1.1025358324145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3568521031207101E-3"/>
                  <c:y val="-3.52811466372657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0854816824966078E-2"/>
                  <c:y val="-4.63065049614112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8995929443690638E-2"/>
                  <c:y val="-4.85115766262403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3568521031207597E-3"/>
                  <c:y val="-4.4101433296582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&quot;%&quot;" sourceLinked="0"/>
            <c:spPr>
              <a:ln w="12700"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List1!$A$2:$A$6</c:f>
              <c:strCache>
                <c:ptCount val="5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  <c:pt idx="4">
                  <c:v>Nevím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4.4444444444444446</c:v>
                </c:pt>
                <c:pt idx="1">
                  <c:v>33</c:v>
                </c:pt>
                <c:pt idx="2">
                  <c:v>27.530864197530864</c:v>
                </c:pt>
                <c:pt idx="3">
                  <c:v>21.23456790123457</c:v>
                </c:pt>
                <c:pt idx="4">
                  <c:v>14.320987654320987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6"/>
        <c:holeSize val="63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cs-CZ" sz="1200" b="0" i="0" u="none" strike="noStrike" baseline="0" noProof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19356419556466"/>
          <c:y val="0.27272478569892689"/>
          <c:w val="0.65552964307504313"/>
          <c:h val="0.57770419853585964"/>
        </c:manualLayout>
      </c:layout>
      <c:doughnutChart>
        <c:varyColors val="1"/>
        <c:ser>
          <c:idx val="1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CD7471"/>
            </a:solidFill>
            <a:ln w="19050">
              <a:noFill/>
              <a:prstDash val="solid"/>
            </a:ln>
            <a:effectLst/>
          </c:spPr>
          <c:dPt>
            <c:idx val="0"/>
            <c:bubble3D val="0"/>
            <c:explosion val="2"/>
            <c:spPr>
              <a:solidFill>
                <a:srgbClr val="CD7471">
                  <a:lumMod val="50000"/>
                </a:srgbClr>
              </a:solidFill>
              <a:ln w="19050">
                <a:noFill/>
                <a:prstDash val="solid"/>
              </a:ln>
              <a:effectLst/>
            </c:spPr>
          </c:dPt>
          <c:dPt>
            <c:idx val="1"/>
            <c:bubble3D val="0"/>
            <c:explosion val="2"/>
          </c:dPt>
          <c:dPt>
            <c:idx val="2"/>
            <c:bubble3D val="0"/>
            <c:explosion val="3"/>
            <c:spPr>
              <a:solidFill>
                <a:srgbClr val="699FAC"/>
              </a:solidFill>
              <a:ln w="19050">
                <a:noFill/>
                <a:prstDash val="solid"/>
              </a:ln>
              <a:effectLst/>
            </c:spPr>
          </c:dPt>
          <c:dPt>
            <c:idx val="3"/>
            <c:bubble3D val="0"/>
            <c:spPr>
              <a:solidFill>
                <a:srgbClr val="699FAC">
                  <a:lumMod val="50000"/>
                </a:srgbClr>
              </a:solidFill>
              <a:ln w="19050">
                <a:noFill/>
                <a:prstDash val="solid"/>
              </a:ln>
              <a:effectLst/>
            </c:spPr>
          </c:dPt>
          <c:dPt>
            <c:idx val="4"/>
            <c:bubble3D val="0"/>
            <c:spPr>
              <a:noFill/>
              <a:ln w="19050">
                <a:noFill/>
                <a:prstDash val="solid"/>
              </a:ln>
              <a:effectLst/>
            </c:spPr>
          </c:dPt>
          <c:dPt>
            <c:idx val="5"/>
            <c:bubble3D val="0"/>
            <c:spPr>
              <a:solidFill>
                <a:srgbClr val="B8CCE4"/>
              </a:solidFill>
              <a:ln w="19050">
                <a:noFill/>
                <a:prstDash val="solid"/>
              </a:ln>
              <a:effectLst/>
            </c:spPr>
          </c:dPt>
          <c:dPt>
            <c:idx val="6"/>
            <c:bubble3D val="0"/>
            <c:spPr>
              <a:solidFill>
                <a:srgbClr val="D98F48"/>
              </a:solidFill>
              <a:ln w="19050">
                <a:noFill/>
                <a:prstDash val="solid"/>
              </a:ln>
              <a:effectLst/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19050">
                <a:noFill/>
                <a:prstDash val="solid"/>
              </a:ln>
              <a:effectLst/>
            </c:spPr>
          </c:dPt>
          <c:dPt>
            <c:idx val="9"/>
            <c:bubble3D val="0"/>
            <c:spPr>
              <a:solidFill>
                <a:sysClr val="windowText" lastClr="000000"/>
              </a:solidFill>
              <a:ln w="19050">
                <a:noFill/>
                <a:prstDash val="solid"/>
              </a:ln>
              <a:effectLst/>
            </c:spPr>
          </c:dPt>
          <c:dPt>
            <c:idx val="10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3601672923527847"/>
                  <c:y val="0.105858678183629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3140781224453449"/>
                  <c:y val="-6.06226179038942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3666632113282068"/>
                  <c:y val="-4.21801600036358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0209093335394791"/>
                  <c:y val="0.10068104365843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2.6831084459442218E-2"/>
                  <c:y val="0.12960016765411744"/>
                </c:manualLayout>
              </c:layout>
              <c:numFmt formatCode="0&quot;%&quot;" sourceLinked="0"/>
              <c:spPr>
                <a:ln w="12700"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3066485753052916E-2"/>
                  <c:y val="-1.1025358324145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3568521031207101E-3"/>
                  <c:y val="-3.52811466372657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0854816824966078E-2"/>
                  <c:y val="-4.63065049614112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8995929443690638E-2"/>
                  <c:y val="-4.85115766262403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3568521031207597E-3"/>
                  <c:y val="-4.4101433296582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&quot;%&quot;" sourceLinked="0"/>
            <c:spPr>
              <a:ln w="12700"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List1!$A$2:$A$6</c:f>
              <c:strCache>
                <c:ptCount val="5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  <c:pt idx="4">
                  <c:v>Nevím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5.3086419753086425</c:v>
                </c:pt>
                <c:pt idx="1">
                  <c:v>22.839506172839506</c:v>
                </c:pt>
                <c:pt idx="2">
                  <c:v>33.580246913580247</c:v>
                </c:pt>
                <c:pt idx="3">
                  <c:v>27.777777777777779</c:v>
                </c:pt>
                <c:pt idx="4">
                  <c:v>10.493827160493826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6"/>
        <c:holeSize val="63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cs-CZ" sz="1200" b="0" i="0" u="none" strike="noStrike" baseline="0" noProof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85165898047121"/>
          <c:y val="0.23375979206397626"/>
          <c:w val="0.65552964307504313"/>
          <c:h val="0.57770419853585964"/>
        </c:manualLayout>
      </c:layout>
      <c:doughnutChart>
        <c:varyColors val="1"/>
        <c:ser>
          <c:idx val="1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CD7471"/>
            </a:solidFill>
            <a:ln w="28575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CD7471">
                  <a:lumMod val="50000"/>
                </a:srgbClr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699FAC"/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3"/>
            <c:bubble3D val="0"/>
            <c:spPr>
              <a:solidFill>
                <a:srgbClr val="699FAC">
                  <a:lumMod val="50000"/>
                </a:srgbClr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5"/>
            <c:bubble3D val="0"/>
            <c:spPr>
              <a:solidFill>
                <a:srgbClr val="B8CCE4"/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6"/>
            <c:bubble3D val="0"/>
            <c:spPr>
              <a:solidFill>
                <a:srgbClr val="D98F48"/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9"/>
            <c:bubble3D val="0"/>
            <c:spPr>
              <a:solidFill>
                <a:sysClr val="windowText" lastClr="000000"/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10"/>
            <c:bubble3D val="0"/>
            <c:spPr>
              <a:solidFill>
                <a:sysClr val="window" lastClr="FFFFFF">
                  <a:lumMod val="65000"/>
                </a:sysClr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2940468474978181"/>
                  <c:y val="5.84871202031702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20309796549548803"/>
                  <c:y val="9.758378688091618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2421511628418799"/>
                  <c:y val="6.00973664624413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5.7788639924587076E-3"/>
                  <c:y val="0.140458063669924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3066485753052916E-2"/>
                  <c:y val="-1.1025358324145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3568521031207101E-3"/>
                  <c:y val="-3.52811466372657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0854816824966078E-2"/>
                  <c:y val="-4.63065049614112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8995929443690638E-2"/>
                  <c:y val="-4.85115766262403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3568521031207597E-3"/>
                  <c:y val="-4.4101433296582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&quot;%&quot;" sourceLinked="0"/>
            <c:spPr>
              <a:ln w="12700"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List1!$A$2:$A$5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17.654320987654319</c:v>
                </c:pt>
                <c:pt idx="1">
                  <c:v>56.79012345679012</c:v>
                </c:pt>
                <c:pt idx="2">
                  <c:v>18.888888888888889</c:v>
                </c:pt>
                <c:pt idx="3">
                  <c:v>6.666666666666667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2"/>
        <c:holeSize val="63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cs-CZ" sz="1200" b="0" i="0" u="none" strike="noStrike" baseline="0" noProof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23246102922661"/>
          <c:y val="0.27191301499819875"/>
          <c:w val="0.44319045284250075"/>
          <c:h val="0.62722211043507581"/>
        </c:manualLayout>
      </c:layout>
      <c:doughnutChart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ln w="571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CD7471">
                  <a:lumMod val="75000"/>
                </a:srgbClr>
              </a:solidFill>
              <a:ln w="571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699FAC"/>
              </a:solidFill>
              <a:ln w="571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D98F48"/>
              </a:solidFill>
              <a:ln w="571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pattFill prst="pct20">
                <a:fgClr>
                  <a:sysClr val="window" lastClr="FFFFFF">
                    <a:lumMod val="65000"/>
                  </a:sysClr>
                </a:fgClr>
                <a:bgClr>
                  <a:sysClr val="window" lastClr="FFFFFF"/>
                </a:bgClr>
              </a:pattFill>
              <a:ln w="571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-0.14262179434472419"/>
                  <c:y val="5.11811838966169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8.127632421862438E-2"/>
                  <c:y val="-0.130677952537876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5.6351216248002364E-2"/>
                  <c:y val="-0.276787985691358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delete val="1"/>
            </c:dLbl>
            <c:dLbl>
              <c:idx val="6"/>
              <c:layout>
                <c:manualLayout>
                  <c:x val="-2.3066485753052916E-2"/>
                  <c:y val="-1.1025358324145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3568521031207101E-3"/>
                  <c:y val="-3.52811466372657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0854816824966078E-2"/>
                  <c:y val="-4.63065049614112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8995929443690638E-2"/>
                  <c:y val="-4.85115766262403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3568521031207597E-3"/>
                  <c:y val="-4.4101433296582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&quot;%&quot;" sourceLinked="0"/>
            <c:spPr>
              <a:ln w="12700"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List1!$A$2:$A$5</c:f>
              <c:strCache>
                <c:ptCount val="4"/>
                <c:pt idx="0">
                  <c:v>Spíše ženám</c:v>
                </c:pt>
                <c:pt idx="1">
                  <c:v>Spíše mužům</c:v>
                </c:pt>
                <c:pt idx="2">
                  <c:v>Není v tom rozdíl</c:v>
                </c:pt>
                <c:pt idx="3">
                  <c:v>Nevím, nedokážu posoudit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</c:v>
                </c:pt>
                <c:pt idx="1">
                  <c:v>29.1358024691358</c:v>
                </c:pt>
                <c:pt idx="2">
                  <c:v>51.358024691358025</c:v>
                </c:pt>
                <c:pt idx="3">
                  <c:v>18.02469135802469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6"/>
        <c:holeSize val="62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cs-CZ" sz="1200" b="0" i="0" u="none" strike="noStrike" baseline="0" noProof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24980894501683"/>
          <c:y val="0.31412509143606199"/>
          <c:w val="0.58563388764156932"/>
          <c:h val="0.6369633588438135"/>
        </c:manualLayout>
      </c:layout>
      <c:doughnutChart>
        <c:varyColors val="1"/>
        <c:ser>
          <c:idx val="1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CD7471"/>
            </a:solidFill>
            <a:ln w="76200">
              <a:solidFill>
                <a:sysClr val="window" lastClr="FFFFFF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699FAC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699FAC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rgbClr val="D98F48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3"/>
            <c:bubble3D val="0"/>
            <c:spPr>
              <a:pattFill prst="pct20">
                <a:fgClr>
                  <a:sysClr val="window" lastClr="FFFFFF">
                    <a:lumMod val="65000"/>
                  </a:sysClr>
                </a:fgClr>
                <a:bgClr>
                  <a:sysClr val="window" lastClr="FFFFFF"/>
                </a:bgClr>
              </a:pattFill>
              <a:ln w="76200">
                <a:noFill/>
                <a:prstDash val="solid"/>
              </a:ln>
              <a:effectLst/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5"/>
            <c:bubble3D val="0"/>
            <c:spPr>
              <a:solidFill>
                <a:srgbClr val="B8CCE4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6"/>
            <c:bubble3D val="0"/>
            <c:spPr>
              <a:solidFill>
                <a:srgbClr val="D98F48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9"/>
            <c:bubble3D val="0"/>
            <c:spPr>
              <a:solidFill>
                <a:sysClr val="windowText" lastClr="000000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10"/>
            <c:bubble3D val="0"/>
            <c:spPr>
              <a:solidFill>
                <a:sysClr val="window" lastClr="FFFFFF">
                  <a:lumMod val="65000"/>
                </a:sys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4.4525695234480758E-2"/>
                  <c:y val="-0.234398187407250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5.474640704345695E-2"/>
                  <c:y val="-0.2756884672461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delete val="1"/>
            </c:dLbl>
            <c:dLbl>
              <c:idx val="6"/>
              <c:layout>
                <c:manualLayout>
                  <c:x val="-2.3066485753052916E-2"/>
                  <c:y val="-1.1025358324145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3568521031207101E-3"/>
                  <c:y val="-3.52811466372657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0854816824966078E-2"/>
                  <c:y val="-4.63065049614112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8995929443690638E-2"/>
                  <c:y val="-4.85115766262403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3568521031207597E-3"/>
                  <c:y val="-4.4101433296582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&quot;%&quot;" sourceLinked="0"/>
            <c:spPr>
              <a:ln w="12700"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List1!$A$2:$A$5</c:f>
              <c:strCache>
                <c:ptCount val="4"/>
                <c:pt idx="0">
                  <c:v>Spíše žen</c:v>
                </c:pt>
                <c:pt idx="1">
                  <c:v>Spíše mužům</c:v>
                </c:pt>
                <c:pt idx="2">
                  <c:v>Není v tom rozdíl</c:v>
                </c:pt>
                <c:pt idx="3">
                  <c:v>Nevím, nedokážu posoudit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0.37037037037037041</c:v>
                </c:pt>
                <c:pt idx="1">
                  <c:v>39.753086419753089</c:v>
                </c:pt>
                <c:pt idx="2">
                  <c:v>44.938271604938272</c:v>
                </c:pt>
                <c:pt idx="3">
                  <c:v>14.938271604938272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6"/>
        <c:holeSize val="62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cs-CZ" sz="1200" b="0" i="0" u="none" strike="noStrike" baseline="0" noProof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41547768562627"/>
          <c:y val="0.25555820037978083"/>
          <c:w val="0.56397949309258"/>
          <c:h val="0.67833656294495581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List1!$E$1</c:f>
              <c:strCache>
                <c:ptCount val="1"/>
                <c:pt idx="0">
                  <c:v>Spíše mužů</c:v>
                </c:pt>
              </c:strCache>
            </c:strRef>
          </c:tx>
          <c:spPr>
            <a:solidFill>
              <a:srgbClr val="699FAC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numFmt formatCode="0;;;" sourceLinked="0"/>
            <c:spPr>
              <a:ln w="12700"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List1!$B$2:$C$9</c:f>
              <c:strCache>
                <c:ptCount val="8"/>
                <c:pt idx="0">
                  <c:v>Celkem</c:v>
                </c:pt>
                <c:pt idx="2">
                  <c:v>Muž</c:v>
                </c:pt>
                <c:pt idx="3">
                  <c:v>Žena</c:v>
                </c:pt>
                <c:pt idx="5">
                  <c:v>15-29 let</c:v>
                </c:pt>
                <c:pt idx="6">
                  <c:v>30-44 let</c:v>
                </c:pt>
                <c:pt idx="7">
                  <c:v>45-59 let</c:v>
                </c:pt>
              </c:strCache>
            </c:strRef>
          </c:cat>
          <c:val>
            <c:numRef>
              <c:f>List1!$E$2:$E$9</c:f>
              <c:numCache>
                <c:formatCode>General</c:formatCode>
                <c:ptCount val="8"/>
                <c:pt idx="0">
                  <c:v>39.799999999999997</c:v>
                </c:pt>
                <c:pt idx="2">
                  <c:v>34.5</c:v>
                </c:pt>
                <c:pt idx="3">
                  <c:v>45.3</c:v>
                </c:pt>
                <c:pt idx="5">
                  <c:v>41.5</c:v>
                </c:pt>
                <c:pt idx="6">
                  <c:v>37.299999999999997</c:v>
                </c:pt>
                <c:pt idx="7">
                  <c:v>41.1</c:v>
                </c:pt>
              </c:numCache>
            </c:numRef>
          </c:val>
        </c:ser>
        <c:ser>
          <c:idx val="1"/>
          <c:order val="1"/>
          <c:tx>
            <c:strRef>
              <c:f>List1!$F$1</c:f>
              <c:strCache>
                <c:ptCount val="1"/>
                <c:pt idx="0">
                  <c:v>Není v tom rozdíl</c:v>
                </c:pt>
              </c:strCache>
            </c:strRef>
          </c:tx>
          <c:spPr>
            <a:solidFill>
              <a:srgbClr val="D98F48"/>
            </a:solidFill>
            <a:ln w="3175">
              <a:solidFill>
                <a:sysClr val="window" lastClr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#,##0" sourceLinked="0"/>
            <c:txPr>
              <a:bodyPr/>
              <a:lstStyle/>
              <a:p>
                <a: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List1!$B$2:$C$9</c:f>
              <c:strCache>
                <c:ptCount val="8"/>
                <c:pt idx="0">
                  <c:v>Celkem</c:v>
                </c:pt>
                <c:pt idx="2">
                  <c:v>Muž</c:v>
                </c:pt>
                <c:pt idx="3">
                  <c:v>Žena</c:v>
                </c:pt>
                <c:pt idx="5">
                  <c:v>15-29 let</c:v>
                </c:pt>
                <c:pt idx="6">
                  <c:v>30-44 let</c:v>
                </c:pt>
                <c:pt idx="7">
                  <c:v>45-59 let</c:v>
                </c:pt>
              </c:strCache>
            </c:strRef>
          </c:cat>
          <c:val>
            <c:numRef>
              <c:f>List1!$F$2:$F$9</c:f>
              <c:numCache>
                <c:formatCode>General</c:formatCode>
                <c:ptCount val="8"/>
                <c:pt idx="0">
                  <c:v>44.9</c:v>
                </c:pt>
                <c:pt idx="2">
                  <c:v>52.5</c:v>
                </c:pt>
                <c:pt idx="3">
                  <c:v>37</c:v>
                </c:pt>
                <c:pt idx="5">
                  <c:v>42.6</c:v>
                </c:pt>
                <c:pt idx="6">
                  <c:v>48.9</c:v>
                </c:pt>
                <c:pt idx="7">
                  <c:v>42.1</c:v>
                </c:pt>
              </c:numCache>
            </c:numRef>
          </c:val>
        </c:ser>
        <c:ser>
          <c:idx val="0"/>
          <c:order val="2"/>
          <c:tx>
            <c:strRef>
              <c:f>List1!$D$1</c:f>
              <c:strCache>
                <c:ptCount val="1"/>
                <c:pt idx="0">
                  <c:v>Spíše žen</c:v>
                </c:pt>
              </c:strCache>
            </c:strRef>
          </c:tx>
          <c:spPr>
            <a:solidFill>
              <a:srgbClr val="971C54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List1!$B$2:$C$9</c:f>
              <c:strCache>
                <c:ptCount val="8"/>
                <c:pt idx="0">
                  <c:v>Celkem</c:v>
                </c:pt>
                <c:pt idx="2">
                  <c:v>Muž</c:v>
                </c:pt>
                <c:pt idx="3">
                  <c:v>Žena</c:v>
                </c:pt>
                <c:pt idx="5">
                  <c:v>15-29 let</c:v>
                </c:pt>
                <c:pt idx="6">
                  <c:v>30-44 let</c:v>
                </c:pt>
                <c:pt idx="7">
                  <c:v>45-59 let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0">
                  <c:v>0.4</c:v>
                </c:pt>
                <c:pt idx="2">
                  <c:v>0.5</c:v>
                </c:pt>
                <c:pt idx="3">
                  <c:v>0.3</c:v>
                </c:pt>
                <c:pt idx="5">
                  <c:v>0.4</c:v>
                </c:pt>
                <c:pt idx="6">
                  <c:v>0.6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List1!$G$1</c:f>
              <c:strCache>
                <c:ptCount val="1"/>
                <c:pt idx="0">
                  <c:v>Nevím, nedokážu posoudit</c:v>
                </c:pt>
              </c:strCache>
            </c:strRef>
          </c:tx>
          <c:spPr>
            <a:pattFill prst="pct20">
              <a:fgClr>
                <a:sysClr val="window" lastClr="FFFFFF">
                  <a:lumMod val="65000"/>
                </a:sysClr>
              </a:fgClr>
              <a:bgClr>
                <a:sysClr val="window" lastClr="FFFFFF"/>
              </a:bgClr>
            </a:pattFill>
          </c:spPr>
          <c:invertIfNegative val="0"/>
          <c:dLbls>
            <c:delete val="1"/>
          </c:dLbls>
          <c:val>
            <c:numRef>
              <c:f>List1!$G$2:$G$9</c:f>
              <c:numCache>
                <c:formatCode>General</c:formatCode>
                <c:ptCount val="8"/>
                <c:pt idx="0">
                  <c:v>14.9</c:v>
                </c:pt>
                <c:pt idx="2">
                  <c:v>12.5</c:v>
                </c:pt>
                <c:pt idx="3">
                  <c:v>17.5</c:v>
                </c:pt>
                <c:pt idx="5">
                  <c:v>15.6</c:v>
                </c:pt>
                <c:pt idx="6">
                  <c:v>13.2</c:v>
                </c:pt>
                <c:pt idx="7">
                  <c:v>16.7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1039360"/>
        <c:axId val="151049344"/>
      </c:barChart>
      <c:catAx>
        <c:axId val="151039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51049344"/>
        <c:crosses val="autoZero"/>
        <c:auto val="1"/>
        <c:lblAlgn val="ctr"/>
        <c:lblOffset val="100"/>
        <c:noMultiLvlLbl val="0"/>
      </c:catAx>
      <c:valAx>
        <c:axId val="151049344"/>
        <c:scaling>
          <c:orientation val="minMax"/>
          <c:max val="101"/>
          <c:min val="0"/>
        </c:scaling>
        <c:delete val="0"/>
        <c:axPos val="b"/>
        <c:numFmt formatCode="0&quot;%&quot;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bg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51039360"/>
        <c:crosses val="max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10589757225348"/>
          <c:y val="0.25907169737801899"/>
          <c:w val="0.56397949309258"/>
          <c:h val="0.67482306594671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List1!$D$1</c:f>
              <c:strCache>
                <c:ptCount val="1"/>
                <c:pt idx="0">
                  <c:v>Spíše mužů</c:v>
                </c:pt>
              </c:strCache>
            </c:strRef>
          </c:tx>
          <c:spPr>
            <a:solidFill>
              <a:srgbClr val="699FAC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numFmt formatCode="0;;;" sourceLinked="0"/>
            <c:spPr>
              <a:ln w="12700"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List1!$B$2:$C$9</c:f>
              <c:strCache>
                <c:ptCount val="8"/>
                <c:pt idx="0">
                  <c:v>Celkem</c:v>
                </c:pt>
                <c:pt idx="2">
                  <c:v>Muž</c:v>
                </c:pt>
                <c:pt idx="3">
                  <c:v>Žena</c:v>
                </c:pt>
                <c:pt idx="5">
                  <c:v>15-29 let</c:v>
                </c:pt>
                <c:pt idx="6">
                  <c:v>30-44 let</c:v>
                </c:pt>
                <c:pt idx="7">
                  <c:v>45-59 let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0">
                  <c:v>29.1</c:v>
                </c:pt>
                <c:pt idx="2">
                  <c:v>30.1</c:v>
                </c:pt>
                <c:pt idx="3">
                  <c:v>28.1</c:v>
                </c:pt>
                <c:pt idx="5">
                  <c:v>36.200000000000003</c:v>
                </c:pt>
                <c:pt idx="6">
                  <c:v>28.5</c:v>
                </c:pt>
                <c:pt idx="7">
                  <c:v>20.6</c:v>
                </c:pt>
              </c:numCache>
            </c:numRef>
          </c:val>
        </c:ser>
        <c:ser>
          <c:idx val="2"/>
          <c:order val="1"/>
          <c:tx>
            <c:strRef>
              <c:f>List1!$E$1</c:f>
              <c:strCache>
                <c:ptCount val="1"/>
                <c:pt idx="0">
                  <c:v>Není v tom rozdíl</c:v>
                </c:pt>
              </c:strCache>
            </c:strRef>
          </c:tx>
          <c:spPr>
            <a:solidFill>
              <a:srgbClr val="D98F48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numFmt formatCode="0;;;" sourceLinked="0"/>
            <c:spPr>
              <a:ln w="12700"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List1!$B$2:$C$9</c:f>
              <c:strCache>
                <c:ptCount val="8"/>
                <c:pt idx="0">
                  <c:v>Celkem</c:v>
                </c:pt>
                <c:pt idx="2">
                  <c:v>Muž</c:v>
                </c:pt>
                <c:pt idx="3">
                  <c:v>Žena</c:v>
                </c:pt>
                <c:pt idx="5">
                  <c:v>15-29 let</c:v>
                </c:pt>
                <c:pt idx="6">
                  <c:v>30-44 let</c:v>
                </c:pt>
                <c:pt idx="7">
                  <c:v>45-59 let</c:v>
                </c:pt>
              </c:strCache>
            </c:strRef>
          </c:cat>
          <c:val>
            <c:numRef>
              <c:f>List1!$E$2:$E$9</c:f>
              <c:numCache>
                <c:formatCode>General</c:formatCode>
                <c:ptCount val="8"/>
                <c:pt idx="0">
                  <c:v>51.4</c:v>
                </c:pt>
                <c:pt idx="2">
                  <c:v>52.5</c:v>
                </c:pt>
                <c:pt idx="3">
                  <c:v>50.1</c:v>
                </c:pt>
                <c:pt idx="5">
                  <c:v>44.3</c:v>
                </c:pt>
                <c:pt idx="6">
                  <c:v>54.2</c:v>
                </c:pt>
                <c:pt idx="7">
                  <c:v>56.5</c:v>
                </c:pt>
              </c:numCache>
            </c:numRef>
          </c:val>
        </c:ser>
        <c:ser>
          <c:idx val="1"/>
          <c:order val="2"/>
          <c:tx>
            <c:strRef>
              <c:f>List1!$F$1</c:f>
              <c:strCache>
                <c:ptCount val="1"/>
                <c:pt idx="0">
                  <c:v>Spíše žen</c:v>
                </c:pt>
              </c:strCache>
            </c:strRef>
          </c:tx>
          <c:spPr>
            <a:solidFill>
              <a:srgbClr val="971C54"/>
            </a:solidFill>
            <a:ln w="3175">
              <a:solidFill>
                <a:sysClr val="window" lastClr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elete val="1"/>
          </c:dLbls>
          <c:cat>
            <c:strRef>
              <c:f>List1!$B$2:$C$9</c:f>
              <c:strCache>
                <c:ptCount val="8"/>
                <c:pt idx="0">
                  <c:v>Celkem</c:v>
                </c:pt>
                <c:pt idx="2">
                  <c:v>Muž</c:v>
                </c:pt>
                <c:pt idx="3">
                  <c:v>Žena</c:v>
                </c:pt>
                <c:pt idx="5">
                  <c:v>15-29 let</c:v>
                </c:pt>
                <c:pt idx="6">
                  <c:v>30-44 let</c:v>
                </c:pt>
                <c:pt idx="7">
                  <c:v>45-59 let</c:v>
                </c:pt>
              </c:strCache>
            </c:strRef>
          </c:cat>
          <c:val>
            <c:numRef>
              <c:f>List1!$F$2:$F$9</c:f>
              <c:numCache>
                <c:formatCode>General</c:formatCode>
                <c:ptCount val="8"/>
                <c:pt idx="0">
                  <c:v>1.5</c:v>
                </c:pt>
                <c:pt idx="2">
                  <c:v>1</c:v>
                </c:pt>
                <c:pt idx="3">
                  <c:v>2</c:v>
                </c:pt>
                <c:pt idx="5">
                  <c:v>2.8</c:v>
                </c:pt>
                <c:pt idx="6">
                  <c:v>0.6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List1!$G$1</c:f>
              <c:strCache>
                <c:ptCount val="1"/>
                <c:pt idx="0">
                  <c:v>Nevím, nedokážu posoudit</c:v>
                </c:pt>
              </c:strCache>
            </c:strRef>
          </c:tx>
          <c:spPr>
            <a:pattFill prst="pct25">
              <a:fgClr>
                <a:sysClr val="window" lastClr="FFFFFF">
                  <a:lumMod val="65000"/>
                </a:sysClr>
              </a:fgClr>
              <a:bgClr>
                <a:sysClr val="window" lastClr="FFFFFF"/>
              </a:bgClr>
            </a:pattFill>
            <a:ln>
              <a:solidFill>
                <a:sysClr val="window" lastClr="FFFFFF"/>
              </a:solidFill>
            </a:ln>
          </c:spPr>
          <c:invertIfNegative val="0"/>
          <c:dLbls>
            <c:delete val="1"/>
          </c:dLbls>
          <c:cat>
            <c:strRef>
              <c:f>List1!$B$2:$C$9</c:f>
              <c:strCache>
                <c:ptCount val="8"/>
                <c:pt idx="0">
                  <c:v>Celkem</c:v>
                </c:pt>
                <c:pt idx="2">
                  <c:v>Muž</c:v>
                </c:pt>
                <c:pt idx="3">
                  <c:v>Žena</c:v>
                </c:pt>
                <c:pt idx="5">
                  <c:v>15-29 let</c:v>
                </c:pt>
                <c:pt idx="6">
                  <c:v>30-44 let</c:v>
                </c:pt>
                <c:pt idx="7">
                  <c:v>45-59 let</c:v>
                </c:pt>
              </c:strCache>
            </c:strRef>
          </c:cat>
          <c:val>
            <c:numRef>
              <c:f>List1!$G$2:$G$9</c:f>
              <c:numCache>
                <c:formatCode>General</c:formatCode>
                <c:ptCount val="8"/>
                <c:pt idx="0">
                  <c:v>18</c:v>
                </c:pt>
                <c:pt idx="2">
                  <c:v>16.399999999999999</c:v>
                </c:pt>
                <c:pt idx="3">
                  <c:v>19.7</c:v>
                </c:pt>
                <c:pt idx="5">
                  <c:v>16.7</c:v>
                </c:pt>
                <c:pt idx="6">
                  <c:v>16.600000000000001</c:v>
                </c:pt>
                <c:pt idx="7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6852480"/>
        <c:axId val="56854016"/>
      </c:barChart>
      <c:catAx>
        <c:axId val="568524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56854016"/>
        <c:crosses val="autoZero"/>
        <c:auto val="1"/>
        <c:lblAlgn val="ctr"/>
        <c:lblOffset val="100"/>
        <c:noMultiLvlLbl val="0"/>
      </c:catAx>
      <c:valAx>
        <c:axId val="56854016"/>
        <c:scaling>
          <c:orientation val="minMax"/>
          <c:max val="101"/>
          <c:min val="0"/>
        </c:scaling>
        <c:delete val="0"/>
        <c:axPos val="b"/>
        <c:numFmt formatCode="0&quot;%&quot;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bg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56852480"/>
        <c:crosses val="max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022060716293836"/>
          <c:y val="0.31571399486368035"/>
          <c:w val="0.3284339074352825"/>
          <c:h val="0.57770431106931475"/>
        </c:manualLayout>
      </c:layout>
      <c:doughnutChart>
        <c:varyColors val="1"/>
        <c:ser>
          <c:idx val="1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CD7471"/>
            </a:solidFill>
            <a:ln w="19050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699FAC"/>
              </a:solidFill>
              <a:ln w="19050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971C54"/>
              </a:solidFill>
              <a:ln w="19050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rgbClr val="D98F48"/>
              </a:solidFill>
              <a:ln w="19050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3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5"/>
            <c:bubble3D val="0"/>
            <c:spPr>
              <a:solidFill>
                <a:srgbClr val="B8CCE4"/>
              </a:solidFill>
              <a:ln w="19050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6"/>
            <c:bubble3D val="0"/>
            <c:spPr>
              <a:solidFill>
                <a:srgbClr val="D98F48"/>
              </a:solidFill>
              <a:ln w="19050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19050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9"/>
            <c:bubble3D val="0"/>
            <c:spPr>
              <a:solidFill>
                <a:sysClr val="windowText" lastClr="000000"/>
              </a:solidFill>
              <a:ln w="19050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10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2266638670163975"/>
                  <c:y val="6.33577222621645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3776060978320123"/>
                  <c:y val="-4.06815803291101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8.1525375708530717E-2"/>
                  <c:y val="-0.123083383806969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7.868402798025681E-2"/>
                  <c:y val="-2.18961417942345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3066485753052916E-2"/>
                  <c:y val="-1.1025358324145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3568521031207101E-3"/>
                  <c:y val="-3.52811466372657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0854816824966078E-2"/>
                  <c:y val="-4.63065049614112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8995929443690638E-2"/>
                  <c:y val="-4.85115766262403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3568521031207597E-3"/>
                  <c:y val="-4.4101433296582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&quot;%&quot;" sourceLinked="0"/>
            <c:spPr>
              <a:ln w="12700"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List1!$A$2:$A$4</c:f>
              <c:strCache>
                <c:ptCount val="3"/>
                <c:pt idx="0">
                  <c:v>Veřejnost více toleruje korupci 
u mužů než u žen</c:v>
                </c:pt>
                <c:pt idx="1">
                  <c:v>Veřejnost více toleruje korupci 
u žen než u mužů</c:v>
                </c:pt>
                <c:pt idx="2">
                  <c:v>Není 
v tom rozdíl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10.493827160493826</c:v>
                </c:pt>
                <c:pt idx="1">
                  <c:v>15.555555555555555</c:v>
                </c:pt>
                <c:pt idx="2">
                  <c:v>73.950617283950621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4"/>
        <c:holeSize val="63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cs-CZ" sz="1200" b="0" i="0" u="none" strike="noStrike" baseline="0" noProof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564289836050732"/>
          <c:y val="0.29707790672077106"/>
          <c:w val="0.65552964307504313"/>
          <c:h val="0.57770419853585964"/>
        </c:manualLayout>
      </c:layout>
      <c:doughnutChart>
        <c:varyColors val="1"/>
        <c:ser>
          <c:idx val="1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CD7471"/>
            </a:solidFill>
            <a:ln w="28575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68A678"/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D98F48">
                  <a:lumMod val="60000"/>
                  <a:lumOff val="40000"/>
                </a:srgbClr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rgbClr val="CD7471">
                  <a:lumMod val="75000"/>
                </a:srgbClr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3"/>
            <c:bubble3D val="0"/>
            <c:spPr>
              <a:solidFill>
                <a:sysClr val="window" lastClr="FFFFFF">
                  <a:lumMod val="85000"/>
                </a:sysClr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5"/>
            <c:bubble3D val="0"/>
            <c:spPr>
              <a:solidFill>
                <a:srgbClr val="B8CCE4"/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6"/>
            <c:bubble3D val="0"/>
            <c:spPr>
              <a:solidFill>
                <a:srgbClr val="D98F48"/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9"/>
            <c:bubble3D val="0"/>
            <c:spPr>
              <a:solidFill>
                <a:sysClr val="windowText" lastClr="000000"/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Pt>
            <c:idx val="10"/>
            <c:bubble3D val="0"/>
            <c:spPr>
              <a:solidFill>
                <a:sysClr val="window" lastClr="FFFFFF">
                  <a:lumMod val="65000"/>
                </a:sysClr>
              </a:solidFill>
              <a:ln w="28575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2776141140252206"/>
                  <c:y val="-8.68198352271666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9.453957728968089E-2"/>
                  <c:y val="-0.325502665036818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2394198093659345"/>
                  <c:y val="8.03916339806448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7.868402798025681E-2"/>
                  <c:y val="-2.18961417942345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3066485753052916E-2"/>
                  <c:y val="-1.1025358324145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3568521031207101E-3"/>
                  <c:y val="-3.52811466372657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0854816824966078E-2"/>
                  <c:y val="-4.63065049614112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8995929443690638E-2"/>
                  <c:y val="-4.85115766262403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3568521031207597E-3"/>
                  <c:y val="-4.4101433296582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&quot;%&quot;" sourceLinked="0"/>
            <c:spPr>
              <a:ln w="12700"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List1!$A$2:$A$4</c:f>
              <c:strCache>
                <c:ptCount val="3"/>
                <c:pt idx="0">
                  <c:v>… míra korupce by klesla.</c:v>
                </c:pt>
                <c:pt idx="1">
                  <c:v>… míra korupce by se nezměnila.</c:v>
                </c:pt>
                <c:pt idx="2">
                  <c:v>… míra korupce by stoupla.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27.654320987654319</c:v>
                </c:pt>
                <c:pt idx="1">
                  <c:v>68.76543209876543</c:v>
                </c:pt>
                <c:pt idx="2">
                  <c:v>3.5802469135802468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4"/>
        <c:holeSize val="63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cs-CZ" sz="1200" b="0" i="0" u="none" strike="noStrike" baseline="0" noProof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43060289105652"/>
          <c:y val="9.1137694382127016E-2"/>
          <c:w val="0.70316582442120112"/>
          <c:h val="0.7916027614003777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5 = Představuje velmi závažný problém</c:v>
                </c:pt>
              </c:strCache>
            </c:strRef>
          </c:tx>
          <c:spPr>
            <a:solidFill>
              <a:srgbClr val="699FAC"/>
            </a:solidFill>
            <a:ln w="3175">
              <a:noFill/>
              <a:prstDash val="solid"/>
            </a:ln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elete val="1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50.370370370370367</c:v>
                </c:pt>
                <c:pt idx="1">
                  <c:v>73.456790123456798</c:v>
                </c:pt>
              </c:numCache>
            </c:numRef>
          </c:val>
        </c:ser>
        <c:ser>
          <c:idx val="0"/>
          <c:order val="1"/>
          <c:tx>
            <c:strRef>
              <c:f>List1!$C$1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99FAC">
                <a:lumMod val="60000"/>
                <a:lumOff val="40000"/>
              </a:srgbClr>
            </a:solidFill>
            <a:ln w="317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30.37037037037037</c:v>
                </c:pt>
                <c:pt idx="1">
                  <c:v>14.814814814814813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List1!$D$2:$D$3</c:f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List1!$E$2:$E$3</c:f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1 = Nepředstavuje žádný problém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List1!$F$2:$F$3</c:f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Rozšíření</c:v>
                </c:pt>
                <c:pt idx="1">
                  <c:v>Problém</c:v>
                </c:pt>
              </c:strCache>
            </c:strRef>
          </c:cat>
          <c:val>
            <c:numRef>
              <c:f>List1!$G$2:$G$3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844544"/>
        <c:axId val="46727552"/>
      </c:barChart>
      <c:catAx>
        <c:axId val="4684454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46727552"/>
        <c:crosses val="autoZero"/>
        <c:auto val="1"/>
        <c:lblAlgn val="ctr"/>
        <c:lblOffset val="100"/>
        <c:noMultiLvlLbl val="0"/>
      </c:catAx>
      <c:valAx>
        <c:axId val="46727552"/>
        <c:scaling>
          <c:orientation val="minMax"/>
          <c:max val="101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46844544"/>
        <c:crosses val="max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073254958507959"/>
          <c:y val="6.6774331114625635E-2"/>
          <c:w val="0.51671082348224673"/>
          <c:h val="0.8628383346344772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fake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25400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txPr>
              <a:bodyPr/>
              <a:lstStyle/>
              <a:p>
                <a:pPr>
                  <a:defRPr sz="1600" b="1" i="0"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List1!$A$2:$A$10</c:f>
              <c:strCache>
                <c:ptCount val="9"/>
                <c:pt idx="0">
                  <c:v>Zajištění rychlejší služby</c:v>
                </c:pt>
                <c:pt idx="1">
                  <c:v>Ovlivňování výběrového řízení </c:v>
                </c:pt>
                <c:pt idx="2">
                  <c:v>Vyhýbání se odpovědnosti</c:v>
                </c:pt>
                <c:pt idx="3">
                  <c:v>Ovlivnění výsledků</c:v>
                </c:pt>
                <c:pt idx="4">
                  <c:v>Zajištění kvalitnější/nadstandardní služby </c:v>
                </c:pt>
                <c:pt idx="5">
                  <c:v>Vyjádření vděčnosti, poděkování</c:v>
                </c:pt>
                <c:pt idx="6">
                  <c:v>Zavázání si někoho do budoucna</c:v>
                </c:pt>
                <c:pt idx="7">
                  <c:v>Obavy/strach z případné šikany úřadů </c:v>
                </c:pt>
                <c:pt idx="8">
                  <c:v>Dosažení bezplatné služby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1"/>
          <c:tx>
            <c:strRef>
              <c:f>List1!$C$1</c:f>
              <c:strCache>
                <c:ptCount val="1"/>
                <c:pt idx="0">
                  <c:v>Celkem</c:v>
                </c:pt>
              </c:strCache>
            </c:strRef>
          </c:tx>
          <c:spPr>
            <a:pattFill prst="narHorz">
              <a:fgClr>
                <a:sysClr val="window" lastClr="FFFFFF">
                  <a:lumMod val="65000"/>
                </a:sysClr>
              </a:fgClr>
              <a:bgClr>
                <a:sysClr val="window" lastClr="FFFFFF"/>
              </a:bgClr>
            </a:pattFill>
            <a:ln w="9525">
              <a:solidFill>
                <a:sysClr val="window" lastClr="FFFFFF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C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C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List1!$C$2:$C$10</c:f>
              <c:numCache>
                <c:formatCode>General</c:formatCode>
                <c:ptCount val="9"/>
                <c:pt idx="0">
                  <c:v>49.753086419753082</c:v>
                </c:pt>
                <c:pt idx="1">
                  <c:v>47.901234567901234</c:v>
                </c:pt>
                <c:pt idx="2">
                  <c:v>43.456790123456791</c:v>
                </c:pt>
                <c:pt idx="3">
                  <c:v>41.358024691358025</c:v>
                </c:pt>
                <c:pt idx="4">
                  <c:v>38.518518518518519</c:v>
                </c:pt>
                <c:pt idx="5">
                  <c:v>20.617283950617285</c:v>
                </c:pt>
                <c:pt idx="6">
                  <c:v>17.283950617283949</c:v>
                </c:pt>
                <c:pt idx="7">
                  <c:v>10.864197530864198</c:v>
                </c:pt>
                <c:pt idx="8">
                  <c:v>6.2962962962962958</c:v>
                </c:pt>
              </c:numCache>
            </c:numRef>
          </c:cat>
          <c:val>
            <c:numRef>
              <c:f>List1!$C$2:$C$10</c:f>
              <c:numCache>
                <c:formatCode>General</c:formatCode>
                <c:ptCount val="9"/>
                <c:pt idx="0">
                  <c:v>49.753086419753082</c:v>
                </c:pt>
                <c:pt idx="1">
                  <c:v>47.901234567901234</c:v>
                </c:pt>
                <c:pt idx="2">
                  <c:v>43.456790123456791</c:v>
                </c:pt>
                <c:pt idx="3">
                  <c:v>41.358024691358025</c:v>
                </c:pt>
                <c:pt idx="4">
                  <c:v>38.518518518518519</c:v>
                </c:pt>
                <c:pt idx="5">
                  <c:v>20.617283950617285</c:v>
                </c:pt>
                <c:pt idx="6">
                  <c:v>17.283950617283949</c:v>
                </c:pt>
                <c:pt idx="7">
                  <c:v>10.864197530864198</c:v>
                </c:pt>
                <c:pt idx="8">
                  <c:v>6.2962962962962958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5277952"/>
        <c:axId val="45279872"/>
      </c:barChart>
      <c:scatterChart>
        <c:scatterStyle val="lineMarker"/>
        <c:varyColors val="0"/>
        <c:ser>
          <c:idx val="4"/>
          <c:order val="2"/>
          <c:tx>
            <c:strRef>
              <c:f>List1!$D$1</c:f>
              <c:strCache>
                <c:ptCount val="1"/>
                <c:pt idx="0">
                  <c:v>Muži</c:v>
                </c:pt>
              </c:strCache>
            </c:strRef>
          </c:tx>
          <c:spPr>
            <a:ln>
              <a:solidFill>
                <a:srgbClr val="699FAC">
                  <a:lumMod val="75000"/>
                </a:srgbClr>
              </a:solidFill>
            </a:ln>
          </c:spPr>
          <c:marker>
            <c:symbol val="circle"/>
            <c:size val="5"/>
            <c:spPr>
              <a:solidFill>
                <a:srgbClr val="699FAC">
                  <a:lumMod val="75000"/>
                </a:srgbClr>
              </a:solidFill>
              <a:ln>
                <a:solidFill>
                  <a:srgbClr val="699FAC">
                    <a:lumMod val="75000"/>
                  </a:srgbClr>
                </a:solidFill>
              </a:ln>
            </c:spPr>
          </c:marker>
          <c:xVal>
            <c:numRef>
              <c:f>List1!$D$2:$D$10</c:f>
              <c:numCache>
                <c:formatCode>General</c:formatCode>
                <c:ptCount val="9"/>
                <c:pt idx="0">
                  <c:v>49.879518072289159</c:v>
                </c:pt>
                <c:pt idx="1">
                  <c:v>50.120481927710848</c:v>
                </c:pt>
                <c:pt idx="2">
                  <c:v>41.686746987951807</c:v>
                </c:pt>
                <c:pt idx="3">
                  <c:v>42.168674698795186</c:v>
                </c:pt>
                <c:pt idx="4">
                  <c:v>34.939759036144579</c:v>
                </c:pt>
                <c:pt idx="5">
                  <c:v>19.036144578313252</c:v>
                </c:pt>
                <c:pt idx="6">
                  <c:v>18.795180722891565</c:v>
                </c:pt>
                <c:pt idx="7">
                  <c:v>11.08433734939759</c:v>
                </c:pt>
                <c:pt idx="8">
                  <c:v>6.024096385542169</c:v>
                </c:pt>
              </c:numCache>
            </c:numRef>
          </c:xVal>
          <c:yVal>
            <c:numRef>
              <c:f>List1!$G$2:$G$10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Ženy</c:v>
                </c:pt>
              </c:strCache>
            </c:strRef>
          </c:tx>
          <c:spPr>
            <a:ln>
              <a:solidFill>
                <a:srgbClr val="CD7471">
                  <a:lumMod val="75000"/>
                </a:srgbClr>
              </a:solidFill>
            </a:ln>
          </c:spPr>
          <c:marker>
            <c:symbol val="circle"/>
            <c:size val="5"/>
            <c:spPr>
              <a:solidFill>
                <a:srgbClr val="CD7471">
                  <a:lumMod val="75000"/>
                </a:srgbClr>
              </a:solidFill>
              <a:ln>
                <a:solidFill>
                  <a:srgbClr val="CD7471">
                    <a:lumMod val="75000"/>
                  </a:srgbClr>
                </a:solidFill>
              </a:ln>
            </c:spPr>
          </c:marker>
          <c:xVal>
            <c:numRef>
              <c:f>List1!$E$2:$E$10</c:f>
              <c:numCache>
                <c:formatCode>General</c:formatCode>
                <c:ptCount val="9"/>
                <c:pt idx="0">
                  <c:v>49.620253164556956</c:v>
                </c:pt>
                <c:pt idx="1">
                  <c:v>45.569620253164558</c:v>
                </c:pt>
                <c:pt idx="2">
                  <c:v>45.316455696202532</c:v>
                </c:pt>
                <c:pt idx="3">
                  <c:v>40.506329113924053</c:v>
                </c:pt>
                <c:pt idx="4">
                  <c:v>42.278481012658226</c:v>
                </c:pt>
                <c:pt idx="5">
                  <c:v>22.278481012658226</c:v>
                </c:pt>
                <c:pt idx="6">
                  <c:v>15.69620253164557</c:v>
                </c:pt>
                <c:pt idx="7">
                  <c:v>10.632911392405063</c:v>
                </c:pt>
                <c:pt idx="8">
                  <c:v>6.5822784810126587</c:v>
                </c:pt>
              </c:numCache>
            </c:numRef>
          </c:xVal>
          <c:yVal>
            <c:numRef>
              <c:f>List1!$G$2:$G$24</c:f>
              <c:numCache>
                <c:formatCode>General</c:formatCode>
                <c:ptCount val="23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87296"/>
        <c:axId val="45285760"/>
      </c:scatterChart>
      <c:catAx>
        <c:axId val="45277952"/>
        <c:scaling>
          <c:orientation val="maxMin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45279872"/>
        <c:crosses val="autoZero"/>
        <c:auto val="1"/>
        <c:lblAlgn val="ctr"/>
        <c:lblOffset val="100"/>
        <c:noMultiLvlLbl val="0"/>
      </c:catAx>
      <c:valAx>
        <c:axId val="45279872"/>
        <c:scaling>
          <c:orientation val="minMax"/>
          <c:max val="70"/>
        </c:scaling>
        <c:delete val="1"/>
        <c:axPos val="b"/>
        <c:numFmt formatCode="#,##0" sourceLinked="0"/>
        <c:majorTickMark val="out"/>
        <c:minorTickMark val="none"/>
        <c:tickLblPos val="nextTo"/>
        <c:crossAx val="45277952"/>
        <c:crosses val="max"/>
        <c:crossBetween val="between"/>
        <c:majorUnit val="10"/>
      </c:valAx>
      <c:valAx>
        <c:axId val="45285760"/>
        <c:scaling>
          <c:orientation val="minMax"/>
          <c:max val="9.5"/>
          <c:min val="0.5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5287296"/>
        <c:crosses val="max"/>
        <c:crossBetween val="midCat"/>
      </c:valAx>
      <c:valAx>
        <c:axId val="45287296"/>
        <c:scaling>
          <c:orientation val="minMax"/>
          <c:max val="7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cs-CZ"/>
          </a:p>
        </c:txPr>
        <c:crossAx val="45285760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0298664433407585"/>
          <c:y val="0.65217705323188579"/>
          <c:w val="0.18817496729492908"/>
          <c:h val="0.24903460566407212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400">
              <a:solidFill>
                <a:schemeClr val="tx1">
                  <a:lumMod val="85000"/>
                  <a:lumOff val="15000"/>
                </a:schemeClr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264093578249161"/>
          <c:y val="4.4666794441635724E-2"/>
          <c:w val="0.50918897561476095"/>
          <c:h val="0.8893484931273315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fake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25400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txPr>
              <a:bodyPr/>
              <a:lstStyle/>
              <a:p>
                <a:pPr>
                  <a:defRPr sz="1600" b="1" i="0"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List1!$A$2:$A$10</c:f>
              <c:strCache>
                <c:ptCount val="9"/>
                <c:pt idx="0">
                  <c:v>Finanční dary do 10 tis. Kč</c:v>
                </c:pt>
                <c:pt idx="1">
                  <c:v>Materiální úplatek/dárek menší hodnoty </c:v>
                </c:pt>
                <c:pt idx="2">
                  <c:v>Protislužba v podobě jiné výpomoci</c:v>
                </c:pt>
                <c:pt idx="3">
                  <c:v>Finanční dary nad 10 tis. Kč</c:v>
                </c:pt>
                <c:pt idx="4">
                  <c:v>Malá pozornost</c:v>
                </c:pt>
                <c:pt idx="5">
                  <c:v>Materiální úplatek/dárek větší hodnoty</c:v>
                </c:pt>
                <c:pt idx="6">
                  <c:v>Protislužba poskytnutí kontaktů</c:v>
                </c:pt>
                <c:pt idx="7">
                  <c:v>Protislužba v podobě zprostředkování cesty</c:v>
                </c:pt>
                <c:pt idx="8">
                  <c:v>Protislužba sexuálního charakteru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1"/>
          <c:tx>
            <c:strRef>
              <c:f>List1!$C$1</c:f>
              <c:strCache>
                <c:ptCount val="1"/>
                <c:pt idx="0">
                  <c:v>Celkem</c:v>
                </c:pt>
              </c:strCache>
            </c:strRef>
          </c:tx>
          <c:spPr>
            <a:pattFill prst="narHorz">
              <a:fgClr>
                <a:sysClr val="window" lastClr="FFFFFF">
                  <a:lumMod val="65000"/>
                </a:sysClr>
              </a:fgClr>
              <a:bgClr>
                <a:sysClr val="window" lastClr="FFFFFF"/>
              </a:bgClr>
            </a:pattFill>
            <a:ln w="9525">
              <a:solidFill>
                <a:sysClr val="window" lastClr="FFFFFF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C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List1!$C$2:$C$10</c:f>
              <c:numCache>
                <c:formatCode>General</c:formatCode>
                <c:ptCount val="9"/>
                <c:pt idx="0">
                  <c:v>58.518518518518512</c:v>
                </c:pt>
                <c:pt idx="1">
                  <c:v>35.802469135802468</c:v>
                </c:pt>
                <c:pt idx="2">
                  <c:v>30.617283950617285</c:v>
                </c:pt>
                <c:pt idx="3">
                  <c:v>30.37037037037037</c:v>
                </c:pt>
                <c:pt idx="4">
                  <c:v>29.382716049382719</c:v>
                </c:pt>
                <c:pt idx="5">
                  <c:v>22.098765432098766</c:v>
                </c:pt>
                <c:pt idx="6">
                  <c:v>19.012345679012345</c:v>
                </c:pt>
                <c:pt idx="7">
                  <c:v>14.19753086419753</c:v>
                </c:pt>
                <c:pt idx="8">
                  <c:v>13.456790123456791</c:v>
                </c:pt>
              </c:numCache>
            </c:numRef>
          </c:cat>
          <c:val>
            <c:numRef>
              <c:f>List1!$C$2:$C$10</c:f>
              <c:numCache>
                <c:formatCode>General</c:formatCode>
                <c:ptCount val="9"/>
                <c:pt idx="0">
                  <c:v>58.518518518518512</c:v>
                </c:pt>
                <c:pt idx="1">
                  <c:v>35.802469135802468</c:v>
                </c:pt>
                <c:pt idx="2">
                  <c:v>30.617283950617285</c:v>
                </c:pt>
                <c:pt idx="3">
                  <c:v>30.37037037037037</c:v>
                </c:pt>
                <c:pt idx="4">
                  <c:v>29.382716049382719</c:v>
                </c:pt>
                <c:pt idx="5">
                  <c:v>22.098765432098766</c:v>
                </c:pt>
                <c:pt idx="6">
                  <c:v>19.012345679012345</c:v>
                </c:pt>
                <c:pt idx="7">
                  <c:v>14.19753086419753</c:v>
                </c:pt>
                <c:pt idx="8">
                  <c:v>13.456790123456791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5341056"/>
        <c:axId val="55342976"/>
      </c:barChart>
      <c:scatterChart>
        <c:scatterStyle val="lineMarker"/>
        <c:varyColors val="0"/>
        <c:ser>
          <c:idx val="4"/>
          <c:order val="2"/>
          <c:tx>
            <c:strRef>
              <c:f>List1!$D$1</c:f>
              <c:strCache>
                <c:ptCount val="1"/>
                <c:pt idx="0">
                  <c:v>Muži</c:v>
                </c:pt>
              </c:strCache>
            </c:strRef>
          </c:tx>
          <c:spPr>
            <a:ln>
              <a:solidFill>
                <a:srgbClr val="699FAC">
                  <a:lumMod val="75000"/>
                </a:srgbClr>
              </a:solidFill>
            </a:ln>
          </c:spPr>
          <c:marker>
            <c:symbol val="circle"/>
            <c:size val="5"/>
            <c:spPr>
              <a:solidFill>
                <a:srgbClr val="699FAC">
                  <a:lumMod val="75000"/>
                </a:srgbClr>
              </a:solidFill>
              <a:ln>
                <a:solidFill>
                  <a:srgbClr val="699FAC">
                    <a:lumMod val="75000"/>
                  </a:srgbClr>
                </a:solidFill>
              </a:ln>
            </c:spPr>
          </c:marker>
          <c:xVal>
            <c:numRef>
              <c:f>List1!$D$2:$D$10</c:f>
              <c:numCache>
                <c:formatCode>General</c:formatCode>
                <c:ptCount val="9"/>
                <c:pt idx="0">
                  <c:v>60.24096385542169</c:v>
                </c:pt>
                <c:pt idx="1">
                  <c:v>34.216867469879517</c:v>
                </c:pt>
                <c:pt idx="2">
                  <c:v>32.53012048192771</c:v>
                </c:pt>
                <c:pt idx="3">
                  <c:v>31.08433734939759</c:v>
                </c:pt>
                <c:pt idx="4">
                  <c:v>24.337349397590362</c:v>
                </c:pt>
                <c:pt idx="5">
                  <c:v>22.891566265060241</c:v>
                </c:pt>
                <c:pt idx="6">
                  <c:v>16.867469879518072</c:v>
                </c:pt>
                <c:pt idx="7">
                  <c:v>14.698795180722893</c:v>
                </c:pt>
                <c:pt idx="8">
                  <c:v>15.421686746987953</c:v>
                </c:pt>
              </c:numCache>
            </c:numRef>
          </c:xVal>
          <c:yVal>
            <c:numRef>
              <c:f>List1!$G$2:$G$10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Ženy</c:v>
                </c:pt>
              </c:strCache>
            </c:strRef>
          </c:tx>
          <c:spPr>
            <a:ln>
              <a:solidFill>
                <a:srgbClr val="CD7471">
                  <a:lumMod val="75000"/>
                </a:srgbClr>
              </a:solidFill>
            </a:ln>
          </c:spPr>
          <c:marker>
            <c:symbol val="circle"/>
            <c:size val="5"/>
            <c:spPr>
              <a:solidFill>
                <a:srgbClr val="CD7471">
                  <a:lumMod val="75000"/>
                </a:srgbClr>
              </a:solidFill>
              <a:ln>
                <a:solidFill>
                  <a:srgbClr val="CD7471">
                    <a:lumMod val="75000"/>
                  </a:srgbClr>
                </a:solidFill>
              </a:ln>
            </c:spPr>
          </c:marker>
          <c:xVal>
            <c:numRef>
              <c:f>List1!$E$2:$E$10</c:f>
              <c:numCache>
                <c:formatCode>General</c:formatCode>
                <c:ptCount val="9"/>
                <c:pt idx="0">
                  <c:v>56.708860759493675</c:v>
                </c:pt>
                <c:pt idx="1">
                  <c:v>37.468354430379748</c:v>
                </c:pt>
                <c:pt idx="2">
                  <c:v>28.607594936708864</c:v>
                </c:pt>
                <c:pt idx="3">
                  <c:v>29.620253164556964</c:v>
                </c:pt>
                <c:pt idx="4">
                  <c:v>34.683544303797468</c:v>
                </c:pt>
                <c:pt idx="5">
                  <c:v>21.265822784810126</c:v>
                </c:pt>
                <c:pt idx="6">
                  <c:v>21.265822784810126</c:v>
                </c:pt>
                <c:pt idx="7">
                  <c:v>13.670886075949367</c:v>
                </c:pt>
                <c:pt idx="8">
                  <c:v>11.39240506329114</c:v>
                </c:pt>
              </c:numCache>
            </c:numRef>
          </c:xVal>
          <c:yVal>
            <c:numRef>
              <c:f>List1!$G$2:$G$24</c:f>
              <c:numCache>
                <c:formatCode>General</c:formatCode>
                <c:ptCount val="23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66784"/>
        <c:axId val="55344512"/>
      </c:scatterChart>
      <c:catAx>
        <c:axId val="55341056"/>
        <c:scaling>
          <c:orientation val="maxMin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55342976"/>
        <c:crosses val="autoZero"/>
        <c:auto val="1"/>
        <c:lblAlgn val="ctr"/>
        <c:lblOffset val="100"/>
        <c:noMultiLvlLbl val="0"/>
      </c:catAx>
      <c:valAx>
        <c:axId val="55342976"/>
        <c:scaling>
          <c:orientation val="minMax"/>
          <c:max val="70"/>
        </c:scaling>
        <c:delete val="1"/>
        <c:axPos val="b"/>
        <c:numFmt formatCode="#,##0" sourceLinked="0"/>
        <c:majorTickMark val="out"/>
        <c:minorTickMark val="none"/>
        <c:tickLblPos val="nextTo"/>
        <c:crossAx val="55341056"/>
        <c:crosses val="max"/>
        <c:crossBetween val="between"/>
        <c:majorUnit val="10"/>
      </c:valAx>
      <c:valAx>
        <c:axId val="55344512"/>
        <c:scaling>
          <c:orientation val="minMax"/>
          <c:max val="9.5"/>
          <c:min val="0.5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55366784"/>
        <c:crosses val="max"/>
        <c:crossBetween val="midCat"/>
      </c:valAx>
      <c:valAx>
        <c:axId val="55366784"/>
        <c:scaling>
          <c:orientation val="minMax"/>
          <c:max val="7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cs-CZ"/>
          </a:p>
        </c:txPr>
        <c:crossAx val="55344512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9710395829499836"/>
          <c:y val="0.67243431988029645"/>
          <c:w val="0.20141101088285338"/>
          <c:h val="0.23282879234534359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400">
              <a:solidFill>
                <a:schemeClr val="tx1">
                  <a:lumMod val="85000"/>
                  <a:lumOff val="15000"/>
                </a:schemeClr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40125705751233"/>
          <c:y val="0.3344193589542655"/>
          <c:w val="0.65552964307504313"/>
          <c:h val="0.57770419853585964"/>
        </c:manualLayout>
      </c:layout>
      <c:doughnutChart>
        <c:varyColors val="1"/>
        <c:ser>
          <c:idx val="1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CD7471"/>
            </a:solidFill>
            <a:ln w="76200">
              <a:solidFill>
                <a:sysClr val="window" lastClr="FFFFFF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CD7471">
                  <a:lumMod val="50000"/>
                </a:srgb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CD7471">
                  <a:lumMod val="75000"/>
                </a:srgb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2"/>
            <c:bubble3D val="0"/>
            <c:explosion val="1"/>
          </c:dPt>
          <c:dPt>
            <c:idx val="3"/>
            <c:bubble3D val="0"/>
            <c:spPr>
              <a:solidFill>
                <a:srgbClr val="699FAC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4"/>
            <c:bubble3D val="0"/>
            <c:spPr>
              <a:solidFill>
                <a:sysClr val="window" lastClr="FFFFFF">
                  <a:lumMod val="95000"/>
                </a:sys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5"/>
            <c:bubble3D val="0"/>
            <c:spPr>
              <a:solidFill>
                <a:srgbClr val="B8CCE4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6"/>
            <c:bubble3D val="0"/>
            <c:spPr>
              <a:solidFill>
                <a:srgbClr val="D98F48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9"/>
            <c:bubble3D val="0"/>
            <c:spPr>
              <a:solidFill>
                <a:sysClr val="windowText" lastClr="000000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10"/>
            <c:bubble3D val="0"/>
            <c:spPr>
              <a:solidFill>
                <a:sysClr val="window" lastClr="FFFFFF">
                  <a:lumMod val="65000"/>
                </a:sys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988434071425608"/>
                  <c:y val="6.90401393126360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511993056577017"/>
                  <c:y val="-0.13473655036570589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/>
                      <a:t>Ano, ví o několika takových </a:t>
                    </a:r>
                    <a:r>
                      <a:rPr lang="pl-PL" sz="1200" dirty="0" smtClean="0"/>
                      <a:t>lidech</a:t>
                    </a:r>
                    <a:r>
                      <a:rPr lang="pl-PL" sz="1200" dirty="0"/>
                      <a:t>
13%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24732290688420966"/>
                  <c:y val="-1.0763951653749499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20882528484629048"/>
                  <c:y val="1.32775005541773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delete val="1"/>
            </c:dLbl>
            <c:dLbl>
              <c:idx val="6"/>
              <c:layout>
                <c:manualLayout>
                  <c:x val="-2.3066485753052916E-2"/>
                  <c:y val="-1.1025358324145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3568521031207101E-3"/>
                  <c:y val="-3.52811466372657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0854816824966078E-2"/>
                  <c:y val="-4.63065049614112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8995929443690638E-2"/>
                  <c:y val="-4.85115766262403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3568521031207597E-3"/>
                  <c:y val="-4.4101433296582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&quot;%&quot;" sourceLinked="0"/>
            <c:spPr>
              <a:ln w="12700"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List1!$A$2:$A$6</c:f>
              <c:strCache>
                <c:ptCount val="5"/>
                <c:pt idx="0">
                  <c:v>Ano, ví o hodně takových lidech</c:v>
                </c:pt>
                <c:pt idx="1">
                  <c:v>Ano, ví o několika takových lidech</c:v>
                </c:pt>
                <c:pt idx="2">
                  <c:v>Ano, ví o 1 - 2 takových lidech</c:v>
                </c:pt>
                <c:pt idx="3">
                  <c:v>Ne, většina o nikom takovém neví</c:v>
                </c:pt>
                <c:pt idx="4">
                  <c:v>Nevím, nechci odpovědět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2.8395061728395063</c:v>
                </c:pt>
                <c:pt idx="1">
                  <c:v>12.592592592592592</c:v>
                </c:pt>
                <c:pt idx="2">
                  <c:v>39.25925925925926</c:v>
                </c:pt>
                <c:pt idx="3">
                  <c:v>29.259259259259256</c:v>
                </c:pt>
                <c:pt idx="4">
                  <c:v>16.049382716049383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4"/>
        <c:holeSize val="63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cs-CZ" sz="1200" b="0" i="0" u="none" strike="noStrike" baseline="0" noProof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1819867918425"/>
          <c:y val="0.29699462591141773"/>
          <c:w val="0.50045642686812564"/>
          <c:h val="0.58927419517728941"/>
        </c:manualLayout>
      </c:layout>
      <c:doughnutChart>
        <c:varyColors val="1"/>
        <c:ser>
          <c:idx val="1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CD7471"/>
            </a:solidFill>
            <a:ln w="76200">
              <a:solidFill>
                <a:sysClr val="window" lastClr="FFFFFF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699FAC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CD7471">
                  <a:lumMod val="75000"/>
                </a:srgb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3"/>
            <c:bubble3D val="0"/>
            <c:spPr>
              <a:solidFill>
                <a:srgbClr val="CD7471">
                  <a:lumMod val="50000"/>
                </a:srgb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4"/>
            <c:bubble3D val="0"/>
            <c:spPr>
              <a:solidFill>
                <a:sysClr val="window" lastClr="FFFFFF">
                  <a:lumMod val="85000"/>
                </a:sys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5"/>
            <c:bubble3D val="0"/>
            <c:spPr>
              <a:solidFill>
                <a:srgbClr val="B8CCE4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6"/>
            <c:bubble3D val="0"/>
            <c:spPr>
              <a:solidFill>
                <a:srgbClr val="D98F48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7"/>
            <c:bubble3D val="0"/>
          </c:dPt>
          <c:dPt>
            <c:idx val="8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9"/>
            <c:bubble3D val="0"/>
            <c:spPr>
              <a:solidFill>
                <a:sysClr val="windowText" lastClr="000000"/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Pt>
            <c:idx val="10"/>
            <c:bubble3D val="0"/>
            <c:spPr>
              <a:solidFill>
                <a:sysClr val="window" lastClr="FFFFFF">
                  <a:lumMod val="65000"/>
                </a:sysClr>
              </a:solidFill>
              <a:ln w="76200">
                <a:solidFill>
                  <a:sysClr val="window" lastClr="FFFFFF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2022396618880091"/>
                  <c:y val="-7.13961919133320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5204790614717095"/>
                  <c:y val="-9.724118129383721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3697915600447097"/>
                  <c:y val="6.14407898604809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6.0728045430165863E-2"/>
                  <c:y val="0.104011483589249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delete val="1"/>
            </c:dLbl>
            <c:dLbl>
              <c:idx val="6"/>
              <c:layout>
                <c:manualLayout>
                  <c:x val="-2.3066485753052916E-2"/>
                  <c:y val="-1.10253583241455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1.3568521031207101E-3"/>
                  <c:y val="-3.52811466372657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0854816824966078E-2"/>
                  <c:y val="-4.63065049614112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8995929443690638E-2"/>
                  <c:y val="-4.85115766262403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1.3568521031207597E-3"/>
                  <c:y val="-4.4101433296582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&quot;%&quot;" sourceLinked="0"/>
            <c:spPr>
              <a:ln w="12700"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List1!$A$2:$A$6</c:f>
              <c:strCache>
                <c:ptCount val="5"/>
                <c:pt idx="0">
                  <c:v>Nikdy</c:v>
                </c:pt>
                <c:pt idx="1">
                  <c:v>Zřídka</c:v>
                </c:pt>
                <c:pt idx="2">
                  <c:v>Někdy</c:v>
                </c:pt>
                <c:pt idx="3">
                  <c:v>Často</c:v>
                </c:pt>
                <c:pt idx="4">
                  <c:v>Nevím, nechci odpovědět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46.666666666666664</c:v>
                </c:pt>
                <c:pt idx="1">
                  <c:v>32.962962962962962</c:v>
                </c:pt>
                <c:pt idx="2">
                  <c:v>13.456790123456791</c:v>
                </c:pt>
                <c:pt idx="3">
                  <c:v>1.3580246913580247</c:v>
                </c:pt>
                <c:pt idx="4">
                  <c:v>5.5555555555555554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0"/>
        <c:holeSize val="63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cs-CZ" sz="1200" b="0" i="0" u="none" strike="noStrike" baseline="0" noProof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91473574582557"/>
          <c:y val="5.2734925801601197E-2"/>
          <c:w val="0.63363390880577153"/>
          <c:h val="0.9064712314855557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rgbClr val="CD7471"/>
            </a:solidFill>
            <a:ln w="38100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99FAC">
                  <a:lumMod val="75000"/>
                </a:srgbClr>
              </a:solidFill>
              <a:ln w="38100">
                <a:noFill/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D98F48"/>
              </a:solidFill>
              <a:ln w="38100">
                <a:noFill/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71C54"/>
              </a:solidFill>
              <a:ln w="38100">
                <a:noFill/>
                <a:prstDash val="solid"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 w="38100">
                <a:noFill/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38100">
                <a:noFill/>
                <a:prstDash val="solid"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B8CCE4"/>
              </a:solidFill>
              <a:ln w="38100">
                <a:noFill/>
                <a:prstDash val="solid"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D98F48"/>
              </a:solidFill>
              <a:ln w="38100">
                <a:noFill/>
                <a:prstDash val="solid"/>
              </a:ln>
              <a:effectLst/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 w="38100">
                <a:noFill/>
                <a:prstDash val="solid"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ysClr val="windowText" lastClr="000000"/>
              </a:solidFill>
              <a:ln w="38100">
                <a:noFill/>
                <a:prstDash val="solid"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38100">
                <a:noFill/>
                <a:prstDash val="solid"/>
              </a:ln>
              <a:effectLst/>
            </c:spPr>
          </c:dPt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List1!$A$2:$A$4</c:f>
              <c:strCache>
                <c:ptCount val="3"/>
                <c:pt idx="0">
                  <c:v>Ne</c:v>
                </c:pt>
                <c:pt idx="1">
                  <c:v>Ano, někdo z mých blízkých</c:v>
                </c:pt>
                <c:pt idx="2">
                  <c:v>Ano, já osobně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55.432098765432102</c:v>
                </c:pt>
                <c:pt idx="1">
                  <c:v>28.518518518518519</c:v>
                </c:pt>
                <c:pt idx="2">
                  <c:v>18.148148148148149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018048"/>
        <c:axId val="56012160"/>
      </c:barChart>
      <c:valAx>
        <c:axId val="560121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018048"/>
        <c:crosses val="autoZero"/>
        <c:crossBetween val="between"/>
      </c:valAx>
      <c:catAx>
        <c:axId val="5601804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cs-CZ"/>
          </a:p>
        </c:txPr>
        <c:crossAx val="5601216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cs-CZ" sz="1200" b="0" i="0" u="none" strike="noStrike" baseline="0" noProof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27547082513467"/>
          <c:y val="5.2749576515701495E-2"/>
          <c:w val="0.48348757505212892"/>
          <c:h val="0.922541151944143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List1!$D$1</c:f>
              <c:strCache>
                <c:ptCount val="1"/>
                <c:pt idx="0">
                  <c:v>Ano, já osobně</c:v>
                </c:pt>
              </c:strCache>
            </c:strRef>
          </c:tx>
          <c:spPr>
            <a:solidFill>
              <a:srgbClr val="971C54"/>
            </a:solidFill>
            <a:ln w="3175">
              <a:solidFill>
                <a:sysClr val="window" lastClr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#,##0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List1!$B$2:$C$18</c:f>
              <c:strCache>
                <c:ptCount val="14"/>
                <c:pt idx="0">
                  <c:v>Celkem</c:v>
                </c:pt>
                <c:pt idx="2">
                  <c:v>15-29 let</c:v>
                </c:pt>
                <c:pt idx="3">
                  <c:v>30-44 let</c:v>
                </c:pt>
                <c:pt idx="4">
                  <c:v>45-59 let</c:v>
                </c:pt>
                <c:pt idx="6">
                  <c:v>Bez maturity</c:v>
                </c:pt>
                <c:pt idx="7">
                  <c:v>S maturitou</c:v>
                </c:pt>
                <c:pt idx="8">
                  <c:v>VŠ</c:v>
                </c:pt>
                <c:pt idx="10">
                  <c:v>Do 4.999 obyv.</c:v>
                </c:pt>
                <c:pt idx="11">
                  <c:v>5.000-19.999 obyv.</c:v>
                </c:pt>
                <c:pt idx="12">
                  <c:v>20.000-99.999 obyv.</c:v>
                </c:pt>
                <c:pt idx="13">
                  <c:v>100.000 a více obyv.</c:v>
                </c:pt>
              </c:strCache>
            </c:strRef>
          </c:cat>
          <c:val>
            <c:numRef>
              <c:f>List1!$D$2:$D$18</c:f>
              <c:numCache>
                <c:formatCode>General</c:formatCode>
                <c:ptCount val="14"/>
                <c:pt idx="0">
                  <c:v>18.100000000000001</c:v>
                </c:pt>
                <c:pt idx="2">
                  <c:v>10.6</c:v>
                </c:pt>
                <c:pt idx="3">
                  <c:v>19.7</c:v>
                </c:pt>
                <c:pt idx="4">
                  <c:v>25.8</c:v>
                </c:pt>
                <c:pt idx="6">
                  <c:v>13.9</c:v>
                </c:pt>
                <c:pt idx="7">
                  <c:v>19.899999999999999</c:v>
                </c:pt>
                <c:pt idx="8">
                  <c:v>23.5</c:v>
                </c:pt>
                <c:pt idx="10">
                  <c:v>15.2</c:v>
                </c:pt>
                <c:pt idx="11">
                  <c:v>17.5</c:v>
                </c:pt>
                <c:pt idx="12">
                  <c:v>18.600000000000001</c:v>
                </c:pt>
                <c:pt idx="13">
                  <c:v>22.4</c:v>
                </c:pt>
              </c:numCache>
            </c:numRef>
          </c:val>
        </c:ser>
        <c:ser>
          <c:idx val="0"/>
          <c:order val="1"/>
          <c:tx>
            <c:strRef>
              <c:f>List1!$E$1</c:f>
              <c:strCache>
                <c:ptCount val="1"/>
                <c:pt idx="0">
                  <c:v>Ano, někdo z mých blízkých</c:v>
                </c:pt>
              </c:strCache>
            </c:strRef>
          </c:tx>
          <c:spPr>
            <a:solidFill>
              <a:srgbClr val="D98F48"/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List1!$B$2:$C$18</c:f>
              <c:strCache>
                <c:ptCount val="14"/>
                <c:pt idx="0">
                  <c:v>Celkem</c:v>
                </c:pt>
                <c:pt idx="2">
                  <c:v>15-29 let</c:v>
                </c:pt>
                <c:pt idx="3">
                  <c:v>30-44 let</c:v>
                </c:pt>
                <c:pt idx="4">
                  <c:v>45-59 let</c:v>
                </c:pt>
                <c:pt idx="6">
                  <c:v>Bez maturity</c:v>
                </c:pt>
                <c:pt idx="7">
                  <c:v>S maturitou</c:v>
                </c:pt>
                <c:pt idx="8">
                  <c:v>VŠ</c:v>
                </c:pt>
                <c:pt idx="10">
                  <c:v>Do 4.999 obyv.</c:v>
                </c:pt>
                <c:pt idx="11">
                  <c:v>5.000-19.999 obyv.</c:v>
                </c:pt>
                <c:pt idx="12">
                  <c:v>20.000-99.999 obyv.</c:v>
                </c:pt>
                <c:pt idx="13">
                  <c:v>100.000 a více obyv.</c:v>
                </c:pt>
              </c:strCache>
            </c:strRef>
          </c:cat>
          <c:val>
            <c:numRef>
              <c:f>List1!$E$2:$E$18</c:f>
              <c:numCache>
                <c:formatCode>General</c:formatCode>
                <c:ptCount val="14"/>
                <c:pt idx="0">
                  <c:v>28.5</c:v>
                </c:pt>
                <c:pt idx="2">
                  <c:v>29.4</c:v>
                </c:pt>
                <c:pt idx="3">
                  <c:v>25.1</c:v>
                </c:pt>
                <c:pt idx="4">
                  <c:v>32.5</c:v>
                </c:pt>
                <c:pt idx="6">
                  <c:v>30</c:v>
                </c:pt>
                <c:pt idx="7">
                  <c:v>26</c:v>
                </c:pt>
                <c:pt idx="8">
                  <c:v>31.8</c:v>
                </c:pt>
                <c:pt idx="10">
                  <c:v>24.6</c:v>
                </c:pt>
                <c:pt idx="11">
                  <c:v>30.8</c:v>
                </c:pt>
                <c:pt idx="12">
                  <c:v>30.5</c:v>
                </c:pt>
                <c:pt idx="13">
                  <c:v>30.8</c:v>
                </c:pt>
              </c:numCache>
            </c:numRef>
          </c:val>
        </c:ser>
        <c:ser>
          <c:idx val="2"/>
          <c:order val="2"/>
          <c:tx>
            <c:strRef>
              <c:f>List1!$I$1</c:f>
              <c:strCache>
                <c:ptCount val="1"/>
                <c:pt idx="0">
                  <c:v>Ne</c:v>
                </c:pt>
              </c:strCache>
            </c:strRef>
          </c:tx>
          <c:spPr>
            <a:noFill/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List1!$B$2:$C$18</c:f>
              <c:strCache>
                <c:ptCount val="14"/>
                <c:pt idx="0">
                  <c:v>Celkem</c:v>
                </c:pt>
                <c:pt idx="2">
                  <c:v>15-29 let</c:v>
                </c:pt>
                <c:pt idx="3">
                  <c:v>30-44 let</c:v>
                </c:pt>
                <c:pt idx="4">
                  <c:v>45-59 let</c:v>
                </c:pt>
                <c:pt idx="6">
                  <c:v>Bez maturity</c:v>
                </c:pt>
                <c:pt idx="7">
                  <c:v>S maturitou</c:v>
                </c:pt>
                <c:pt idx="8">
                  <c:v>VŠ</c:v>
                </c:pt>
                <c:pt idx="10">
                  <c:v>Do 4.999 obyv.</c:v>
                </c:pt>
                <c:pt idx="11">
                  <c:v>5.000-19.999 obyv.</c:v>
                </c:pt>
                <c:pt idx="12">
                  <c:v>20.000-99.999 obyv.</c:v>
                </c:pt>
                <c:pt idx="13">
                  <c:v>100.000 a více obyv.</c:v>
                </c:pt>
              </c:strCache>
            </c:strRef>
          </c:cat>
          <c:val>
            <c:numRef>
              <c:f>List1!$I$2:$I$18</c:f>
              <c:numCache>
                <c:formatCode>General</c:formatCode>
                <c:ptCount val="14"/>
                <c:pt idx="0">
                  <c:v>55.4</c:v>
                </c:pt>
                <c:pt idx="2">
                  <c:v>61.7</c:v>
                </c:pt>
                <c:pt idx="3">
                  <c:v>57.1</c:v>
                </c:pt>
                <c:pt idx="4">
                  <c:v>44.5</c:v>
                </c:pt>
                <c:pt idx="6">
                  <c:v>57.4</c:v>
                </c:pt>
                <c:pt idx="7">
                  <c:v>56.2</c:v>
                </c:pt>
                <c:pt idx="8">
                  <c:v>48.5</c:v>
                </c:pt>
                <c:pt idx="10">
                  <c:v>61.2</c:v>
                </c:pt>
                <c:pt idx="11">
                  <c:v>54.5</c:v>
                </c:pt>
                <c:pt idx="12">
                  <c:v>52.5</c:v>
                </c:pt>
                <c:pt idx="13">
                  <c:v>50.2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5588352"/>
        <c:axId val="55589888"/>
      </c:barChart>
      <c:catAx>
        <c:axId val="55588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55589888"/>
        <c:crosses val="autoZero"/>
        <c:auto val="1"/>
        <c:lblAlgn val="ctr"/>
        <c:lblOffset val="100"/>
        <c:noMultiLvlLbl val="0"/>
      </c:catAx>
      <c:valAx>
        <c:axId val="55589888"/>
        <c:scaling>
          <c:orientation val="minMax"/>
          <c:max val="110"/>
          <c:min val="0"/>
        </c:scaling>
        <c:delete val="1"/>
        <c:axPos val="b"/>
        <c:numFmt formatCode="0&quot;%&quot;" sourceLinked="0"/>
        <c:majorTickMark val="out"/>
        <c:minorTickMark val="none"/>
        <c:tickLblPos val="nextTo"/>
        <c:crossAx val="55588352"/>
        <c:crosses val="max"/>
        <c:crossBetween val="between"/>
        <c:majorUnit val="1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0653061460866897"/>
          <c:y val="0.73429807089716626"/>
          <c:w val="0.33990828539101042"/>
          <c:h val="0.17518859787916582"/>
        </c:manualLayout>
      </c:layout>
      <c:overlay val="1"/>
      <c:txPr>
        <a:bodyPr/>
        <a:lstStyle/>
        <a:p>
          <a:pPr>
            <a:defRPr sz="1400">
              <a:solidFill>
                <a:schemeClr val="tx1">
                  <a:lumMod val="85000"/>
                  <a:lumOff val="15000"/>
                </a:schemeClr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160815729376059"/>
          <c:y val="4.6535729814121872E-2"/>
          <c:w val="0.50053343687478369"/>
          <c:h val="0.8658310939843567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fake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25400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txPr>
              <a:bodyPr/>
              <a:lstStyle/>
              <a:p>
                <a:pPr>
                  <a:defRPr sz="1600" b="1" i="0"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List1!$A$2:$A$12</c:f>
              <c:strCache>
                <c:ptCount val="9"/>
                <c:pt idx="0">
                  <c:v>Zdravotnictví</c:v>
                </c:pt>
                <c:pt idx="1">
                  <c:v>Stavebnictví</c:v>
                </c:pt>
                <c:pt idx="2">
                  <c:v>Udělování povolení a registrací</c:v>
                </c:pt>
                <c:pt idx="3">
                  <c:v>Vzdělávací systém</c:v>
                </c:pt>
                <c:pt idx="4">
                  <c:v>Policie</c:v>
                </c:pt>
                <c:pt idx="5">
                  <c:v>Sport</c:v>
                </c:pt>
                <c:pt idx="6">
                  <c:v>Sociální služby</c:v>
                </c:pt>
                <c:pt idx="7">
                  <c:v>Soudní systém</c:v>
                </c:pt>
                <c:pt idx="8">
                  <c:v>Daně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9"/>
              </c:numCache>
            </c:numRef>
          </c:val>
        </c:ser>
        <c:ser>
          <c:idx val="2"/>
          <c:order val="1"/>
          <c:tx>
            <c:strRef>
              <c:f>List1!$C$1</c:f>
              <c:strCache>
                <c:ptCount val="1"/>
                <c:pt idx="0">
                  <c:v>Celkem</c:v>
                </c:pt>
              </c:strCache>
            </c:strRef>
          </c:tx>
          <c:spPr>
            <a:pattFill prst="dk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9525">
              <a:solidFill>
                <a:sysClr val="window" lastClr="FFFFFF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List1!$C$2:$C$12</c:f>
              <c:numCache>
                <c:formatCode>General</c:formatCode>
                <c:ptCount val="9"/>
                <c:pt idx="0">
                  <c:v>33.795013850415515</c:v>
                </c:pt>
                <c:pt idx="1">
                  <c:v>22.160664819944596</c:v>
                </c:pt>
                <c:pt idx="2">
                  <c:v>21.606648199445981</c:v>
                </c:pt>
                <c:pt idx="3">
                  <c:v>18.282548476454295</c:v>
                </c:pt>
                <c:pt idx="4">
                  <c:v>13.573407202216067</c:v>
                </c:pt>
                <c:pt idx="5">
                  <c:v>9.97229916897507</c:v>
                </c:pt>
                <c:pt idx="6">
                  <c:v>9.6952908587257625</c:v>
                </c:pt>
                <c:pt idx="7">
                  <c:v>5.8171745152354575</c:v>
                </c:pt>
                <c:pt idx="8">
                  <c:v>3.32409972299169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9"/>
                <c:pt idx="0">
                  <c:v>33.795013850415515</c:v>
                </c:pt>
                <c:pt idx="1">
                  <c:v>22.160664819944596</c:v>
                </c:pt>
                <c:pt idx="2">
                  <c:v>21.606648199445981</c:v>
                </c:pt>
                <c:pt idx="3">
                  <c:v>18.282548476454295</c:v>
                </c:pt>
                <c:pt idx="4">
                  <c:v>13.573407202216067</c:v>
                </c:pt>
                <c:pt idx="5">
                  <c:v>9.97229916897507</c:v>
                </c:pt>
                <c:pt idx="6">
                  <c:v>9.6952908587257625</c:v>
                </c:pt>
                <c:pt idx="7">
                  <c:v>5.8171745152354575</c:v>
                </c:pt>
                <c:pt idx="8">
                  <c:v>3.32409972299169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5452032"/>
        <c:axId val="55453568"/>
      </c:barChart>
      <c:scatterChart>
        <c:scatterStyle val="lineMarker"/>
        <c:varyColors val="0"/>
        <c:ser>
          <c:idx val="4"/>
          <c:order val="2"/>
          <c:tx>
            <c:strRef>
              <c:f>List1!$D$1</c:f>
              <c:strCache>
                <c:ptCount val="1"/>
                <c:pt idx="0">
                  <c:v>Muži</c:v>
                </c:pt>
              </c:strCache>
            </c:strRef>
          </c:tx>
          <c:spPr>
            <a:ln>
              <a:solidFill>
                <a:srgbClr val="699FAC">
                  <a:lumMod val="75000"/>
                </a:srgbClr>
              </a:solidFill>
            </a:ln>
          </c:spPr>
          <c:marker>
            <c:symbol val="circle"/>
            <c:size val="5"/>
            <c:spPr>
              <a:solidFill>
                <a:srgbClr val="699FAC">
                  <a:lumMod val="75000"/>
                </a:srgbClr>
              </a:solidFill>
              <a:ln>
                <a:solidFill>
                  <a:srgbClr val="699FAC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5.2944174351697314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25712048633735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120145293081092E-3"/>
                  <c:y val="2.199960851090366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numFmt formatCode="#,##0" sourceLinked="0"/>
            <c:txPr>
              <a:bodyPr/>
              <a:lstStyle/>
              <a:p>
                <a:pPr>
                  <a:defRPr sz="160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List1!$D$2:$D$12</c:f>
              <c:numCache>
                <c:formatCode>General</c:formatCode>
                <c:ptCount val="9"/>
                <c:pt idx="0">
                  <c:v>27.040816326530614</c:v>
                </c:pt>
                <c:pt idx="1">
                  <c:v>30.102040816326532</c:v>
                </c:pt>
                <c:pt idx="2">
                  <c:v>24.489795918367346</c:v>
                </c:pt>
                <c:pt idx="3">
                  <c:v>16.326530612244898</c:v>
                </c:pt>
                <c:pt idx="4">
                  <c:v>15.306122448979592</c:v>
                </c:pt>
                <c:pt idx="5">
                  <c:v>12.244897959183673</c:v>
                </c:pt>
                <c:pt idx="6">
                  <c:v>8.1632653061224492</c:v>
                </c:pt>
                <c:pt idx="7">
                  <c:v>7.1428571428571423</c:v>
                </c:pt>
                <c:pt idx="8">
                  <c:v>5.1020408163265305</c:v>
                </c:pt>
              </c:numCache>
            </c:numRef>
          </c:xVal>
          <c:yVal>
            <c:numRef>
              <c:f>List1!$G$2:$G$11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Ženy</c:v>
                </c:pt>
              </c:strCache>
            </c:strRef>
          </c:tx>
          <c:spPr>
            <a:ln>
              <a:solidFill>
                <a:srgbClr val="CD7471">
                  <a:lumMod val="75000"/>
                </a:srgbClr>
              </a:solidFill>
            </a:ln>
          </c:spPr>
          <c:marker>
            <c:symbol val="circle"/>
            <c:size val="5"/>
            <c:spPr>
              <a:solidFill>
                <a:srgbClr val="CD7471">
                  <a:lumMod val="75000"/>
                </a:srgbClr>
              </a:solidFill>
              <a:ln>
                <a:solidFill>
                  <a:srgbClr val="CD7471">
                    <a:lumMod val="75000"/>
                  </a:srgbClr>
                </a:solidFill>
              </a:ln>
            </c:spPr>
          </c:marker>
          <c:dLbls>
            <c:dLbl>
              <c:idx val="1"/>
              <c:layout>
                <c:manualLayout>
                  <c:x val="-5.5885517371236051E-2"/>
                  <c:y val="1.25712048633735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592348269836028E-2"/>
                  <c:y val="-6.285849896349425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numFmt formatCode="#,##0" sourceLinked="0"/>
            <c:txPr>
              <a:bodyPr/>
              <a:lstStyle/>
              <a:p>
                <a:pPr>
                  <a:defRPr sz="1600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List1!$E$2:$E$12</c:f>
              <c:numCache>
                <c:formatCode>General</c:formatCode>
                <c:ptCount val="9"/>
                <c:pt idx="0">
                  <c:v>41.818181818181813</c:v>
                </c:pt>
                <c:pt idx="1">
                  <c:v>12.727272727272727</c:v>
                </c:pt>
                <c:pt idx="2">
                  <c:v>18.181818181818183</c:v>
                </c:pt>
                <c:pt idx="3">
                  <c:v>20.606060606060606</c:v>
                </c:pt>
                <c:pt idx="4">
                  <c:v>11.515151515151516</c:v>
                </c:pt>
                <c:pt idx="5">
                  <c:v>7.2727272727272725</c:v>
                </c:pt>
                <c:pt idx="6">
                  <c:v>11.515151515151516</c:v>
                </c:pt>
                <c:pt idx="7">
                  <c:v>4.2424242424242431</c:v>
                </c:pt>
                <c:pt idx="8">
                  <c:v>1.2121212121212122</c:v>
                </c:pt>
              </c:numCache>
            </c:numRef>
          </c:xVal>
          <c:yVal>
            <c:numRef>
              <c:f>List1!$G$2:$G$25</c:f>
              <c:numCache>
                <c:formatCode>General</c:formatCode>
                <c:ptCount val="22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93760"/>
        <c:axId val="55455104"/>
      </c:scatterChart>
      <c:catAx>
        <c:axId val="55452032"/>
        <c:scaling>
          <c:orientation val="maxMin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55453568"/>
        <c:crosses val="autoZero"/>
        <c:auto val="1"/>
        <c:lblAlgn val="ctr"/>
        <c:lblOffset val="100"/>
        <c:noMultiLvlLbl val="0"/>
      </c:catAx>
      <c:valAx>
        <c:axId val="55453568"/>
        <c:scaling>
          <c:orientation val="minMax"/>
          <c:max val="50"/>
        </c:scaling>
        <c:delete val="1"/>
        <c:axPos val="b"/>
        <c:numFmt formatCode="#,##0" sourceLinked="0"/>
        <c:majorTickMark val="out"/>
        <c:minorTickMark val="none"/>
        <c:tickLblPos val="nextTo"/>
        <c:crossAx val="55452032"/>
        <c:crosses val="max"/>
        <c:crossBetween val="between"/>
        <c:majorUnit val="10"/>
      </c:valAx>
      <c:valAx>
        <c:axId val="55455104"/>
        <c:scaling>
          <c:orientation val="minMax"/>
          <c:max val="9.5"/>
          <c:min val="0.5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55493760"/>
        <c:crosses val="max"/>
        <c:crossBetween val="midCat"/>
      </c:valAx>
      <c:valAx>
        <c:axId val="55493760"/>
        <c:scaling>
          <c:orientation val="minMax"/>
          <c:max val="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cs-CZ"/>
          </a:p>
        </c:txPr>
        <c:crossAx val="55455104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6633299407527822"/>
          <c:y val="0.34102535993116523"/>
          <c:w val="0.1807084722606456"/>
          <c:h val="0.26848158164654634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400">
              <a:solidFill>
                <a:schemeClr val="tx1">
                  <a:lumMod val="85000"/>
                  <a:lumOff val="15000"/>
                </a:schemeClr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0.09172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279942" cy="539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54864" tIns="32004" rIns="54864" bIns="0" anchor="ctr" anchorCtr="0" upright="1"/>
        <a:lstStyle xmlns:a="http://schemas.openxmlformats.org/drawingml/2006/main"/>
        <a:p xmlns:a="http://schemas.openxmlformats.org/drawingml/2006/main">
          <a:pPr algn="ctr" rtl="0"/>
          <a:r>
            <a:rPr lang="cs-CZ" sz="2000" b="1" dirty="0" smtClean="0">
              <a:solidFill>
                <a:schemeClr val="accent1"/>
              </a:solidFill>
            </a:rPr>
            <a:t>Malá korupce</a:t>
          </a:r>
          <a:endParaRPr lang="cs-CZ" sz="2000" b="1" i="0" baseline="0" dirty="0" smtClean="0">
            <a:solidFill>
              <a:schemeClr val="accent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0.12741</cdr:x>
      <cdr:y>0.20044</cdr:y>
    </cdr:from>
    <cdr:to>
      <cdr:x>0.39382</cdr:x>
      <cdr:y>0.32432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02920" y="810026"/>
          <a:ext cx="1051560" cy="50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2000" b="1" dirty="0" smtClean="0"/>
            <a:t>65 %</a:t>
          </a:r>
          <a:endParaRPr lang="cs-CZ" sz="2000" b="1" dirty="0"/>
        </a:p>
      </cdr:txBody>
    </cdr:sp>
  </cdr:relSizeAnchor>
  <cdr:relSizeAnchor xmlns:cdr="http://schemas.openxmlformats.org/drawingml/2006/chartDrawing">
    <cdr:from>
      <cdr:x>0.52912</cdr:x>
      <cdr:y>0.16799</cdr:y>
    </cdr:from>
    <cdr:to>
      <cdr:x>0.79553</cdr:x>
      <cdr:y>0.29186</cdr:y>
    </cdr:to>
    <cdr:sp macro="" textlink="">
      <cdr:nvSpPr>
        <cdr:cNvPr id="5" name="TextovéPole 1"/>
        <cdr:cNvSpPr txBox="1"/>
      </cdr:nvSpPr>
      <cdr:spPr>
        <a:xfrm xmlns:a="http://schemas.openxmlformats.org/drawingml/2006/main">
          <a:off x="2088515" y="678859"/>
          <a:ext cx="1051560" cy="50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2000" b="1" dirty="0" smtClean="0"/>
            <a:t>70 %</a:t>
          </a:r>
          <a:endParaRPr lang="cs-CZ" sz="2000" b="1" dirty="0"/>
        </a:p>
      </cdr:txBody>
    </cdr:sp>
  </cdr:relSizeAnchor>
  <cdr:relSizeAnchor xmlns:cdr="http://schemas.openxmlformats.org/drawingml/2006/chartDrawing">
    <cdr:from>
      <cdr:x>0.12355</cdr:x>
      <cdr:y>0.28427</cdr:y>
    </cdr:from>
    <cdr:to>
      <cdr:x>0.35521</cdr:x>
      <cdr:y>0.55955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487680" y="9442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0.16469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-1816313"/>
          <a:ext cx="6380329" cy="5032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4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0.00631</cdr:y>
    </cdr:from>
    <cdr:to>
      <cdr:x>1</cdr:x>
      <cdr:y>0.16455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4685"/>
          <a:ext cx="5717638" cy="618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600" b="1" dirty="0" smtClean="0"/>
            <a:t>Byl/a </a:t>
          </a:r>
          <a:r>
            <a:rPr lang="cs-CZ" sz="1600" b="1" dirty="0"/>
            <a:t>byste k tomuto jednání svolný/á?</a:t>
          </a:r>
          <a:endParaRPr lang="cs-CZ" sz="16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0.00631</cdr:y>
    </cdr:from>
    <cdr:to>
      <cdr:x>1</cdr:x>
      <cdr:y>0.16455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4685"/>
          <a:ext cx="5717638" cy="618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600" b="1" dirty="0" smtClean="0"/>
            <a:t>Byl/a </a:t>
          </a:r>
          <a:r>
            <a:rPr lang="cs-CZ" sz="1600" b="1" dirty="0"/>
            <a:t>byste k tomuto jednání svolný/á?</a:t>
          </a:r>
          <a:endParaRPr lang="cs-CZ" sz="16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0.16469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4595812" cy="8588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600" b="1" dirty="0"/>
            <a:t>Muži mají obvykle větší zkušenosti s nabízením a přijímáním úplatků než ženy. </a:t>
          </a:r>
          <a:endParaRPr lang="cs-CZ" sz="16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0.07961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5035086" cy="3113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endParaRPr lang="en-US" sz="14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0.07961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5506955" cy="3004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endParaRPr lang="en-US" sz="14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0.09172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279942" cy="539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54864" tIns="32004" rIns="54864" bIns="0" anchor="ctr" anchorCtr="0" upright="1"/>
        <a:lstStyle xmlns:a="http://schemas.openxmlformats.org/drawingml/2006/main"/>
        <a:p xmlns:a="http://schemas.openxmlformats.org/drawingml/2006/main">
          <a:pPr algn="ctr"/>
          <a:endParaRPr lang="en-US" sz="1400" b="1" i="0" baseline="0" dirty="0" smtClean="0">
            <a:solidFill>
              <a:schemeClr val="tx1">
                <a:lumMod val="85000"/>
                <a:lumOff val="15000"/>
              </a:schemeClr>
            </a:solidFill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0.09172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279942" cy="539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54864" tIns="32004" rIns="54864" bIns="0" anchor="ctr" anchorCtr="0" upright="1"/>
        <a:lstStyle xmlns:a="http://schemas.openxmlformats.org/drawingml/2006/main"/>
        <a:p xmlns:a="http://schemas.openxmlformats.org/drawingml/2006/main">
          <a:pPr algn="ctr"/>
          <a:endParaRPr lang="en-US" sz="1400" b="1" i="0" baseline="0" dirty="0" smtClean="0">
            <a:solidFill>
              <a:schemeClr val="tx1">
                <a:lumMod val="85000"/>
                <a:lumOff val="15000"/>
              </a:schemeClr>
            </a:solidFill>
            <a:effectLst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0.18843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4595812" cy="982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lnSpc>
              <a:spcPct val="120000"/>
            </a:lnSpc>
          </a:pPr>
          <a:endParaRPr lang="en-US" sz="1600" b="1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0.00798</cdr:y>
    </cdr:from>
    <cdr:to>
      <cdr:x>1</cdr:x>
      <cdr:y>0.19641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1217"/>
          <a:ext cx="8445500" cy="7369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b="1" dirty="0" smtClean="0"/>
            <a:t>…</a:t>
          </a:r>
          <a:endParaRPr lang="cs-CZ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0.09172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279942" cy="539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54864" tIns="32004" rIns="54864" bIns="0" anchor="ctr" anchorCtr="0" upright="1"/>
        <a:lstStyle xmlns:a="http://schemas.openxmlformats.org/drawingml/2006/main"/>
        <a:p xmlns:a="http://schemas.openxmlformats.org/drawingml/2006/main">
          <a:pPr algn="ctr" rtl="0"/>
          <a:r>
            <a:rPr lang="cs-CZ" sz="2000" b="1" dirty="0" smtClean="0">
              <a:solidFill>
                <a:schemeClr val="accent1"/>
              </a:solidFill>
            </a:rPr>
            <a:t>Velká korupce</a:t>
          </a:r>
          <a:endParaRPr lang="cs-CZ" sz="2000" b="1" i="0" baseline="0" dirty="0" smtClean="0">
            <a:solidFill>
              <a:schemeClr val="accent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0.21944</cdr:x>
      <cdr:y>0.10824</cdr:y>
    </cdr:from>
    <cdr:to>
      <cdr:x>0.48584</cdr:x>
      <cdr:y>0.23212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933607" y="437426"/>
          <a:ext cx="1133399" cy="500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2000" b="1" dirty="0" smtClean="0"/>
            <a:t>88 %</a:t>
          </a:r>
          <a:endParaRPr lang="cs-CZ" sz="2000" b="1" dirty="0"/>
        </a:p>
      </cdr:txBody>
    </cdr:sp>
  </cdr:relSizeAnchor>
  <cdr:relSizeAnchor xmlns:cdr="http://schemas.openxmlformats.org/drawingml/2006/chartDrawing">
    <cdr:from>
      <cdr:x>0.56264</cdr:x>
      <cdr:y>0.16155</cdr:y>
    </cdr:from>
    <cdr:to>
      <cdr:x>0.82905</cdr:x>
      <cdr:y>0.28542</cdr:y>
    </cdr:to>
    <cdr:sp macro="" textlink="">
      <cdr:nvSpPr>
        <cdr:cNvPr id="5" name="TextovéPole 1"/>
        <cdr:cNvSpPr txBox="1"/>
      </cdr:nvSpPr>
      <cdr:spPr>
        <a:xfrm xmlns:a="http://schemas.openxmlformats.org/drawingml/2006/main">
          <a:off x="2393747" y="652854"/>
          <a:ext cx="1133441" cy="500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2000" b="1" dirty="0" smtClean="0"/>
            <a:t>81%</a:t>
          </a:r>
          <a:endParaRPr lang="cs-CZ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0.09172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-1084263"/>
          <a:ext cx="9355137" cy="4791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endParaRPr lang="cs-CZ" sz="1400" b="1" i="0" baseline="0" dirty="0" smtClean="0">
            <a:solidFill>
              <a:schemeClr val="tx1">
                <a:lumMod val="85000"/>
                <a:lumOff val="15000"/>
              </a:schemeClr>
            </a:solidFill>
            <a:effectLst/>
            <a:latin typeface="+mn-lt"/>
            <a:ea typeface="+mn-ea"/>
            <a:cs typeface="+mn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0.02249</cdr:y>
    </cdr:from>
    <cdr:to>
      <cdr:x>1</cdr:x>
      <cdr:y>0.11583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8106"/>
          <a:ext cx="8635511" cy="3657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cs-CZ" sz="1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cs-CZ" sz="1400" b="1" dirty="0">
            <a:solidFill>
              <a:schemeClr val="tx1">
                <a:lumMod val="85000"/>
                <a:lumOff val="1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2.26003E-7</cdr:x>
      <cdr:y>0</cdr:y>
    </cdr:from>
    <cdr:to>
      <cdr:x>0.94618</cdr:x>
      <cdr:y>0.23032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" y="0"/>
          <a:ext cx="4186604" cy="90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600" b="1" dirty="0"/>
            <a:t>Myslíte si, že </a:t>
          </a:r>
          <a:r>
            <a:rPr lang="cs-CZ" sz="1600" b="1" dirty="0" smtClean="0"/>
            <a:t>VĚTŠINA lidí </a:t>
          </a:r>
          <a:r>
            <a:rPr lang="cs-CZ" sz="1600" b="1" dirty="0"/>
            <a:t>ve Vašem okolí by věděla, na koho se </a:t>
          </a:r>
          <a:r>
            <a:rPr lang="cs-CZ" sz="1600" b="1" dirty="0" smtClean="0"/>
            <a:t>obrátit, aby </a:t>
          </a:r>
          <a:r>
            <a:rPr lang="cs-CZ" sz="1600" b="1" dirty="0"/>
            <a:t>ovlivnil důležité </a:t>
          </a:r>
          <a:r>
            <a:rPr lang="cs-CZ" sz="1600" b="1" dirty="0" smtClean="0"/>
            <a:t>rozhodnutí v </a:t>
          </a:r>
          <a:r>
            <a:rPr lang="cs-CZ" sz="1600" b="1" dirty="0"/>
            <a:t>jejich prospěch?</a:t>
          </a:r>
          <a:endParaRPr lang="cs-CZ" sz="1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0.10139</cdr:x>
      <cdr:y>0</cdr:y>
    </cdr:from>
    <cdr:to>
      <cdr:x>1</cdr:x>
      <cdr:y>0.21814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5299" y="0"/>
          <a:ext cx="4389560" cy="8756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600" b="1" dirty="0" smtClean="0"/>
            <a:t>Jak </a:t>
          </a:r>
          <a:r>
            <a:rPr lang="cs-CZ" sz="1600" b="1" dirty="0"/>
            <a:t>často jste žádán/a </a:t>
          </a:r>
          <a:r>
            <a:rPr lang="cs-CZ" sz="1600" b="1" dirty="0" smtClean="0"/>
            <a:t>o </a:t>
          </a:r>
          <a:r>
            <a:rPr lang="cs-CZ" sz="1600" b="1" dirty="0"/>
            <a:t>pomoc ovlivnit důležitá rozhodnutí ve prospěch jiných lidí?</a:t>
          </a:r>
          <a:endParaRPr lang="cs-CZ" sz="1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0.0965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5281979" cy="3774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2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0.09172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279942" cy="539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54864" tIns="32004" rIns="54864" bIns="0" anchor="ctr" anchorCtr="0" upright="1"/>
        <a:lstStyle xmlns:a="http://schemas.openxmlformats.org/drawingml/2006/main"/>
        <a:p xmlns:a="http://schemas.openxmlformats.org/drawingml/2006/main">
          <a:pPr algn="ctr"/>
          <a:endParaRPr lang="en-US" sz="1400" b="1" i="0" baseline="0" dirty="0" smtClean="0">
            <a:solidFill>
              <a:schemeClr val="tx1">
                <a:lumMod val="85000"/>
                <a:lumOff val="15000"/>
              </a:schemeClr>
            </a:solidFill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0.09172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251314" y="0"/>
          <a:ext cx="8635511" cy="3706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54864" tIns="32004" rIns="54864" bIns="0" anchor="ctr" anchorCtr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endParaRPr lang="cs-CZ" sz="1400" b="1" i="0" baseline="0" dirty="0" smtClean="0">
            <a:solidFill>
              <a:schemeClr val="tx1">
                <a:lumMod val="85000"/>
                <a:lumOff val="15000"/>
              </a:schemeClr>
            </a:solidFill>
            <a:effectLst/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0.934</cdr:y>
    </cdr:from>
    <cdr:to>
      <cdr:x>1</cdr:x>
      <cdr:y>1</cdr:y>
    </cdr:to>
    <cdr:sp macro="" textlink="">
      <cdr:nvSpPr>
        <cdr:cNvPr id="6" name="TextovéPole 1"/>
        <cdr:cNvSpPr txBox="1"/>
      </cdr:nvSpPr>
      <cdr:spPr>
        <a:xfrm xmlns:a="http://schemas.openxmlformats.org/drawingml/2006/main">
          <a:off x="0" y="3774281"/>
          <a:ext cx="8635511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0" lang="cs-CZ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ZÁKLAD: Jen respondenti, kteří uvedli, že mají osobní</a:t>
          </a:r>
          <a:r>
            <a:rPr kumimoji="0" lang="cs-CZ" sz="10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 nebo zprostředkovanou zkušenost s korupcí</a:t>
          </a:r>
          <a:r>
            <a:rPr kumimoji="0" lang="cs-CZ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, n=361 </a:t>
          </a:r>
          <a:r>
            <a: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[</a:t>
          </a:r>
          <a:r>
            <a:rPr kumimoji="0" lang="cs-CZ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údaje v grafu v </a:t>
          </a:r>
          <a:r>
            <a: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rPr>
            <a:t>%]</a:t>
          </a:r>
          <a:endParaRPr lang="en-US" sz="1000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60482" cy="4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8" tIns="46390" rIns="92778" bIns="46390" numCol="1" anchor="t" anchorCtr="0" compatLnSpc="1">
            <a:prstTxWarp prst="textNoShape">
              <a:avLst/>
            </a:prstTxWarp>
          </a:bodyPr>
          <a:lstStyle>
            <a:lvl1pPr defTabSz="928507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1" y="3"/>
            <a:ext cx="2960482" cy="4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8" tIns="46390" rIns="92778" bIns="46390" numCol="1" anchor="t" anchorCtr="0" compatLnSpc="1">
            <a:prstTxWarp prst="textNoShape">
              <a:avLst/>
            </a:prstTxWarp>
          </a:bodyPr>
          <a:lstStyle>
            <a:lvl1pPr algn="r" defTabSz="928507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66821"/>
            <a:ext cx="2960482" cy="4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8" tIns="46390" rIns="92778" bIns="46390" numCol="1" anchor="b" anchorCtr="0" compatLnSpc="1">
            <a:prstTxWarp prst="textNoShape">
              <a:avLst/>
            </a:prstTxWarp>
          </a:bodyPr>
          <a:lstStyle>
            <a:lvl1pPr defTabSz="928507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1" y="9466821"/>
            <a:ext cx="2960482" cy="4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8" tIns="46390" rIns="92778" bIns="46390" numCol="1" anchor="b" anchorCtr="0" compatLnSpc="1">
            <a:prstTxWarp prst="textNoShape">
              <a:avLst/>
            </a:prstTxWarp>
          </a:bodyPr>
          <a:lstStyle>
            <a:lvl1pPr algn="r" defTabSz="928507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0AC352B1-C01B-487E-A54D-E134E82990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75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60482" cy="4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8" tIns="46390" rIns="92778" bIns="46390" numCol="1" anchor="t" anchorCtr="0" compatLnSpc="1">
            <a:prstTxWarp prst="textNoShape">
              <a:avLst/>
            </a:prstTxWarp>
          </a:bodyPr>
          <a:lstStyle>
            <a:lvl1pPr defTabSz="928507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1" y="3"/>
            <a:ext cx="2960482" cy="4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8" tIns="46390" rIns="92778" bIns="46390" numCol="1" anchor="t" anchorCtr="0" compatLnSpc="1">
            <a:prstTxWarp prst="textNoShape">
              <a:avLst/>
            </a:prstTxWarp>
          </a:bodyPr>
          <a:lstStyle>
            <a:lvl1pPr algn="r" defTabSz="928507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" y="733425"/>
            <a:ext cx="6670675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829" y="4733410"/>
            <a:ext cx="5034727" cy="448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8" tIns="46390" rIns="92778" bIns="46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66821"/>
            <a:ext cx="2960482" cy="4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8" tIns="46390" rIns="92778" bIns="46390" numCol="1" anchor="b" anchorCtr="0" compatLnSpc="1">
            <a:prstTxWarp prst="textNoShape">
              <a:avLst/>
            </a:prstTxWarp>
          </a:bodyPr>
          <a:lstStyle>
            <a:lvl1pPr defTabSz="928507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1" y="9466821"/>
            <a:ext cx="2960482" cy="4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8" tIns="46390" rIns="92778" bIns="46390" numCol="1" anchor="b" anchorCtr="0" compatLnSpc="1">
            <a:prstTxWarp prst="textNoShape">
              <a:avLst/>
            </a:prstTxWarp>
          </a:bodyPr>
          <a:lstStyle>
            <a:lvl1pPr algn="r" defTabSz="928507">
              <a:lnSpc>
                <a:spcPct val="100000"/>
              </a:lnSpc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D55B066-FA60-4EDE-A35F-420649A87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097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94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22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318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318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670675" cy="37528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129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200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507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108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670675" cy="37528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129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526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10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417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670675" cy="37528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129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423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824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695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670675" cy="37528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129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173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824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108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70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26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0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533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8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670675" cy="37528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0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129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670675" cy="37528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12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5B066-FA60-4EDE-A35F-420649A87A3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9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8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1 velký a 2 malé obsah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4"/>
          <p:cNvSpPr>
            <a:spLocks noGrp="1"/>
          </p:cNvSpPr>
          <p:nvPr>
            <p:ph sz="quarter" idx="16"/>
          </p:nvPr>
        </p:nvSpPr>
        <p:spPr>
          <a:xfrm>
            <a:off x="4646212" y="2796298"/>
            <a:ext cx="42545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3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4646212" y="813197"/>
            <a:ext cx="42545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1" name="Zástupný symbol pro obsah 9"/>
          <p:cNvSpPr>
            <a:spLocks noGrp="1"/>
          </p:cNvSpPr>
          <p:nvPr>
            <p:ph sz="quarter" idx="15"/>
          </p:nvPr>
        </p:nvSpPr>
        <p:spPr>
          <a:xfrm>
            <a:off x="256443" y="813200"/>
            <a:ext cx="4242638" cy="3911201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2046" y="2"/>
            <a:ext cx="8639908" cy="80605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8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1 velký a 2 malé obsahy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4"/>
          <p:cNvSpPr>
            <a:spLocks noGrp="1"/>
          </p:cNvSpPr>
          <p:nvPr>
            <p:ph sz="quarter" idx="16"/>
          </p:nvPr>
        </p:nvSpPr>
        <p:spPr>
          <a:xfrm>
            <a:off x="256445" y="2796298"/>
            <a:ext cx="42426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2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256445" y="813197"/>
            <a:ext cx="42426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750280" y="350046"/>
            <a:ext cx="8150469" cy="450056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0"/>
            <a:ext cx="8639908" cy="3500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obsah 9"/>
          <p:cNvSpPr>
            <a:spLocks noGrp="1"/>
          </p:cNvSpPr>
          <p:nvPr>
            <p:ph sz="quarter" idx="14"/>
          </p:nvPr>
        </p:nvSpPr>
        <p:spPr>
          <a:xfrm>
            <a:off x="4646210" y="813198"/>
            <a:ext cx="4254538" cy="3911201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26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1 velký a 2 malé obsahy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4"/>
          <p:cNvSpPr>
            <a:spLocks noGrp="1"/>
          </p:cNvSpPr>
          <p:nvPr>
            <p:ph sz="quarter" idx="16"/>
          </p:nvPr>
        </p:nvSpPr>
        <p:spPr>
          <a:xfrm>
            <a:off x="256445" y="2796298"/>
            <a:ext cx="42426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2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256445" y="813197"/>
            <a:ext cx="42426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obsah 9"/>
          <p:cNvSpPr>
            <a:spLocks noGrp="1"/>
          </p:cNvSpPr>
          <p:nvPr>
            <p:ph sz="quarter" idx="14"/>
          </p:nvPr>
        </p:nvSpPr>
        <p:spPr>
          <a:xfrm>
            <a:off x="4646210" y="813198"/>
            <a:ext cx="4254538" cy="3911201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2046" y="2"/>
            <a:ext cx="8639908" cy="80605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2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4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750280" y="350046"/>
            <a:ext cx="8150469" cy="450056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0"/>
            <a:ext cx="8639908" cy="3500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obsah 4"/>
          <p:cNvSpPr>
            <a:spLocks noGrp="1"/>
          </p:cNvSpPr>
          <p:nvPr>
            <p:ph sz="quarter" idx="16"/>
          </p:nvPr>
        </p:nvSpPr>
        <p:spPr>
          <a:xfrm>
            <a:off x="256445" y="2796298"/>
            <a:ext cx="42426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1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256445" y="813197"/>
            <a:ext cx="42426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2" name="Zástupný symbol pro obsah 4"/>
          <p:cNvSpPr>
            <a:spLocks noGrp="1"/>
          </p:cNvSpPr>
          <p:nvPr>
            <p:ph sz="quarter" idx="18"/>
          </p:nvPr>
        </p:nvSpPr>
        <p:spPr>
          <a:xfrm>
            <a:off x="4646212" y="2796298"/>
            <a:ext cx="42545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3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4646212" y="813197"/>
            <a:ext cx="42545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96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4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4"/>
          <p:cNvSpPr>
            <a:spLocks noGrp="1"/>
          </p:cNvSpPr>
          <p:nvPr>
            <p:ph sz="quarter" idx="16"/>
          </p:nvPr>
        </p:nvSpPr>
        <p:spPr>
          <a:xfrm>
            <a:off x="256445" y="2796298"/>
            <a:ext cx="42426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1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256445" y="813197"/>
            <a:ext cx="42426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2" name="Zástupný symbol pro obsah 4"/>
          <p:cNvSpPr>
            <a:spLocks noGrp="1"/>
          </p:cNvSpPr>
          <p:nvPr>
            <p:ph sz="quarter" idx="18"/>
          </p:nvPr>
        </p:nvSpPr>
        <p:spPr>
          <a:xfrm>
            <a:off x="4646212" y="2796298"/>
            <a:ext cx="42545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3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4646212" y="813197"/>
            <a:ext cx="42545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2046" y="2"/>
            <a:ext cx="8639908" cy="80605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27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z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6443" y="901306"/>
            <a:ext cx="8644302" cy="80605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0"/>
          </p:nvPr>
        </p:nvSpPr>
        <p:spPr>
          <a:xfrm>
            <a:off x="256445" y="1707356"/>
            <a:ext cx="8644303" cy="3024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83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50277" y="350046"/>
            <a:ext cx="8141676" cy="450056"/>
          </a:xfrm>
        </p:spPr>
        <p:txBody>
          <a:bodyPr/>
          <a:lstStyle>
            <a:lvl1pPr marL="0" indent="0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046" y="0"/>
            <a:ext cx="8639908" cy="3500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2"/>
          </p:nvPr>
        </p:nvSpPr>
        <p:spPr>
          <a:xfrm>
            <a:off x="256443" y="813197"/>
            <a:ext cx="8635510" cy="391834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40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445" y="813197"/>
            <a:ext cx="8635511" cy="391834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26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 svis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50277" y="350046"/>
            <a:ext cx="8150470" cy="450056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0"/>
            <a:ext cx="8639908" cy="35004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3"/>
          </p:nvPr>
        </p:nvSpPr>
        <p:spPr>
          <a:xfrm>
            <a:off x="256443" y="813200"/>
            <a:ext cx="4242638" cy="3911201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1" name="Zástupný symbol pro obsah 9"/>
          <p:cNvSpPr>
            <a:spLocks noGrp="1"/>
          </p:cNvSpPr>
          <p:nvPr>
            <p:ph sz="quarter" idx="14"/>
          </p:nvPr>
        </p:nvSpPr>
        <p:spPr>
          <a:xfrm>
            <a:off x="4646210" y="813198"/>
            <a:ext cx="4254538" cy="3911201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26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2 obsahy svis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sah 9"/>
          <p:cNvSpPr>
            <a:spLocks noGrp="1"/>
          </p:cNvSpPr>
          <p:nvPr>
            <p:ph sz="quarter" idx="13"/>
          </p:nvPr>
        </p:nvSpPr>
        <p:spPr>
          <a:xfrm>
            <a:off x="256443" y="813200"/>
            <a:ext cx="4242638" cy="3911201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4"/>
          </p:nvPr>
        </p:nvSpPr>
        <p:spPr>
          <a:xfrm>
            <a:off x="4646210" y="813198"/>
            <a:ext cx="4254538" cy="3911201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46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 podé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4"/>
          <p:cNvSpPr>
            <a:spLocks noGrp="1"/>
          </p:cNvSpPr>
          <p:nvPr>
            <p:ph sz="quarter" idx="16"/>
          </p:nvPr>
        </p:nvSpPr>
        <p:spPr>
          <a:xfrm>
            <a:off x="256446" y="2796298"/>
            <a:ext cx="8644303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256446" y="813197"/>
            <a:ext cx="8644303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750280" y="350046"/>
            <a:ext cx="8150469" cy="450056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0"/>
            <a:ext cx="8639908" cy="3500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56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2 obsahy podé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4"/>
          <p:cNvSpPr>
            <a:spLocks noGrp="1"/>
          </p:cNvSpPr>
          <p:nvPr>
            <p:ph sz="quarter" idx="16"/>
          </p:nvPr>
        </p:nvSpPr>
        <p:spPr>
          <a:xfrm>
            <a:off x="256446" y="2796298"/>
            <a:ext cx="8644303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256446" y="813197"/>
            <a:ext cx="8644303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2046" y="2"/>
            <a:ext cx="8639908" cy="80605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11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1 velký a 2 malé obsah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4"/>
          <p:cNvSpPr>
            <a:spLocks noGrp="1"/>
          </p:cNvSpPr>
          <p:nvPr>
            <p:ph sz="quarter" idx="16"/>
          </p:nvPr>
        </p:nvSpPr>
        <p:spPr>
          <a:xfrm>
            <a:off x="4646212" y="2796298"/>
            <a:ext cx="42545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3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4646212" y="813197"/>
            <a:ext cx="4254537" cy="1930902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50280" y="350046"/>
            <a:ext cx="8150469" cy="450056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0"/>
            <a:ext cx="8639908" cy="350044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1" name="Zástupný symbol pro obsah 9"/>
          <p:cNvSpPr>
            <a:spLocks noGrp="1"/>
          </p:cNvSpPr>
          <p:nvPr>
            <p:ph sz="quarter" idx="15"/>
          </p:nvPr>
        </p:nvSpPr>
        <p:spPr>
          <a:xfrm>
            <a:off x="256443" y="813200"/>
            <a:ext cx="4242638" cy="3911201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7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4872445"/>
            <a:ext cx="9144000" cy="27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444" y="813200"/>
            <a:ext cx="8635510" cy="391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auto">
          <a:xfrm>
            <a:off x="2412023" y="4872446"/>
            <a:ext cx="4319954" cy="27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indent="0" algn="ctr" defTabSz="7792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9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6731979" y="4872449"/>
            <a:ext cx="2227385" cy="27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defRPr/>
            </a:pPr>
            <a:endParaRPr lang="cs-CZ" sz="9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806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52046" y="2"/>
            <a:ext cx="8639908" cy="806053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cs-CZ" dirty="0" smtClean="0"/>
              <a:t>Kliknutím lze upravit styl</a:t>
            </a:r>
            <a:r>
              <a:rPr lang="en-US" dirty="0" smtClean="0"/>
              <a:t> </a:t>
            </a:r>
            <a:r>
              <a:rPr lang="cs-CZ" dirty="0" smtClean="0"/>
              <a:t>nadpisu.</a:t>
            </a:r>
            <a:endParaRPr lang="cs-CZ" dirty="0"/>
          </a:p>
        </p:txBody>
      </p:sp>
      <p:pic>
        <p:nvPicPr>
          <p:cNvPr id="10" name="Picture 2" descr="X:\Work\Sablony\Logotypy\BezDialog\Barevne\logo_b_col.wmf"/>
          <p:cNvPicPr>
            <a:picLocks noChangeAspect="1" noChangeArrowheads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930840" y="4910212"/>
            <a:ext cx="1214440" cy="1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9" r:id="rId2"/>
    <p:sldLayoutId id="2147483771" r:id="rId3"/>
    <p:sldLayoutId id="2147483791" r:id="rId4"/>
    <p:sldLayoutId id="2147483773" r:id="rId5"/>
    <p:sldLayoutId id="2147483790" r:id="rId6"/>
    <p:sldLayoutId id="2147483788" r:id="rId7"/>
    <p:sldLayoutId id="2147483795" r:id="rId8"/>
    <p:sldLayoutId id="2147483784" r:id="rId9"/>
    <p:sldLayoutId id="2147483796" r:id="rId10"/>
    <p:sldLayoutId id="2147483787" r:id="rId11"/>
    <p:sldLayoutId id="2147483797" r:id="rId12"/>
    <p:sldLayoutId id="2147483786" r:id="rId13"/>
    <p:sldLayoutId id="214748379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</a:defRPr>
      </a:lvl5pPr>
      <a:lvl6pPr marL="389626" algn="l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</a:defRPr>
      </a:lvl6pPr>
      <a:lvl7pPr marL="779252" algn="l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</a:defRPr>
      </a:lvl7pPr>
      <a:lvl8pPr marL="1168878" algn="l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</a:defRPr>
      </a:lvl8pPr>
      <a:lvl9pPr marL="1558503" algn="l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Verdana" pitchFamily="34" charset="0"/>
        </a:defRPr>
      </a:lvl9pPr>
    </p:titleStyle>
    <p:bodyStyle>
      <a:lvl1pPr marL="292219" indent="-292219" algn="l" rtl="0" eaLnBrk="0" fontAlgn="base" hangingPunct="0">
        <a:lnSpc>
          <a:spcPct val="125000"/>
        </a:lnSpc>
        <a:spcBef>
          <a:spcPts val="256"/>
        </a:spcBef>
        <a:spcAft>
          <a:spcPct val="0"/>
        </a:spcAft>
        <a:defRPr sz="1000" b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50169" indent="0" algn="l" rtl="0" eaLnBrk="0" fontAlgn="base" hangingPunct="0">
        <a:lnSpc>
          <a:spcPct val="125000"/>
        </a:lnSpc>
        <a:spcBef>
          <a:spcPts val="256"/>
        </a:spcBef>
        <a:spcAft>
          <a:spcPct val="0"/>
        </a:spcAft>
        <a:defRPr sz="1000" b="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307101" indent="-156933" algn="l" rtl="0" eaLnBrk="0" fontAlgn="base" hangingPunct="0">
        <a:lnSpc>
          <a:spcPct val="125000"/>
        </a:lnSpc>
        <a:spcBef>
          <a:spcPts val="256"/>
        </a:spcBef>
        <a:spcAft>
          <a:spcPct val="0"/>
        </a:spcAft>
        <a:buClr>
          <a:srgbClr val="971C54"/>
        </a:buClr>
        <a:buSzPct val="130000"/>
        <a:buFont typeface="Wingdings" pitchFamily="2" charset="2"/>
        <a:buChar char="§"/>
        <a:defRPr sz="1000" b="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457269" indent="-150169" algn="l" rtl="0" eaLnBrk="0" fontAlgn="base" hangingPunct="0">
        <a:lnSpc>
          <a:spcPct val="125000"/>
        </a:lnSpc>
        <a:spcBef>
          <a:spcPts val="256"/>
        </a:spcBef>
        <a:spcAft>
          <a:spcPct val="0"/>
        </a:spcAft>
        <a:buClr>
          <a:srgbClr val="971C54"/>
        </a:buClr>
        <a:buSzPct val="130000"/>
        <a:buFont typeface="Wingdings" pitchFamily="2" charset="2"/>
        <a:buChar char="§"/>
        <a:defRPr sz="1000" b="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307101" indent="0" algn="l" rtl="0" eaLnBrk="0" fontAlgn="base" hangingPunct="0">
        <a:lnSpc>
          <a:spcPct val="125000"/>
        </a:lnSpc>
        <a:spcBef>
          <a:spcPts val="256"/>
        </a:spcBef>
        <a:spcAft>
          <a:spcPct val="0"/>
        </a:spcAft>
        <a:buFontTx/>
        <a:buNone/>
        <a:defRPr sz="1000" b="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35932" y="4611200"/>
            <a:ext cx="8665181" cy="4624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91458" tIns="45729" rIns="91458" bIns="45729" anchor="ctr">
            <a:normAutofit fontScale="7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5pPr>
            <a:lvl6pPr marL="389626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6pPr>
            <a:lvl7pPr marL="779252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7pPr>
            <a:lvl8pPr marL="1168878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8pPr>
            <a:lvl9pPr marL="1558503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75" y="4709299"/>
            <a:ext cx="1800000" cy="25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X:\Work\Sablony\Logotypy\BezDialog\Barevne\logo_b_col.wmf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76190" y="4717973"/>
            <a:ext cx="1939146" cy="24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46105" y="820939"/>
            <a:ext cx="8645439" cy="130696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91458" tIns="45729" rIns="91458" bIns="45729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5pPr>
            <a:lvl6pPr marL="389626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6pPr>
            <a:lvl7pPr marL="779252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7pPr>
            <a:lvl8pPr marL="1168878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8pPr>
            <a:lvl9pPr marL="1558503" algn="l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cs-CZ" sz="4000" dirty="0"/>
              <a:t>Genderové dimenze korupce</a:t>
            </a:r>
          </a:p>
        </p:txBody>
      </p:sp>
    </p:spTree>
    <p:extLst>
      <p:ext uri="{BB962C8B-B14F-4D97-AF65-F5344CB8AC3E}">
        <p14:creationId xmlns:p14="http://schemas.microsoft.com/office/powerpoint/2010/main" val="23670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987860"/>
              </p:ext>
            </p:extLst>
          </p:nvPr>
        </p:nvGraphicFramePr>
        <p:xfrm>
          <a:off x="252045" y="908928"/>
          <a:ext cx="4424729" cy="391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Většinou víme, na koho se máme obrátit</a:t>
            </a:r>
            <a:endParaRPr lang="cs-CZ" sz="2400" dirty="0"/>
          </a:p>
        </p:txBody>
      </p:sp>
      <p:graphicFrame>
        <p:nvGraphicFramePr>
          <p:cNvPr id="24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0136228"/>
              </p:ext>
            </p:extLst>
          </p:nvPr>
        </p:nvGraphicFramePr>
        <p:xfrm>
          <a:off x="4181475" y="806056"/>
          <a:ext cx="4884860" cy="401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22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ages.unsplash.com/photo-1423483641154-5411ec9c0ddf?q=80&amp;fm=jpg&amp;s=f500087a88b8b870139230b457826dc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06055"/>
            <a:ext cx="9144000" cy="40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aoblený obdélník 16"/>
          <p:cNvSpPr/>
          <p:nvPr/>
        </p:nvSpPr>
        <p:spPr>
          <a:xfrm>
            <a:off x="-5810" y="805975"/>
            <a:ext cx="9149810" cy="4000667"/>
          </a:xfrm>
          <a:prstGeom prst="roundRect">
            <a:avLst>
              <a:gd name="adj" fmla="val 0"/>
            </a:avLst>
          </a:prstGeom>
          <a:solidFill>
            <a:schemeClr val="bg1">
              <a:alpha val="6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8531988"/>
              </p:ext>
            </p:extLst>
          </p:nvPr>
        </p:nvGraphicFramePr>
        <p:xfrm>
          <a:off x="1303020" y="895439"/>
          <a:ext cx="6155249" cy="391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Téměř pětina lidí deklarovala zkušenost s korupcí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093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Zástupný symbol pro obsah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17849798"/>
              </p:ext>
            </p:extLst>
          </p:nvPr>
        </p:nvGraphicFramePr>
        <p:xfrm>
          <a:off x="-525779" y="662940"/>
          <a:ext cx="9669779" cy="421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Muži se s korupční situací setkávali častěji než ženy</a:t>
            </a:r>
            <a:endParaRPr lang="cs-CZ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139" y="2003121"/>
            <a:ext cx="1171575" cy="11906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9331" y="2003498"/>
            <a:ext cx="1210143" cy="11906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xtLst/>
        </p:spPr>
      </p:pic>
      <p:grpSp>
        <p:nvGrpSpPr>
          <p:cNvPr id="14" name="Skupina 13"/>
          <p:cNvGrpSpPr/>
          <p:nvPr/>
        </p:nvGrpSpPr>
        <p:grpSpPr>
          <a:xfrm>
            <a:off x="5290823" y="1059465"/>
            <a:ext cx="1196103" cy="561975"/>
            <a:chOff x="3438525" y="888394"/>
            <a:chExt cx="1209675" cy="561975"/>
          </a:xfrm>
        </p:grpSpPr>
        <p:sp>
          <p:nvSpPr>
            <p:cNvPr id="15" name="Oválný popisek 14"/>
            <p:cNvSpPr/>
            <p:nvPr/>
          </p:nvSpPr>
          <p:spPr>
            <a:xfrm>
              <a:off x="3438525" y="888394"/>
              <a:ext cx="1209675" cy="561975"/>
            </a:xfrm>
            <a:prstGeom prst="wedgeEllipseCallout">
              <a:avLst>
                <a:gd name="adj1" fmla="val 61057"/>
                <a:gd name="adj2" fmla="val 64195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510594" y="975449"/>
              <a:ext cx="11240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0" dirty="0">
                  <a:solidFill>
                    <a:schemeClr val="bg1"/>
                  </a:solidFill>
                </a:rPr>
                <a:t>1</a:t>
              </a:r>
              <a:r>
                <a:rPr lang="cs-CZ" sz="2000" b="0" dirty="0" smtClean="0">
                  <a:solidFill>
                    <a:schemeClr val="bg1"/>
                  </a:solidFill>
                </a:rPr>
                <a:t>4 %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7005619" y="1059007"/>
            <a:ext cx="1209675" cy="561975"/>
            <a:chOff x="7566854" y="1021156"/>
            <a:chExt cx="1209675" cy="561975"/>
          </a:xfrm>
        </p:grpSpPr>
        <p:sp>
          <p:nvSpPr>
            <p:cNvPr id="17" name="Oválný popisek 16"/>
            <p:cNvSpPr/>
            <p:nvPr/>
          </p:nvSpPr>
          <p:spPr>
            <a:xfrm>
              <a:off x="7566854" y="1021156"/>
              <a:ext cx="1209675" cy="561975"/>
            </a:xfrm>
            <a:prstGeom prst="wedgeEllipseCallout">
              <a:avLst>
                <a:gd name="adj1" fmla="val -45084"/>
                <a:gd name="adj2" fmla="val 70975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0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7743162" y="1106739"/>
              <a:ext cx="897918" cy="387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b="0" dirty="0" smtClean="0">
                  <a:solidFill>
                    <a:schemeClr val="bg1"/>
                  </a:solidFill>
                </a:rPr>
                <a:t>22 %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4968595" y="1635078"/>
            <a:ext cx="1196103" cy="561975"/>
            <a:chOff x="3438525" y="888394"/>
            <a:chExt cx="1209675" cy="561975"/>
          </a:xfrm>
        </p:grpSpPr>
        <p:sp>
          <p:nvSpPr>
            <p:cNvPr id="22" name="Oválný popisek 21"/>
            <p:cNvSpPr/>
            <p:nvPr/>
          </p:nvSpPr>
          <p:spPr>
            <a:xfrm>
              <a:off x="3438525" y="888394"/>
              <a:ext cx="1209675" cy="561975"/>
            </a:xfrm>
            <a:prstGeom prst="wedgeEllipseCallout">
              <a:avLst>
                <a:gd name="adj1" fmla="val 61057"/>
                <a:gd name="adj2" fmla="val 64195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510593" y="975449"/>
              <a:ext cx="11240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0" dirty="0" smtClean="0">
                  <a:solidFill>
                    <a:schemeClr val="bg1"/>
                  </a:solidFill>
                </a:rPr>
                <a:t>30 %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7521826" y="1648894"/>
            <a:ext cx="1196103" cy="561975"/>
            <a:chOff x="7695851" y="1710351"/>
            <a:chExt cx="1196103" cy="561975"/>
          </a:xfrm>
        </p:grpSpPr>
        <p:sp>
          <p:nvSpPr>
            <p:cNvPr id="24" name="Oválný popisek 23"/>
            <p:cNvSpPr/>
            <p:nvPr/>
          </p:nvSpPr>
          <p:spPr>
            <a:xfrm>
              <a:off x="7695851" y="1710351"/>
              <a:ext cx="1196103" cy="561975"/>
            </a:xfrm>
            <a:prstGeom prst="wedgeEllipseCallout">
              <a:avLst>
                <a:gd name="adj1" fmla="val -47245"/>
                <a:gd name="adj2" fmla="val 69619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7878611" y="1797407"/>
              <a:ext cx="897918" cy="387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b="0" dirty="0" smtClean="0">
                  <a:solidFill>
                    <a:schemeClr val="bg1"/>
                  </a:solidFill>
                </a:rPr>
                <a:t>28 %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3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918915"/>
              </p:ext>
            </p:extLst>
          </p:nvPr>
        </p:nvGraphicFramePr>
        <p:xfrm>
          <a:off x="251314" y="826294"/>
          <a:ext cx="8635511" cy="4040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Kde se setkáváme s uplácením?</a:t>
            </a:r>
            <a:endParaRPr lang="cs-CZ" sz="2400" dirty="0"/>
          </a:p>
        </p:txBody>
      </p:sp>
      <p:sp>
        <p:nvSpPr>
          <p:cNvPr id="7" name="Šipka doleva 6"/>
          <p:cNvSpPr/>
          <p:nvPr/>
        </p:nvSpPr>
        <p:spPr>
          <a:xfrm>
            <a:off x="6289181" y="1509343"/>
            <a:ext cx="541223" cy="305544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87255" y="3637400"/>
            <a:ext cx="4656745" cy="84351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Mladší (15-29) častěji v případě policie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VŠ častěji udělování povolení a registrací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Starší generace (45-59) zdravotnictví</a:t>
            </a:r>
            <a:endParaRPr lang="cs-CZ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5870803" y="1933580"/>
            <a:ext cx="541223" cy="305544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7302616" y="1055703"/>
            <a:ext cx="535602" cy="303211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6054"/>
            <a:ext cx="9144000" cy="40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aoblený obdélník 26"/>
          <p:cNvSpPr/>
          <p:nvPr/>
        </p:nvSpPr>
        <p:spPr>
          <a:xfrm>
            <a:off x="-5810" y="805975"/>
            <a:ext cx="9149810" cy="4090053"/>
          </a:xfrm>
          <a:prstGeom prst="roundRect">
            <a:avLst>
              <a:gd name="adj" fmla="val 0"/>
            </a:avLst>
          </a:prstGeom>
          <a:solidFill>
            <a:schemeClr val="bg1">
              <a:alpha val="46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280571"/>
              </p:ext>
            </p:extLst>
          </p:nvPr>
        </p:nvGraphicFramePr>
        <p:xfrm>
          <a:off x="-749300" y="1611552"/>
          <a:ext cx="7137400" cy="305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Setkání s korupcí nás v životě nejspíš nemine 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252046" y="937521"/>
            <a:ext cx="6891704" cy="6740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Každý se alespoň jednou za život setká se situací, kdy je třeba nabídnout úplatek.</a:t>
            </a:r>
          </a:p>
        </p:txBody>
      </p:sp>
    </p:spTree>
    <p:extLst>
      <p:ext uri="{BB962C8B-B14F-4D97-AF65-F5344CB8AC3E}">
        <p14:creationId xmlns:p14="http://schemas.microsoft.com/office/powerpoint/2010/main" val="40247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6053"/>
            <a:ext cx="9144000" cy="40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5725" y="0"/>
            <a:ext cx="8644302" cy="806053"/>
          </a:xfrm>
        </p:spPr>
        <p:txBody>
          <a:bodyPr>
            <a:normAutofit/>
          </a:bodyPr>
          <a:lstStyle/>
          <a:p>
            <a:r>
              <a:rPr lang="cs-CZ" sz="2400" b="0" dirty="0" smtClean="0"/>
              <a:t>1. Kazuistika - k</a:t>
            </a:r>
            <a:r>
              <a:rPr lang="cs-CZ" sz="2400" dirty="0" smtClean="0"/>
              <a:t>analizační přípojka</a:t>
            </a:r>
            <a:endParaRPr lang="cs-CZ" sz="2400" b="0" dirty="0"/>
          </a:p>
        </p:txBody>
      </p:sp>
      <p:sp>
        <p:nvSpPr>
          <p:cNvPr id="14" name="Zaoblený obdélník 13"/>
          <p:cNvSpPr/>
          <p:nvPr/>
        </p:nvSpPr>
        <p:spPr>
          <a:xfrm>
            <a:off x="755064" y="882836"/>
            <a:ext cx="7367369" cy="1927561"/>
          </a:xfrm>
          <a:prstGeom prst="roundRect">
            <a:avLst>
              <a:gd name="adj" fmla="val 775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07220" y="931570"/>
            <a:ext cx="7063056" cy="188841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s-CZ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Představte si, že byste se ocitl/a v následující situaci. Vzhledem ke svému dlouhodobému pobytu v zahraničí jste nezaznamenal/a, že v obci, ve které vlastníte rodinný dům, se buduje nová kanalizace. Termín pro vydání územního souhlasu s vybudováním kanalizační přípojky, kterou si každý vlastník nemovitosti hradí z vlastních zdrojů, již vypršel. Nyní hrozí, že na obecní kanalizaci nebudete připojeni. Dáte-li odpovědné osobě na stavebním úřadu 10 000,- Kč, bude Vám vydán územní souhlas s dřívějším datem, než je opravdový den vystavení. </a:t>
            </a:r>
            <a:endParaRPr lang="cs-CZ" sz="12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Byl/a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byste k tomuto jednání svolný/á?  </a:t>
            </a:r>
          </a:p>
        </p:txBody>
      </p:sp>
    </p:spTree>
    <p:extLst>
      <p:ext uri="{BB962C8B-B14F-4D97-AF65-F5344CB8AC3E}">
        <p14:creationId xmlns:p14="http://schemas.microsoft.com/office/powerpoint/2010/main" val="37320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6054"/>
            <a:ext cx="5661661" cy="40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1" y="812800"/>
            <a:ext cx="5661660" cy="4063205"/>
          </a:xfrm>
          <a:prstGeom prst="roundRect">
            <a:avLst>
              <a:gd name="adj" fmla="val 0"/>
            </a:avLst>
          </a:prstGeom>
          <a:solidFill>
            <a:schemeClr val="bg1">
              <a:alpha val="54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Polovina takové jednání odmítá, akceptuje ho 37 %</a:t>
            </a:r>
            <a:endParaRPr lang="cs-CZ" sz="2400" dirty="0"/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11892712"/>
              </p:ext>
            </p:extLst>
          </p:nvPr>
        </p:nvGraphicFramePr>
        <p:xfrm>
          <a:off x="102281" y="864134"/>
          <a:ext cx="5682029" cy="396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244" y="2844402"/>
            <a:ext cx="1171575" cy="11906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866" y="1629051"/>
            <a:ext cx="1178281" cy="115927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xtLst/>
        </p:spPr>
      </p:pic>
      <p:grpSp>
        <p:nvGrpSpPr>
          <p:cNvPr id="30" name="Skupina 29"/>
          <p:cNvGrpSpPr/>
          <p:nvPr/>
        </p:nvGrpSpPr>
        <p:grpSpPr>
          <a:xfrm>
            <a:off x="5827192" y="2178830"/>
            <a:ext cx="1196103" cy="561975"/>
            <a:chOff x="3438525" y="888394"/>
            <a:chExt cx="1209675" cy="561975"/>
          </a:xfrm>
        </p:grpSpPr>
        <p:sp>
          <p:nvSpPr>
            <p:cNvPr id="31" name="Oválný popisek 30"/>
            <p:cNvSpPr/>
            <p:nvPr/>
          </p:nvSpPr>
          <p:spPr>
            <a:xfrm>
              <a:off x="3438525" y="888394"/>
              <a:ext cx="1209675" cy="561975"/>
            </a:xfrm>
            <a:prstGeom prst="wedgeEllipseCallout">
              <a:avLst>
                <a:gd name="adj1" fmla="val 29204"/>
                <a:gd name="adj2" fmla="val 89958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3510593" y="975449"/>
              <a:ext cx="1124035" cy="38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1"/>
                  </a:solidFill>
                </a:rPr>
                <a:t>31 %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7691438" y="998365"/>
            <a:ext cx="1209675" cy="561975"/>
            <a:chOff x="7566854" y="1021156"/>
            <a:chExt cx="1209675" cy="561975"/>
          </a:xfrm>
        </p:grpSpPr>
        <p:sp>
          <p:nvSpPr>
            <p:cNvPr id="34" name="Oválný popisek 33"/>
            <p:cNvSpPr/>
            <p:nvPr/>
          </p:nvSpPr>
          <p:spPr>
            <a:xfrm>
              <a:off x="7566854" y="1021156"/>
              <a:ext cx="1209675" cy="561975"/>
            </a:xfrm>
            <a:prstGeom prst="wedgeEllipseCallout">
              <a:avLst>
                <a:gd name="adj1" fmla="val -38785"/>
                <a:gd name="adj2" fmla="val 80466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0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7743162" y="1106739"/>
              <a:ext cx="897918" cy="387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1"/>
                  </a:solidFill>
                </a:rPr>
                <a:t>42%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5860375" y="4093996"/>
            <a:ext cx="3031580" cy="80042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Mladší lidé (15-29)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Obyvatelé velkých měst (nad 100 tis. obyv.)</a:t>
            </a:r>
            <a:endParaRPr lang="cs-CZ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6053"/>
            <a:ext cx="9144000" cy="40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Proč ano				Proč ne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52046" y="834386"/>
            <a:ext cx="4380914" cy="4010534"/>
          </a:xfrm>
          <a:prstGeom prst="rightArrow">
            <a:avLst>
              <a:gd name="adj1" fmla="val 83436"/>
              <a:gd name="adj2" fmla="val 32672"/>
            </a:avLst>
          </a:prstGeom>
          <a:solidFill>
            <a:schemeClr val="bg1">
              <a:alpha val="64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29186" y="1374239"/>
            <a:ext cx="4144694" cy="331649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Přípojka je potřeba, jinak než úplatkem situaci nelze řešit:</a:t>
            </a:r>
          </a:p>
          <a:p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 	</a:t>
            </a:r>
            <a:r>
              <a:rPr lang="cs-CZ" sz="1600" dirty="0" smtClean="0">
                <a:solidFill>
                  <a:srgbClr val="C00000"/>
                </a:solidFill>
              </a:rPr>
              <a:t>47 %</a:t>
            </a:r>
          </a:p>
          <a:p>
            <a:endParaRPr lang="cs-CZ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Díky úplatku je časová, finanční</a:t>
            </a:r>
            <a:b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i organizační investice menší: </a:t>
            </a:r>
          </a:p>
          <a:p>
            <a:r>
              <a:rPr lang="cs-CZ" sz="1600" dirty="0" smtClean="0">
                <a:solidFill>
                  <a:srgbClr val="C00000"/>
                </a:solidFill>
              </a:rPr>
              <a:t>	42 %</a:t>
            </a:r>
          </a:p>
          <a:p>
            <a:endParaRPr lang="cs-CZ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Úzus, zavedené jednání: </a:t>
            </a:r>
          </a:p>
          <a:p>
            <a:r>
              <a:rPr lang="cs-CZ" sz="1600" dirty="0" smtClean="0">
                <a:solidFill>
                  <a:srgbClr val="C00000"/>
                </a:solidFill>
              </a:rPr>
              <a:t>	7 %</a:t>
            </a:r>
          </a:p>
          <a:p>
            <a:endParaRPr lang="cs-CZ" sz="1600" dirty="0" smtClean="0">
              <a:solidFill>
                <a:schemeClr val="accent2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flipH="1">
            <a:off x="4632959" y="834386"/>
            <a:ext cx="4258994" cy="3989392"/>
          </a:xfrm>
          <a:prstGeom prst="rightArrow">
            <a:avLst>
              <a:gd name="adj1" fmla="val 84283"/>
              <a:gd name="adj2" fmla="val 35410"/>
            </a:avLst>
          </a:prstGeom>
          <a:solidFill>
            <a:schemeClr val="bg1">
              <a:alpha val="69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615940" y="1207766"/>
            <a:ext cx="3657014" cy="329649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Jsem proti korupčnímu jednání: </a:t>
            </a:r>
            <a:r>
              <a:rPr lang="cs-CZ" sz="1600" dirty="0" smtClean="0">
                <a:solidFill>
                  <a:srgbClr val="C00000"/>
                </a:solidFill>
              </a:rPr>
              <a:t>53 %</a:t>
            </a:r>
          </a:p>
          <a:p>
            <a:endParaRPr lang="cs-CZ" sz="1600" dirty="0">
              <a:solidFill>
                <a:srgbClr val="C00000"/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Hledal/a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bych jinou legální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cestu: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1600" dirty="0" smtClean="0">
                <a:solidFill>
                  <a:srgbClr val="C00000"/>
                </a:solidFill>
              </a:rPr>
              <a:t>27 </a:t>
            </a:r>
            <a:r>
              <a:rPr lang="cs-CZ" sz="1600" dirty="0">
                <a:solidFill>
                  <a:srgbClr val="C00000"/>
                </a:solidFill>
              </a:rPr>
              <a:t>%</a:t>
            </a:r>
          </a:p>
          <a:p>
            <a:endParaRPr lang="cs-CZ" sz="1600" dirty="0" smtClean="0">
              <a:solidFill>
                <a:schemeClr val="accent2"/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to hodně peněz: </a:t>
            </a:r>
            <a:r>
              <a:rPr lang="cs-CZ" sz="1600" dirty="0" smtClean="0">
                <a:solidFill>
                  <a:srgbClr val="C00000"/>
                </a:solidFill>
              </a:rPr>
              <a:t>11 </a:t>
            </a:r>
            <a:r>
              <a:rPr lang="cs-CZ" sz="1600" dirty="0">
                <a:solidFill>
                  <a:srgbClr val="C00000"/>
                </a:solidFill>
              </a:rPr>
              <a:t>%</a:t>
            </a:r>
          </a:p>
          <a:p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Obavy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z trestu: 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cs-CZ" sz="1600" dirty="0" smtClean="0">
                <a:solidFill>
                  <a:srgbClr val="C00000"/>
                </a:solidFill>
              </a:rPr>
              <a:t>8 </a:t>
            </a:r>
            <a:r>
              <a:rPr lang="cs-CZ" sz="1600" dirty="0">
                <a:solidFill>
                  <a:srgbClr val="C00000"/>
                </a:solidFill>
              </a:rPr>
              <a:t>%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8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6053"/>
            <a:ext cx="9144000" cy="40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5725" y="0"/>
            <a:ext cx="8644302" cy="806053"/>
          </a:xfrm>
        </p:spPr>
        <p:txBody>
          <a:bodyPr>
            <a:normAutofit/>
          </a:bodyPr>
          <a:lstStyle/>
          <a:p>
            <a:r>
              <a:rPr lang="cs-CZ" sz="2400" b="0" dirty="0" smtClean="0"/>
              <a:t>2. Kazuistika - </a:t>
            </a:r>
            <a:r>
              <a:rPr lang="cs-CZ" sz="2400" dirty="0"/>
              <a:t>Mateřská </a:t>
            </a:r>
            <a:r>
              <a:rPr lang="cs-CZ" sz="2400" dirty="0" smtClean="0"/>
              <a:t>školka</a:t>
            </a:r>
            <a:endParaRPr lang="cs-CZ" sz="2400" b="0" dirty="0"/>
          </a:p>
        </p:txBody>
      </p:sp>
      <p:sp>
        <p:nvSpPr>
          <p:cNvPr id="14" name="Zaoblený obdélník 13"/>
          <p:cNvSpPr/>
          <p:nvPr/>
        </p:nvSpPr>
        <p:spPr>
          <a:xfrm>
            <a:off x="4571999" y="1296762"/>
            <a:ext cx="4336419" cy="3082981"/>
          </a:xfrm>
          <a:prstGeom prst="roundRect">
            <a:avLst>
              <a:gd name="adj" fmla="val 775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842189" y="1561647"/>
            <a:ext cx="3796038" cy="255321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s-CZ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teď si představte, že byste se ocitl/a v jiné takové situaci. Potřebujete své dítě skutečně akutně umístit do mateřské školky. V minulém roce jste se o místo v MŠ neucházeli a zároveň se nejedná o poslední rok před zahájením povinné školní docházky. Šance na přijetí do MŠ proto nejsou příliš vysoké. Vedení školky Vám naznačilo, že poskytnutím sponzorského daru MŠ v hodnotě 10 000,- Kč, získáte 100% jistotu, že Vaše dítě bude přijato</a:t>
            </a:r>
            <a:r>
              <a:rPr lang="cs-CZ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Byl/a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byste k tomuto jednání svolný/á?  </a:t>
            </a:r>
          </a:p>
        </p:txBody>
      </p:sp>
    </p:spTree>
    <p:extLst>
      <p:ext uri="{BB962C8B-B14F-4D97-AF65-F5344CB8AC3E}">
        <p14:creationId xmlns:p14="http://schemas.microsoft.com/office/powerpoint/2010/main" val="15272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6053"/>
            <a:ext cx="5661661" cy="40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1" y="806450"/>
            <a:ext cx="5661660" cy="4063205"/>
          </a:xfrm>
          <a:prstGeom prst="roundRect">
            <a:avLst>
              <a:gd name="adj" fmla="val 0"/>
            </a:avLst>
          </a:prstGeom>
          <a:solidFill>
            <a:schemeClr val="bg1">
              <a:alpha val="71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3/5 takové jednání odmítají, akceptuje ho 27 %</a:t>
            </a:r>
            <a:endParaRPr lang="cs-CZ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244" y="2844402"/>
            <a:ext cx="1171575" cy="11906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866" y="1629051"/>
            <a:ext cx="1178281" cy="115927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xtLst/>
        </p:spPr>
      </p:pic>
      <p:grpSp>
        <p:nvGrpSpPr>
          <p:cNvPr id="30" name="Skupina 29"/>
          <p:cNvGrpSpPr/>
          <p:nvPr/>
        </p:nvGrpSpPr>
        <p:grpSpPr>
          <a:xfrm>
            <a:off x="5827192" y="2178830"/>
            <a:ext cx="1196103" cy="561975"/>
            <a:chOff x="3438525" y="888394"/>
            <a:chExt cx="1209675" cy="561975"/>
          </a:xfrm>
        </p:grpSpPr>
        <p:sp>
          <p:nvSpPr>
            <p:cNvPr id="31" name="Oválný popisek 30"/>
            <p:cNvSpPr/>
            <p:nvPr/>
          </p:nvSpPr>
          <p:spPr>
            <a:xfrm>
              <a:off x="3438525" y="888394"/>
              <a:ext cx="1209675" cy="561975"/>
            </a:xfrm>
            <a:prstGeom prst="wedgeEllipseCallout">
              <a:avLst>
                <a:gd name="adj1" fmla="val 29204"/>
                <a:gd name="adj2" fmla="val 89958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3510593" y="975449"/>
              <a:ext cx="11240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1"/>
                  </a:solidFill>
                </a:rPr>
                <a:t>26 %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7691438" y="998365"/>
            <a:ext cx="1209675" cy="561975"/>
            <a:chOff x="7566854" y="1021156"/>
            <a:chExt cx="1209675" cy="561975"/>
          </a:xfrm>
        </p:grpSpPr>
        <p:sp>
          <p:nvSpPr>
            <p:cNvPr id="34" name="Oválný popisek 33"/>
            <p:cNvSpPr/>
            <p:nvPr/>
          </p:nvSpPr>
          <p:spPr>
            <a:xfrm>
              <a:off x="7566854" y="1021156"/>
              <a:ext cx="1209675" cy="561975"/>
            </a:xfrm>
            <a:prstGeom prst="wedgeEllipseCallout">
              <a:avLst>
                <a:gd name="adj1" fmla="val -38785"/>
                <a:gd name="adj2" fmla="val 80466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0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7743162" y="1106739"/>
              <a:ext cx="89791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1"/>
                  </a:solidFill>
                </a:rPr>
                <a:t>31 %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8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0883776"/>
              </p:ext>
            </p:extLst>
          </p:nvPr>
        </p:nvGraphicFramePr>
        <p:xfrm>
          <a:off x="102281" y="864134"/>
          <a:ext cx="5682029" cy="396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ovéPole 20"/>
          <p:cNvSpPr txBox="1"/>
          <p:nvPr/>
        </p:nvSpPr>
        <p:spPr>
          <a:xfrm>
            <a:off x="5729919" y="4229508"/>
            <a:ext cx="3733799" cy="57420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Vysokoškolsky vzdělaní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Obyvatelé měst nad 20 tis. obyv.</a:t>
            </a:r>
            <a:endParaRPr lang="cs-CZ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2" y="806056"/>
            <a:ext cx="9144000" cy="409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240335" y="914399"/>
            <a:ext cx="4209155" cy="3805715"/>
          </a:xfrm>
          <a:prstGeom prst="roundRect">
            <a:avLst>
              <a:gd name="adj" fmla="val 7750"/>
            </a:avLst>
          </a:prstGeom>
          <a:solidFill>
            <a:schemeClr val="bg1">
              <a:alpha val="7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606894" y="914400"/>
            <a:ext cx="4395819" cy="3814764"/>
          </a:xfrm>
          <a:prstGeom prst="roundRect">
            <a:avLst>
              <a:gd name="adj" fmla="val 7750"/>
            </a:avLst>
          </a:prstGeom>
          <a:solidFill>
            <a:schemeClr val="bg1">
              <a:alpha val="7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162158" y="1595771"/>
            <a:ext cx="3502193" cy="3307082"/>
          </a:xfrm>
        </p:spPr>
        <p:txBody>
          <a:bodyPr/>
          <a:lstStyle/>
          <a:p>
            <a:pPr lvl="1" indent="-70349" algn="ctr" eaLnBrk="1" hangingPunct="1">
              <a:lnSpc>
                <a:spcPct val="120000"/>
              </a:lnSpc>
            </a:pPr>
            <a:r>
              <a:rPr lang="cs-CZ" sz="1600" dirty="0">
                <a:solidFill>
                  <a:schemeClr val="accent1"/>
                </a:solidFill>
              </a:rPr>
              <a:t>	</a:t>
            </a:r>
            <a:r>
              <a:rPr lang="cs-CZ" altLang="cs-CZ" sz="1600" b="1" kern="1200" dirty="0" smtClean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online FGD</a:t>
            </a:r>
            <a:endParaRPr lang="cs-CZ" altLang="cs-CZ" sz="1600" b="1" kern="1200" dirty="0">
              <a:solidFill>
                <a:schemeClr val="accent1"/>
              </a:solidFill>
              <a:latin typeface="Verdana" pitchFamily="34" charset="0"/>
              <a:ea typeface="+mn-ea"/>
              <a:cs typeface="+mn-cs"/>
            </a:endParaRPr>
          </a:p>
          <a:p>
            <a:pPr lvl="1" indent="-70349" algn="ctr" eaLnBrk="1" hangingPunct="1">
              <a:lnSpc>
                <a:spcPct val="120000"/>
              </a:lnSpc>
            </a:pPr>
            <a:r>
              <a:rPr lang="cs-CZ" sz="1600" b="1" kern="1200" dirty="0" smtClean="0">
                <a:solidFill>
                  <a:schemeClr val="accent1"/>
                </a:solidFill>
                <a:latin typeface="Verdana" pitchFamily="34" charset="0"/>
              </a:rPr>
              <a:t>		populace </a:t>
            </a:r>
            <a:r>
              <a:rPr lang="cs-CZ" sz="1600" b="1" kern="12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	</a:t>
            </a:r>
            <a:endParaRPr lang="cs-CZ" sz="1600" b="1" kern="1200" dirty="0" smtClean="0">
              <a:solidFill>
                <a:schemeClr val="accent1"/>
              </a:solidFill>
              <a:latin typeface="Verdana" pitchFamily="34" charset="0"/>
              <a:ea typeface="+mn-ea"/>
              <a:cs typeface="+mn-cs"/>
            </a:endParaRPr>
          </a:p>
          <a:p>
            <a:pPr lvl="1" indent="-70349" algn="ctr" eaLnBrk="1" hangingPunct="1">
              <a:lnSpc>
                <a:spcPct val="120000"/>
              </a:lnSpc>
            </a:pPr>
            <a:r>
              <a:rPr lang="cs-CZ" sz="1600" kern="1200" dirty="0" smtClean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n=9 , 5 </a:t>
            </a:r>
            <a:r>
              <a:rPr lang="cs-CZ" sz="1600" kern="12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mužů a 4 </a:t>
            </a:r>
            <a:r>
              <a:rPr lang="cs-CZ" sz="1600" kern="1200" dirty="0" smtClean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ženy</a:t>
            </a:r>
          </a:p>
          <a:p>
            <a:pPr lvl="1" indent="-70349" algn="ctr" eaLnBrk="1" hangingPunct="1">
              <a:lnSpc>
                <a:spcPct val="120000"/>
              </a:lnSpc>
            </a:pPr>
            <a:endParaRPr lang="cs-CZ" altLang="cs-CZ" sz="1600" b="1" kern="1200" dirty="0">
              <a:solidFill>
                <a:schemeClr val="accent1"/>
              </a:solidFill>
              <a:latin typeface="Verdana" pitchFamily="34" charset="0"/>
              <a:ea typeface="+mn-ea"/>
              <a:cs typeface="+mn-cs"/>
            </a:endParaRPr>
          </a:p>
          <a:p>
            <a:pPr lvl="1" indent="-70349" algn="ctr" eaLnBrk="1" hangingPunct="1">
              <a:lnSpc>
                <a:spcPct val="120000"/>
              </a:lnSpc>
            </a:pPr>
            <a:r>
              <a:rPr lang="cs-CZ" altLang="cs-CZ" sz="1600" b="1" kern="1200" dirty="0" smtClean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face-to </a:t>
            </a:r>
            <a:r>
              <a:rPr lang="cs-CZ" altLang="cs-CZ" sz="1600" b="1" kern="12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face </a:t>
            </a:r>
            <a:r>
              <a:rPr lang="cs-CZ" altLang="cs-CZ" sz="1600" b="1" kern="1200" dirty="0" smtClean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FGD</a:t>
            </a:r>
            <a:endParaRPr lang="cs-CZ" altLang="cs-CZ" sz="1600" b="1" kern="1200" dirty="0">
              <a:solidFill>
                <a:schemeClr val="accent1"/>
              </a:solidFill>
              <a:latin typeface="Verdana" pitchFamily="34" charset="0"/>
              <a:ea typeface="+mn-ea"/>
              <a:cs typeface="+mn-cs"/>
            </a:endParaRPr>
          </a:p>
          <a:p>
            <a:pPr lvl="1" indent="-70349" algn="ctr" eaLnBrk="1" hangingPunct="1">
              <a:lnSpc>
                <a:spcPct val="120000"/>
              </a:lnSpc>
            </a:pPr>
            <a:r>
              <a:rPr lang="cs-CZ" sz="1600" b="1" kern="1200" dirty="0" smtClean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zástupci </a:t>
            </a:r>
            <a:r>
              <a:rPr lang="cs-CZ" sz="1600" b="1" kern="12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státní </a:t>
            </a:r>
            <a:r>
              <a:rPr lang="cs-CZ" sz="1600" b="1" kern="1200" dirty="0" smtClean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správy</a:t>
            </a:r>
          </a:p>
          <a:p>
            <a:pPr lvl="1" indent="-70349" algn="ctr" eaLnBrk="1" hangingPunct="1">
              <a:lnSpc>
                <a:spcPct val="120000"/>
              </a:lnSpc>
            </a:pPr>
            <a:r>
              <a:rPr lang="cs-CZ" sz="1600" kern="1200" dirty="0" smtClean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n=8 , 3 </a:t>
            </a:r>
            <a:r>
              <a:rPr lang="cs-CZ" sz="1600" kern="12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muži a 5 </a:t>
            </a:r>
            <a:r>
              <a:rPr lang="cs-CZ" sz="1600" kern="1200" dirty="0" smtClean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žen</a:t>
            </a:r>
            <a:endParaRPr lang="cs-CZ" sz="1600" kern="1200" dirty="0">
              <a:solidFill>
                <a:schemeClr val="accent1"/>
              </a:solidFill>
              <a:latin typeface="Verdana" pitchFamily="34" charset="0"/>
              <a:ea typeface="+mn-ea"/>
              <a:cs typeface="+mn-cs"/>
            </a:endParaRPr>
          </a:p>
          <a:p>
            <a:pPr marL="150168" lvl="2" indent="0" algn="ctr">
              <a:lnSpc>
                <a:spcPct val="115000"/>
              </a:lnSpc>
              <a:buNone/>
              <a:tabLst>
                <a:tab pos="530324" algn="l"/>
              </a:tabLst>
            </a:pPr>
            <a:endParaRPr lang="cs-CZ" altLang="cs-CZ" sz="1600" b="1" kern="1200" dirty="0">
              <a:solidFill>
                <a:schemeClr val="accent1"/>
              </a:solidFill>
              <a:latin typeface="Verdana" pitchFamily="34" charset="0"/>
              <a:ea typeface="+mn-ea"/>
              <a:cs typeface="+mn-cs"/>
            </a:endParaRPr>
          </a:p>
          <a:p>
            <a:pPr marL="150168" lvl="2" indent="0" algn="ctr">
              <a:lnSpc>
                <a:spcPct val="115000"/>
              </a:lnSpc>
              <a:spcBef>
                <a:spcPts val="1200"/>
              </a:spcBef>
              <a:buNone/>
              <a:tabLst>
                <a:tab pos="530324" algn="l"/>
              </a:tabLst>
            </a:pPr>
            <a:r>
              <a:rPr lang="cs-CZ" altLang="cs-CZ" sz="1600" kern="12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říjen 2015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indent="-70349" eaLnBrk="1" hangingPunct="1">
              <a:lnSpc>
                <a:spcPct val="120000"/>
              </a:lnSpc>
            </a:pPr>
            <a:r>
              <a:rPr lang="cs-CZ" sz="2400" b="0" dirty="0" smtClean="0"/>
              <a:t>Koho a jak jsem se ptali</a:t>
            </a:r>
            <a:endParaRPr lang="cs-CZ" sz="2400" b="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88830" y="1006475"/>
            <a:ext cx="3238387" cy="387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971C54"/>
                </a:solidFill>
              </a:rPr>
              <a:t>Kvantitativní výzkum</a:t>
            </a:r>
            <a:endParaRPr lang="cs-CZ" sz="2000" dirty="0">
              <a:solidFill>
                <a:srgbClr val="971C54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06691" y="1014953"/>
            <a:ext cx="2981907" cy="387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971C54"/>
                </a:solidFill>
              </a:rPr>
              <a:t>Kvalitativní</a:t>
            </a:r>
            <a:r>
              <a:rPr lang="cs-CZ" dirty="0" smtClean="0">
                <a:solidFill>
                  <a:srgbClr val="971C54"/>
                </a:solidFill>
              </a:rPr>
              <a:t> </a:t>
            </a:r>
            <a:r>
              <a:rPr lang="cs-CZ" sz="2000" dirty="0">
                <a:solidFill>
                  <a:srgbClr val="971C54"/>
                </a:solidFill>
              </a:rPr>
              <a:t>výzkum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64" y="1011043"/>
            <a:ext cx="666438" cy="43324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598" y="1011043"/>
            <a:ext cx="603356" cy="49029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240335" y="1574639"/>
            <a:ext cx="4022492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70349" algn="ctr" eaLnBrk="1" hangingPunct="1">
              <a:lnSpc>
                <a:spcPct val="120000"/>
              </a:lnSpc>
            </a:pPr>
            <a:r>
              <a:rPr lang="cs-CZ" altLang="cs-CZ" sz="1600" dirty="0" smtClean="0">
                <a:solidFill>
                  <a:schemeClr val="accent1"/>
                </a:solidFill>
              </a:rPr>
              <a:t>internetové </a:t>
            </a:r>
            <a:r>
              <a:rPr lang="cs-CZ" altLang="cs-CZ" sz="1600" dirty="0">
                <a:solidFill>
                  <a:schemeClr val="accent1"/>
                </a:solidFill>
              </a:rPr>
              <a:t>dotazování </a:t>
            </a:r>
          </a:p>
          <a:p>
            <a:pPr lvl="1" indent="-70349" algn="ctr" eaLnBrk="1" hangingPunct="1">
              <a:lnSpc>
                <a:spcPct val="120000"/>
              </a:lnSpc>
            </a:pPr>
            <a:endParaRPr lang="cs-CZ" altLang="cs-CZ" sz="1600" dirty="0">
              <a:solidFill>
                <a:schemeClr val="accent1"/>
              </a:solidFill>
            </a:endParaRPr>
          </a:p>
          <a:p>
            <a:pPr lvl="1" indent="-70349" algn="ctr" eaLnBrk="1" hangingPunct="1">
              <a:lnSpc>
                <a:spcPct val="120000"/>
              </a:lnSpc>
            </a:pPr>
            <a:r>
              <a:rPr lang="cs-CZ" sz="1600" dirty="0" smtClean="0">
                <a:solidFill>
                  <a:schemeClr val="accent1"/>
                </a:solidFill>
              </a:rPr>
              <a:t>reprezentativní </a:t>
            </a:r>
            <a:r>
              <a:rPr lang="cs-CZ" sz="1600" dirty="0">
                <a:solidFill>
                  <a:schemeClr val="accent1"/>
                </a:solidFill>
              </a:rPr>
              <a:t>internetová </a:t>
            </a:r>
          </a:p>
          <a:p>
            <a:pPr lvl="1" indent="-70349" algn="ctr" eaLnBrk="1" hangingPunct="1">
              <a:lnSpc>
                <a:spcPct val="120000"/>
              </a:lnSpc>
            </a:pPr>
            <a:r>
              <a:rPr lang="cs-CZ" sz="1600" dirty="0">
                <a:solidFill>
                  <a:schemeClr val="accent1"/>
                </a:solidFill>
              </a:rPr>
              <a:t>populace ČR 15 až 59 let</a:t>
            </a:r>
          </a:p>
          <a:p>
            <a:pPr lvl="1" indent="-70349" algn="ctr" eaLnBrk="1" hangingPunct="1">
              <a:lnSpc>
                <a:spcPct val="120000"/>
              </a:lnSpc>
            </a:pPr>
            <a:endParaRPr lang="cs-CZ" sz="1600" dirty="0">
              <a:solidFill>
                <a:schemeClr val="accent1"/>
              </a:solidFill>
            </a:endParaRPr>
          </a:p>
          <a:p>
            <a:pPr lvl="1" indent="-70349" algn="ctr" eaLnBrk="1" hangingPunct="1">
              <a:lnSpc>
                <a:spcPct val="120000"/>
              </a:lnSpc>
            </a:pPr>
            <a:r>
              <a:rPr lang="cs-CZ" altLang="cs-CZ" sz="1600" b="0" dirty="0" smtClean="0">
                <a:solidFill>
                  <a:schemeClr val="accent1"/>
                </a:solidFill>
              </a:rPr>
              <a:t>kvótní </a:t>
            </a:r>
            <a:r>
              <a:rPr lang="cs-CZ" altLang="cs-CZ" sz="1600" b="0" dirty="0">
                <a:solidFill>
                  <a:schemeClr val="accent1"/>
                </a:solidFill>
              </a:rPr>
              <a:t>výběr podle pohlaví,</a:t>
            </a:r>
          </a:p>
          <a:p>
            <a:pPr lvl="1" indent="-70349" algn="ctr" eaLnBrk="1" hangingPunct="1">
              <a:lnSpc>
                <a:spcPct val="120000"/>
              </a:lnSpc>
            </a:pPr>
            <a:r>
              <a:rPr lang="cs-CZ" altLang="cs-CZ" sz="1600" b="0" dirty="0">
                <a:solidFill>
                  <a:schemeClr val="accent1"/>
                </a:solidFill>
              </a:rPr>
              <a:t>věku, vzdělání a regionu </a:t>
            </a:r>
          </a:p>
          <a:p>
            <a:pPr lvl="1" indent="-70349" algn="ctr" eaLnBrk="1" hangingPunct="1">
              <a:lnSpc>
                <a:spcPct val="120000"/>
              </a:lnSpc>
            </a:pPr>
            <a:endParaRPr lang="cs-CZ" sz="1600" b="0" dirty="0" smtClean="0">
              <a:solidFill>
                <a:schemeClr val="accent1"/>
              </a:solidFill>
            </a:endParaRPr>
          </a:p>
          <a:p>
            <a:pPr lvl="1" indent="-70349" algn="ctr" eaLnBrk="1" hangingPunct="1">
              <a:lnSpc>
                <a:spcPct val="120000"/>
              </a:lnSpc>
            </a:pPr>
            <a:r>
              <a:rPr lang="cs-CZ" sz="1600" b="0" dirty="0" smtClean="0">
                <a:solidFill>
                  <a:schemeClr val="accent1"/>
                </a:solidFill>
              </a:rPr>
              <a:t>n</a:t>
            </a:r>
            <a:r>
              <a:rPr lang="cs-CZ" sz="1600" b="0" dirty="0">
                <a:solidFill>
                  <a:schemeClr val="accent1"/>
                </a:solidFill>
              </a:rPr>
              <a:t>= 810, července 2015 </a:t>
            </a:r>
          </a:p>
        </p:txBody>
      </p:sp>
    </p:spTree>
    <p:extLst>
      <p:ext uri="{BB962C8B-B14F-4D97-AF65-F5344CB8AC3E}">
        <p14:creationId xmlns:p14="http://schemas.microsoft.com/office/powerpoint/2010/main" val="33438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6053"/>
            <a:ext cx="9144000" cy="40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52046" y="908050"/>
            <a:ext cx="4380914" cy="3915280"/>
          </a:xfrm>
          <a:prstGeom prst="rightArrow">
            <a:avLst>
              <a:gd name="adj1" fmla="val 83436"/>
              <a:gd name="adj2" fmla="val 32672"/>
            </a:avLst>
          </a:prstGeom>
          <a:solidFill>
            <a:schemeClr val="bg1">
              <a:alpha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 flipH="1">
            <a:off x="4632959" y="857246"/>
            <a:ext cx="4258994" cy="3989392"/>
          </a:xfrm>
          <a:prstGeom prst="rightArrow">
            <a:avLst>
              <a:gd name="adj1" fmla="val 84283"/>
              <a:gd name="adj2" fmla="val 35410"/>
            </a:avLst>
          </a:prstGeom>
          <a:solidFill>
            <a:schemeClr val="bg1">
              <a:alpha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cs-CZ" alt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90146" y="1418590"/>
            <a:ext cx="3740834" cy="300872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Potřebuji umístit dítě do školky: </a:t>
            </a:r>
            <a:r>
              <a:rPr lang="cs-CZ" sz="1600" dirty="0" smtClean="0">
                <a:solidFill>
                  <a:schemeClr val="accent5"/>
                </a:solidFill>
              </a:rPr>
              <a:t>	</a:t>
            </a:r>
            <a:r>
              <a:rPr lang="cs-CZ" sz="1600" dirty="0" smtClean="0">
                <a:solidFill>
                  <a:srgbClr val="C00000"/>
                </a:solidFill>
              </a:rPr>
              <a:t>48 %</a:t>
            </a:r>
            <a:r>
              <a:rPr lang="cs-CZ" sz="1600" dirty="0" smtClean="0">
                <a:solidFill>
                  <a:schemeClr val="accent5"/>
                </a:solidFill>
              </a:rPr>
              <a:t> </a:t>
            </a:r>
          </a:p>
          <a:p>
            <a:endParaRPr lang="cs-CZ" sz="1600" dirty="0" smtClean="0">
              <a:solidFill>
                <a:schemeClr val="accent2"/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Sponzorský dar není </a:t>
            </a:r>
            <a:b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úplatek: </a:t>
            </a:r>
            <a:r>
              <a:rPr lang="cs-CZ" sz="1600" dirty="0" smtClean="0">
                <a:solidFill>
                  <a:srgbClr val="C00000"/>
                </a:solidFill>
              </a:rPr>
              <a:t>27 %</a:t>
            </a:r>
          </a:p>
          <a:p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Je to pro dítě to nejlepší: </a:t>
            </a:r>
            <a:r>
              <a:rPr lang="cs-CZ" sz="1600" dirty="0" smtClean="0">
                <a:solidFill>
                  <a:srgbClr val="C00000"/>
                </a:solidFill>
              </a:rPr>
              <a:t>15 %</a:t>
            </a:r>
          </a:p>
          <a:p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Je to výhodné: </a:t>
            </a:r>
            <a:r>
              <a:rPr lang="cs-CZ" sz="1600" dirty="0" smtClean="0">
                <a:solidFill>
                  <a:srgbClr val="FF0000"/>
                </a:solidFill>
              </a:rPr>
              <a:t>	</a:t>
            </a:r>
            <a:r>
              <a:rPr lang="cs-CZ" sz="1600" dirty="0" smtClean="0">
                <a:solidFill>
                  <a:srgbClr val="C00000"/>
                </a:solidFill>
              </a:rPr>
              <a:t>11 %</a:t>
            </a:r>
          </a:p>
          <a:p>
            <a:endParaRPr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Proč ano				Proč ne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654040" y="1188720"/>
            <a:ext cx="3237914" cy="329649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Hledal/a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bych jinou legální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cestu: </a:t>
            </a:r>
            <a:r>
              <a:rPr lang="cs-CZ" sz="1600" dirty="0" smtClean="0">
                <a:solidFill>
                  <a:srgbClr val="C00000"/>
                </a:solidFill>
              </a:rPr>
              <a:t>44 </a:t>
            </a:r>
            <a:r>
              <a:rPr lang="cs-CZ" sz="1600" dirty="0">
                <a:solidFill>
                  <a:srgbClr val="C00000"/>
                </a:solidFill>
              </a:rPr>
              <a:t>%</a:t>
            </a:r>
          </a:p>
          <a:p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Jsem proti korupčnímu jednání: </a:t>
            </a:r>
            <a:r>
              <a:rPr lang="cs-CZ" sz="1600" dirty="0" smtClean="0">
                <a:solidFill>
                  <a:srgbClr val="C00000"/>
                </a:solidFill>
              </a:rPr>
              <a:t>40 %</a:t>
            </a:r>
          </a:p>
          <a:p>
            <a:endParaRPr lang="cs-CZ" sz="1600" dirty="0" smtClean="0">
              <a:solidFill>
                <a:schemeClr val="accent2"/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to hodně peněz: </a:t>
            </a:r>
            <a:r>
              <a:rPr lang="cs-CZ" sz="1600" dirty="0" smtClean="0">
                <a:solidFill>
                  <a:srgbClr val="C00000"/>
                </a:solidFill>
              </a:rPr>
              <a:t>13 </a:t>
            </a:r>
            <a:r>
              <a:rPr lang="cs-CZ" sz="1600" dirty="0">
                <a:solidFill>
                  <a:srgbClr val="C00000"/>
                </a:solidFill>
              </a:rPr>
              <a:t>%</a:t>
            </a:r>
          </a:p>
          <a:p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Obavy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z trestu: 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cs-CZ" sz="1600" dirty="0" smtClean="0">
                <a:solidFill>
                  <a:srgbClr val="C00000"/>
                </a:solidFill>
              </a:rPr>
              <a:t>2 </a:t>
            </a:r>
            <a:r>
              <a:rPr lang="cs-CZ" sz="1600" dirty="0">
                <a:solidFill>
                  <a:srgbClr val="C00000"/>
                </a:solidFill>
              </a:rPr>
              <a:t>%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9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Verdana" pitchFamily="34" charset="0"/>
              </a:rPr>
              <a:t>Co jsme zjišťovali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57175" y="1468353"/>
            <a:ext cx="2672048" cy="2487614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Co si myslíme o korupci v ČR?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093720" y="1468354"/>
            <a:ext cx="2796540" cy="2487613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Jak se na ní podílíme?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2" descr="https://images.unsplash.com/photo-1423483641154-5411ec9c0ddf?q=80&amp;fm=jpg&amp;s=f500087a88b8b870139230b457826dc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4690" y="1575533"/>
            <a:ext cx="2514600" cy="16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47" y="1631315"/>
            <a:ext cx="2456304" cy="1523365"/>
          </a:xfrm>
          <a:prstGeom prst="rect">
            <a:avLst/>
          </a:prstGeom>
        </p:spPr>
      </p:pic>
      <p:sp>
        <p:nvSpPr>
          <p:cNvPr id="11" name="Zaoblený obdélník 10"/>
          <p:cNvSpPr/>
          <p:nvPr/>
        </p:nvSpPr>
        <p:spPr>
          <a:xfrm>
            <a:off x="244778" y="1463342"/>
            <a:ext cx="2696841" cy="2487614"/>
          </a:xfrm>
          <a:prstGeom prst="roundRect">
            <a:avLst>
              <a:gd name="adj" fmla="val 775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023325" y="1006475"/>
            <a:ext cx="2797200" cy="3018708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b="1" dirty="0" smtClean="0">
                <a:solidFill>
                  <a:srgbClr val="971C54"/>
                </a:solidFill>
              </a:rPr>
              <a:t>Může to ovlivnit gender?</a:t>
            </a:r>
            <a:endParaRPr lang="en-US" sz="2000" b="1" dirty="0">
              <a:solidFill>
                <a:srgbClr val="971C54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094019" y="1476291"/>
            <a:ext cx="2796241" cy="2487614"/>
          </a:xfrm>
          <a:prstGeom prst="roundRect">
            <a:avLst>
              <a:gd name="adj" fmla="val 775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580" y="1205035"/>
            <a:ext cx="2546690" cy="1663111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ffectLst>
            <a:glow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6065"/>
            <a:ext cx="5763717" cy="40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aoblený obdélník 21"/>
          <p:cNvSpPr/>
          <p:nvPr/>
        </p:nvSpPr>
        <p:spPr>
          <a:xfrm>
            <a:off x="-1" y="805179"/>
            <a:ext cx="5763718" cy="4057239"/>
          </a:xfrm>
          <a:prstGeom prst="roundRect">
            <a:avLst>
              <a:gd name="adj" fmla="val 0"/>
            </a:avLst>
          </a:prstGeom>
          <a:solidFill>
            <a:schemeClr val="bg1">
              <a:alpha val="63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5928591"/>
              </p:ext>
            </p:extLst>
          </p:nvPr>
        </p:nvGraphicFramePr>
        <p:xfrm>
          <a:off x="84054" y="888799"/>
          <a:ext cx="5679663" cy="391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¾ lidí míní, že větší zkušenost s korupcí mají muži </a:t>
            </a:r>
            <a:endParaRPr lang="cs-CZ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244" y="2844402"/>
            <a:ext cx="1171575" cy="11906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/>
        </p:spPr>
      </p:pic>
      <p:grpSp>
        <p:nvGrpSpPr>
          <p:cNvPr id="9" name="Skupina 8"/>
          <p:cNvGrpSpPr/>
          <p:nvPr/>
        </p:nvGrpSpPr>
        <p:grpSpPr>
          <a:xfrm>
            <a:off x="5827192" y="2178830"/>
            <a:ext cx="1196103" cy="561975"/>
            <a:chOff x="3438525" y="888394"/>
            <a:chExt cx="1209675" cy="561975"/>
          </a:xfrm>
        </p:grpSpPr>
        <p:sp>
          <p:nvSpPr>
            <p:cNvPr id="10" name="Oválný popisek 9"/>
            <p:cNvSpPr/>
            <p:nvPr/>
          </p:nvSpPr>
          <p:spPr>
            <a:xfrm>
              <a:off x="3438525" y="888394"/>
              <a:ext cx="1209675" cy="561975"/>
            </a:xfrm>
            <a:prstGeom prst="wedgeEllipseCallout">
              <a:avLst>
                <a:gd name="adj1" fmla="val 29204"/>
                <a:gd name="adj2" fmla="val 89958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510593" y="975449"/>
              <a:ext cx="11240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1"/>
                  </a:solidFill>
                </a:rPr>
                <a:t>84 %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866" y="1629051"/>
            <a:ext cx="1178281" cy="115927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xtLst/>
        </p:spPr>
      </p:pic>
      <p:grpSp>
        <p:nvGrpSpPr>
          <p:cNvPr id="13" name="Skupina 12"/>
          <p:cNvGrpSpPr/>
          <p:nvPr/>
        </p:nvGrpSpPr>
        <p:grpSpPr>
          <a:xfrm>
            <a:off x="7691438" y="998365"/>
            <a:ext cx="1209675" cy="561975"/>
            <a:chOff x="7566854" y="1021156"/>
            <a:chExt cx="1209675" cy="561975"/>
          </a:xfrm>
        </p:grpSpPr>
        <p:sp>
          <p:nvSpPr>
            <p:cNvPr id="14" name="Oválný popisek 13"/>
            <p:cNvSpPr/>
            <p:nvPr/>
          </p:nvSpPr>
          <p:spPr>
            <a:xfrm>
              <a:off x="7566854" y="1021156"/>
              <a:ext cx="1209675" cy="561975"/>
            </a:xfrm>
            <a:prstGeom prst="wedgeEllipseCallout">
              <a:avLst>
                <a:gd name="adj1" fmla="val -38785"/>
                <a:gd name="adj2" fmla="val 80466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0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7743162" y="1106739"/>
              <a:ext cx="89791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1"/>
                  </a:solidFill>
                </a:rPr>
                <a:t>66 %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6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7758468"/>
              </p:ext>
            </p:extLst>
          </p:nvPr>
        </p:nvGraphicFramePr>
        <p:xfrm>
          <a:off x="-274213" y="955563"/>
          <a:ext cx="5535302" cy="391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2"/>
            <a:ext cx="8891954" cy="80605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Komu přisuzujeme korupční jednání?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472668" y="955563"/>
            <a:ext cx="1887013" cy="36953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ctr"/>
            <a:r>
              <a:rPr lang="cs-CZ" sz="1800" dirty="0">
                <a:solidFill>
                  <a:schemeClr val="accent1"/>
                </a:solidFill>
              </a:rPr>
              <a:t>Malá korupce</a:t>
            </a:r>
          </a:p>
        </p:txBody>
      </p:sp>
      <p:graphicFrame>
        <p:nvGraphicFramePr>
          <p:cNvPr id="64" name="Zástupný symbol pro obsah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73727973"/>
              </p:ext>
            </p:extLst>
          </p:nvPr>
        </p:nvGraphicFramePr>
        <p:xfrm>
          <a:off x="4220471" y="872760"/>
          <a:ext cx="5506955" cy="37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2" name="Obdélník 81"/>
          <p:cNvSpPr/>
          <p:nvPr/>
        </p:nvSpPr>
        <p:spPr>
          <a:xfrm>
            <a:off x="6085549" y="966172"/>
            <a:ext cx="2079373" cy="344657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cs-CZ" sz="1800" dirty="0">
                <a:solidFill>
                  <a:schemeClr val="accent1"/>
                </a:solidFill>
              </a:rPr>
              <a:t>V</a:t>
            </a:r>
            <a:r>
              <a:rPr lang="cs-CZ" sz="1800" dirty="0" smtClean="0">
                <a:solidFill>
                  <a:schemeClr val="accent1"/>
                </a:solidFill>
              </a:rPr>
              <a:t>elká korupce </a:t>
            </a:r>
            <a:endParaRPr lang="cs-CZ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4181516"/>
              </p:ext>
            </p:extLst>
          </p:nvPr>
        </p:nvGraphicFramePr>
        <p:xfrm>
          <a:off x="4722935" y="806055"/>
          <a:ext cx="4242288" cy="391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Ženy vidí velkou korupci jako doménu mužů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1907240"/>
              </p:ext>
            </p:extLst>
          </p:nvPr>
        </p:nvGraphicFramePr>
        <p:xfrm>
          <a:off x="256443" y="806055"/>
          <a:ext cx="4242288" cy="391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délník 9"/>
          <p:cNvSpPr/>
          <p:nvPr/>
        </p:nvSpPr>
        <p:spPr>
          <a:xfrm>
            <a:off x="1103542" y="953732"/>
            <a:ext cx="1887013" cy="36953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pPr algn="ctr"/>
            <a:r>
              <a:rPr lang="cs-CZ" sz="1800" dirty="0">
                <a:solidFill>
                  <a:schemeClr val="accent1"/>
                </a:solidFill>
              </a:rPr>
              <a:t>Malá korupce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95411" y="953732"/>
            <a:ext cx="2079373" cy="344657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cs-CZ" sz="1800" dirty="0">
                <a:solidFill>
                  <a:schemeClr val="accent1"/>
                </a:solidFill>
              </a:rPr>
              <a:t>V</a:t>
            </a:r>
            <a:r>
              <a:rPr lang="cs-CZ" sz="1800" dirty="0" smtClean="0">
                <a:solidFill>
                  <a:schemeClr val="accent1"/>
                </a:solidFill>
              </a:rPr>
              <a:t>elká korupce </a:t>
            </a:r>
            <a:endParaRPr lang="cs-CZ" sz="1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7036" y="1220947"/>
            <a:ext cx="4243387" cy="51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Šipka doleva 15"/>
          <p:cNvSpPr/>
          <p:nvPr/>
        </p:nvSpPr>
        <p:spPr>
          <a:xfrm>
            <a:off x="3499633" y="3639988"/>
            <a:ext cx="614291" cy="327659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 rot="10800000">
            <a:off x="4843162" y="2637054"/>
            <a:ext cx="614291" cy="327659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5652326" y="2800884"/>
            <a:ext cx="1835262" cy="324566"/>
          </a:xfrm>
          <a:custGeom>
            <a:avLst/>
            <a:gdLst>
              <a:gd name="connsiteX0" fmla="*/ 162625 w 4066607"/>
              <a:gd name="connsiteY0" fmla="*/ 118879 h 423679"/>
              <a:gd name="connsiteX1" fmla="*/ 95950 w 4066607"/>
              <a:gd name="connsiteY1" fmla="*/ 128404 h 423679"/>
              <a:gd name="connsiteX2" fmla="*/ 29275 w 4066607"/>
              <a:gd name="connsiteY2" fmla="*/ 147454 h 423679"/>
              <a:gd name="connsiteX3" fmla="*/ 700 w 4066607"/>
              <a:gd name="connsiteY3" fmla="*/ 176029 h 423679"/>
              <a:gd name="connsiteX4" fmla="*/ 19750 w 4066607"/>
              <a:gd name="connsiteY4" fmla="*/ 337954 h 423679"/>
              <a:gd name="connsiteX5" fmla="*/ 38800 w 4066607"/>
              <a:gd name="connsiteY5" fmla="*/ 366529 h 423679"/>
              <a:gd name="connsiteX6" fmla="*/ 95950 w 4066607"/>
              <a:gd name="connsiteY6" fmla="*/ 395104 h 423679"/>
              <a:gd name="connsiteX7" fmla="*/ 153100 w 4066607"/>
              <a:gd name="connsiteY7" fmla="*/ 423679 h 423679"/>
              <a:gd name="connsiteX8" fmla="*/ 2753425 w 4066607"/>
              <a:gd name="connsiteY8" fmla="*/ 414154 h 423679"/>
              <a:gd name="connsiteX9" fmla="*/ 3182050 w 4066607"/>
              <a:gd name="connsiteY9" fmla="*/ 404629 h 423679"/>
              <a:gd name="connsiteX10" fmla="*/ 3229675 w 4066607"/>
              <a:gd name="connsiteY10" fmla="*/ 395104 h 423679"/>
              <a:gd name="connsiteX11" fmla="*/ 3839275 w 4066607"/>
              <a:gd name="connsiteY11" fmla="*/ 385579 h 423679"/>
              <a:gd name="connsiteX12" fmla="*/ 3991675 w 4066607"/>
              <a:gd name="connsiteY12" fmla="*/ 366529 h 423679"/>
              <a:gd name="connsiteX13" fmla="*/ 4039300 w 4066607"/>
              <a:gd name="connsiteY13" fmla="*/ 357004 h 423679"/>
              <a:gd name="connsiteX14" fmla="*/ 4048825 w 4066607"/>
              <a:gd name="connsiteY14" fmla="*/ 118879 h 423679"/>
              <a:gd name="connsiteX15" fmla="*/ 4020250 w 4066607"/>
              <a:gd name="connsiteY15" fmla="*/ 80779 h 423679"/>
              <a:gd name="connsiteX16" fmla="*/ 3925000 w 4066607"/>
              <a:gd name="connsiteY16" fmla="*/ 33154 h 423679"/>
              <a:gd name="connsiteX17" fmla="*/ 1658050 w 4066607"/>
              <a:gd name="connsiteY17" fmla="*/ 23629 h 423679"/>
              <a:gd name="connsiteX18" fmla="*/ 1077025 w 4066607"/>
              <a:gd name="connsiteY18" fmla="*/ 4579 h 423679"/>
              <a:gd name="connsiteX19" fmla="*/ 238825 w 4066607"/>
              <a:gd name="connsiteY19" fmla="*/ 23629 h 423679"/>
              <a:gd name="connsiteX20" fmla="*/ 210250 w 4066607"/>
              <a:gd name="connsiteY20" fmla="*/ 33154 h 423679"/>
              <a:gd name="connsiteX21" fmla="*/ 172150 w 4066607"/>
              <a:gd name="connsiteY21" fmla="*/ 42679 h 423679"/>
              <a:gd name="connsiteX22" fmla="*/ 143575 w 4066607"/>
              <a:gd name="connsiteY22" fmla="*/ 61729 h 423679"/>
              <a:gd name="connsiteX23" fmla="*/ 115000 w 4066607"/>
              <a:gd name="connsiteY23" fmla="*/ 71254 h 423679"/>
              <a:gd name="connsiteX24" fmla="*/ 76900 w 4066607"/>
              <a:gd name="connsiteY24" fmla="*/ 99829 h 42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6607" h="423679">
                <a:moveTo>
                  <a:pt x="162625" y="118879"/>
                </a:moveTo>
                <a:cubicBezTo>
                  <a:pt x="140400" y="122054"/>
                  <a:pt x="118039" y="124388"/>
                  <a:pt x="95950" y="128404"/>
                </a:cubicBezTo>
                <a:cubicBezTo>
                  <a:pt x="69638" y="133188"/>
                  <a:pt x="53758" y="139293"/>
                  <a:pt x="29275" y="147454"/>
                </a:cubicBezTo>
                <a:cubicBezTo>
                  <a:pt x="19750" y="156979"/>
                  <a:pt x="2274" y="162651"/>
                  <a:pt x="700" y="176029"/>
                </a:cubicBezTo>
                <a:cubicBezTo>
                  <a:pt x="-1020" y="190649"/>
                  <a:pt x="-1172" y="296109"/>
                  <a:pt x="19750" y="337954"/>
                </a:cubicBezTo>
                <a:cubicBezTo>
                  <a:pt x="24870" y="348193"/>
                  <a:pt x="30705" y="358434"/>
                  <a:pt x="38800" y="366529"/>
                </a:cubicBezTo>
                <a:cubicBezTo>
                  <a:pt x="57264" y="384993"/>
                  <a:pt x="72709" y="387357"/>
                  <a:pt x="95950" y="395104"/>
                </a:cubicBezTo>
                <a:cubicBezTo>
                  <a:pt x="110397" y="404736"/>
                  <a:pt x="133382" y="423679"/>
                  <a:pt x="153100" y="423679"/>
                </a:cubicBezTo>
                <a:lnTo>
                  <a:pt x="2753425" y="414154"/>
                </a:lnTo>
                <a:lnTo>
                  <a:pt x="3182050" y="404629"/>
                </a:lnTo>
                <a:cubicBezTo>
                  <a:pt x="3198226" y="403982"/>
                  <a:pt x="3213492" y="395573"/>
                  <a:pt x="3229675" y="395104"/>
                </a:cubicBezTo>
                <a:cubicBezTo>
                  <a:pt x="3432814" y="389216"/>
                  <a:pt x="3636075" y="388754"/>
                  <a:pt x="3839275" y="385579"/>
                </a:cubicBezTo>
                <a:cubicBezTo>
                  <a:pt x="3946657" y="364103"/>
                  <a:pt x="3815824" y="388510"/>
                  <a:pt x="3991675" y="366529"/>
                </a:cubicBezTo>
                <a:cubicBezTo>
                  <a:pt x="4007739" y="364521"/>
                  <a:pt x="4023425" y="360179"/>
                  <a:pt x="4039300" y="357004"/>
                </a:cubicBezTo>
                <a:cubicBezTo>
                  <a:pt x="4072127" y="258523"/>
                  <a:pt x="4075427" y="271841"/>
                  <a:pt x="4048825" y="118879"/>
                </a:cubicBezTo>
                <a:cubicBezTo>
                  <a:pt x="4046105" y="103239"/>
                  <a:pt x="4032115" y="91326"/>
                  <a:pt x="4020250" y="80779"/>
                </a:cubicBezTo>
                <a:cubicBezTo>
                  <a:pt x="3998333" y="61297"/>
                  <a:pt x="3958938" y="33434"/>
                  <a:pt x="3925000" y="33154"/>
                </a:cubicBezTo>
                <a:lnTo>
                  <a:pt x="1658050" y="23629"/>
                </a:lnTo>
                <a:cubicBezTo>
                  <a:pt x="1464375" y="17279"/>
                  <a:pt x="1270799" y="5973"/>
                  <a:pt x="1077025" y="4579"/>
                </a:cubicBezTo>
                <a:cubicBezTo>
                  <a:pt x="446846" y="45"/>
                  <a:pt x="561877" y="-8676"/>
                  <a:pt x="238825" y="23629"/>
                </a:cubicBezTo>
                <a:cubicBezTo>
                  <a:pt x="229300" y="26804"/>
                  <a:pt x="219904" y="30396"/>
                  <a:pt x="210250" y="33154"/>
                </a:cubicBezTo>
                <a:cubicBezTo>
                  <a:pt x="197663" y="36750"/>
                  <a:pt x="184182" y="37522"/>
                  <a:pt x="172150" y="42679"/>
                </a:cubicBezTo>
                <a:cubicBezTo>
                  <a:pt x="161628" y="47188"/>
                  <a:pt x="153814" y="56609"/>
                  <a:pt x="143575" y="61729"/>
                </a:cubicBezTo>
                <a:cubicBezTo>
                  <a:pt x="134595" y="66219"/>
                  <a:pt x="124525" y="68079"/>
                  <a:pt x="115000" y="71254"/>
                </a:cubicBezTo>
                <a:cubicBezTo>
                  <a:pt x="84180" y="102074"/>
                  <a:pt x="99895" y="99829"/>
                  <a:pt x="76900" y="99829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123453" y="3425252"/>
            <a:ext cx="1960179" cy="378566"/>
          </a:xfrm>
          <a:custGeom>
            <a:avLst/>
            <a:gdLst>
              <a:gd name="connsiteX0" fmla="*/ 162625 w 4066607"/>
              <a:gd name="connsiteY0" fmla="*/ 118879 h 423679"/>
              <a:gd name="connsiteX1" fmla="*/ 95950 w 4066607"/>
              <a:gd name="connsiteY1" fmla="*/ 128404 h 423679"/>
              <a:gd name="connsiteX2" fmla="*/ 29275 w 4066607"/>
              <a:gd name="connsiteY2" fmla="*/ 147454 h 423679"/>
              <a:gd name="connsiteX3" fmla="*/ 700 w 4066607"/>
              <a:gd name="connsiteY3" fmla="*/ 176029 h 423679"/>
              <a:gd name="connsiteX4" fmla="*/ 19750 w 4066607"/>
              <a:gd name="connsiteY4" fmla="*/ 337954 h 423679"/>
              <a:gd name="connsiteX5" fmla="*/ 38800 w 4066607"/>
              <a:gd name="connsiteY5" fmla="*/ 366529 h 423679"/>
              <a:gd name="connsiteX6" fmla="*/ 95950 w 4066607"/>
              <a:gd name="connsiteY6" fmla="*/ 395104 h 423679"/>
              <a:gd name="connsiteX7" fmla="*/ 153100 w 4066607"/>
              <a:gd name="connsiteY7" fmla="*/ 423679 h 423679"/>
              <a:gd name="connsiteX8" fmla="*/ 2753425 w 4066607"/>
              <a:gd name="connsiteY8" fmla="*/ 414154 h 423679"/>
              <a:gd name="connsiteX9" fmla="*/ 3182050 w 4066607"/>
              <a:gd name="connsiteY9" fmla="*/ 404629 h 423679"/>
              <a:gd name="connsiteX10" fmla="*/ 3229675 w 4066607"/>
              <a:gd name="connsiteY10" fmla="*/ 395104 h 423679"/>
              <a:gd name="connsiteX11" fmla="*/ 3839275 w 4066607"/>
              <a:gd name="connsiteY11" fmla="*/ 385579 h 423679"/>
              <a:gd name="connsiteX12" fmla="*/ 3991675 w 4066607"/>
              <a:gd name="connsiteY12" fmla="*/ 366529 h 423679"/>
              <a:gd name="connsiteX13" fmla="*/ 4039300 w 4066607"/>
              <a:gd name="connsiteY13" fmla="*/ 357004 h 423679"/>
              <a:gd name="connsiteX14" fmla="*/ 4048825 w 4066607"/>
              <a:gd name="connsiteY14" fmla="*/ 118879 h 423679"/>
              <a:gd name="connsiteX15" fmla="*/ 4020250 w 4066607"/>
              <a:gd name="connsiteY15" fmla="*/ 80779 h 423679"/>
              <a:gd name="connsiteX16" fmla="*/ 3925000 w 4066607"/>
              <a:gd name="connsiteY16" fmla="*/ 33154 h 423679"/>
              <a:gd name="connsiteX17" fmla="*/ 1658050 w 4066607"/>
              <a:gd name="connsiteY17" fmla="*/ 23629 h 423679"/>
              <a:gd name="connsiteX18" fmla="*/ 1077025 w 4066607"/>
              <a:gd name="connsiteY18" fmla="*/ 4579 h 423679"/>
              <a:gd name="connsiteX19" fmla="*/ 238825 w 4066607"/>
              <a:gd name="connsiteY19" fmla="*/ 23629 h 423679"/>
              <a:gd name="connsiteX20" fmla="*/ 210250 w 4066607"/>
              <a:gd name="connsiteY20" fmla="*/ 33154 h 423679"/>
              <a:gd name="connsiteX21" fmla="*/ 172150 w 4066607"/>
              <a:gd name="connsiteY21" fmla="*/ 42679 h 423679"/>
              <a:gd name="connsiteX22" fmla="*/ 143575 w 4066607"/>
              <a:gd name="connsiteY22" fmla="*/ 61729 h 423679"/>
              <a:gd name="connsiteX23" fmla="*/ 115000 w 4066607"/>
              <a:gd name="connsiteY23" fmla="*/ 71254 h 423679"/>
              <a:gd name="connsiteX24" fmla="*/ 76900 w 4066607"/>
              <a:gd name="connsiteY24" fmla="*/ 99829 h 42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6607" h="423679">
                <a:moveTo>
                  <a:pt x="162625" y="118879"/>
                </a:moveTo>
                <a:cubicBezTo>
                  <a:pt x="140400" y="122054"/>
                  <a:pt x="118039" y="124388"/>
                  <a:pt x="95950" y="128404"/>
                </a:cubicBezTo>
                <a:cubicBezTo>
                  <a:pt x="69638" y="133188"/>
                  <a:pt x="53758" y="139293"/>
                  <a:pt x="29275" y="147454"/>
                </a:cubicBezTo>
                <a:cubicBezTo>
                  <a:pt x="19750" y="156979"/>
                  <a:pt x="2274" y="162651"/>
                  <a:pt x="700" y="176029"/>
                </a:cubicBezTo>
                <a:cubicBezTo>
                  <a:pt x="-1020" y="190649"/>
                  <a:pt x="-1172" y="296109"/>
                  <a:pt x="19750" y="337954"/>
                </a:cubicBezTo>
                <a:cubicBezTo>
                  <a:pt x="24870" y="348193"/>
                  <a:pt x="30705" y="358434"/>
                  <a:pt x="38800" y="366529"/>
                </a:cubicBezTo>
                <a:cubicBezTo>
                  <a:pt x="57264" y="384993"/>
                  <a:pt x="72709" y="387357"/>
                  <a:pt x="95950" y="395104"/>
                </a:cubicBezTo>
                <a:cubicBezTo>
                  <a:pt x="110397" y="404736"/>
                  <a:pt x="133382" y="423679"/>
                  <a:pt x="153100" y="423679"/>
                </a:cubicBezTo>
                <a:lnTo>
                  <a:pt x="2753425" y="414154"/>
                </a:lnTo>
                <a:lnTo>
                  <a:pt x="3182050" y="404629"/>
                </a:lnTo>
                <a:cubicBezTo>
                  <a:pt x="3198226" y="403982"/>
                  <a:pt x="3213492" y="395573"/>
                  <a:pt x="3229675" y="395104"/>
                </a:cubicBezTo>
                <a:cubicBezTo>
                  <a:pt x="3432814" y="389216"/>
                  <a:pt x="3636075" y="388754"/>
                  <a:pt x="3839275" y="385579"/>
                </a:cubicBezTo>
                <a:cubicBezTo>
                  <a:pt x="3946657" y="364103"/>
                  <a:pt x="3815824" y="388510"/>
                  <a:pt x="3991675" y="366529"/>
                </a:cubicBezTo>
                <a:cubicBezTo>
                  <a:pt x="4007739" y="364521"/>
                  <a:pt x="4023425" y="360179"/>
                  <a:pt x="4039300" y="357004"/>
                </a:cubicBezTo>
                <a:cubicBezTo>
                  <a:pt x="4072127" y="258523"/>
                  <a:pt x="4075427" y="271841"/>
                  <a:pt x="4048825" y="118879"/>
                </a:cubicBezTo>
                <a:cubicBezTo>
                  <a:pt x="4046105" y="103239"/>
                  <a:pt x="4032115" y="91326"/>
                  <a:pt x="4020250" y="80779"/>
                </a:cubicBezTo>
                <a:cubicBezTo>
                  <a:pt x="3998333" y="61297"/>
                  <a:pt x="3958938" y="33434"/>
                  <a:pt x="3925000" y="33154"/>
                </a:cubicBezTo>
                <a:lnTo>
                  <a:pt x="1658050" y="23629"/>
                </a:lnTo>
                <a:cubicBezTo>
                  <a:pt x="1464375" y="17279"/>
                  <a:pt x="1270799" y="5973"/>
                  <a:pt x="1077025" y="4579"/>
                </a:cubicBezTo>
                <a:cubicBezTo>
                  <a:pt x="446846" y="45"/>
                  <a:pt x="561877" y="-8676"/>
                  <a:pt x="238825" y="23629"/>
                </a:cubicBezTo>
                <a:cubicBezTo>
                  <a:pt x="229300" y="26804"/>
                  <a:pt x="219904" y="30396"/>
                  <a:pt x="210250" y="33154"/>
                </a:cubicBezTo>
                <a:cubicBezTo>
                  <a:pt x="197663" y="36750"/>
                  <a:pt x="184182" y="37522"/>
                  <a:pt x="172150" y="42679"/>
                </a:cubicBezTo>
                <a:cubicBezTo>
                  <a:pt x="161628" y="47188"/>
                  <a:pt x="153814" y="56609"/>
                  <a:pt x="143575" y="61729"/>
                </a:cubicBezTo>
                <a:cubicBezTo>
                  <a:pt x="134595" y="66219"/>
                  <a:pt x="124525" y="68079"/>
                  <a:pt x="115000" y="71254"/>
                </a:cubicBezTo>
                <a:cubicBezTo>
                  <a:pt x="84180" y="102074"/>
                  <a:pt x="99895" y="99829"/>
                  <a:pt x="76900" y="99829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6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5180"/>
            <a:ext cx="9144000" cy="4051273"/>
          </a:xfrm>
          <a:prstGeom prst="rect">
            <a:avLst/>
          </a:prstGeom>
          <a:solidFill>
            <a:srgbClr val="CD7471"/>
          </a:solidFill>
          <a:ln>
            <a:noFill/>
          </a:ln>
          <a:extLst/>
        </p:spPr>
      </p:pic>
      <p:sp>
        <p:nvSpPr>
          <p:cNvPr id="4" name="Zaoblený obdélník 3"/>
          <p:cNvSpPr/>
          <p:nvPr/>
        </p:nvSpPr>
        <p:spPr>
          <a:xfrm>
            <a:off x="-5810" y="805976"/>
            <a:ext cx="9149810" cy="4058098"/>
          </a:xfrm>
          <a:prstGeom prst="roundRect">
            <a:avLst>
              <a:gd name="adj" fmla="val 0"/>
            </a:avLst>
          </a:prstGeom>
          <a:solidFill>
            <a:schemeClr val="bg1">
              <a:alpha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888491"/>
              </p:ext>
            </p:extLst>
          </p:nvPr>
        </p:nvGraphicFramePr>
        <p:xfrm>
          <a:off x="-1828800" y="812800"/>
          <a:ext cx="12420599" cy="391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Tolerance korupce není genderová záležitost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252046" y="812800"/>
            <a:ext cx="8639908" cy="651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Která z následujících možností podle Vás nejlépe vystihuje reakci veřejnosti na účastníky/ účastnice korupčního jednání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11145"/>
            <a:ext cx="5763717" cy="40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-1" y="805179"/>
            <a:ext cx="5763718" cy="4057239"/>
          </a:xfrm>
          <a:prstGeom prst="roundRect">
            <a:avLst>
              <a:gd name="adj" fmla="val 0"/>
            </a:avLst>
          </a:prstGeom>
          <a:solidFill>
            <a:schemeClr val="bg1">
              <a:alpha val="63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Více žen na vysokých pozicích by mohlo přispět k poklesu korupce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244" y="2844402"/>
            <a:ext cx="1171575" cy="11906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/>
        </p:spPr>
      </p:pic>
      <p:grpSp>
        <p:nvGrpSpPr>
          <p:cNvPr id="9" name="Skupina 8"/>
          <p:cNvGrpSpPr/>
          <p:nvPr/>
        </p:nvGrpSpPr>
        <p:grpSpPr>
          <a:xfrm>
            <a:off x="6082502" y="2192646"/>
            <a:ext cx="1196103" cy="561975"/>
            <a:chOff x="3438525" y="888394"/>
            <a:chExt cx="1209675" cy="561975"/>
          </a:xfrm>
        </p:grpSpPr>
        <p:sp>
          <p:nvSpPr>
            <p:cNvPr id="10" name="Oválný popisek 9"/>
            <p:cNvSpPr/>
            <p:nvPr/>
          </p:nvSpPr>
          <p:spPr>
            <a:xfrm>
              <a:off x="3438525" y="888394"/>
              <a:ext cx="1209675" cy="561975"/>
            </a:xfrm>
            <a:prstGeom prst="wedgeEllipseCallout">
              <a:avLst>
                <a:gd name="adj1" fmla="val 29204"/>
                <a:gd name="adj2" fmla="val 89958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510593" y="975449"/>
              <a:ext cx="11240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1"/>
                  </a:solidFill>
                </a:rPr>
                <a:t>35 %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05" y="1880178"/>
            <a:ext cx="1178281" cy="115927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xtLst/>
        </p:spPr>
      </p:pic>
      <p:grpSp>
        <p:nvGrpSpPr>
          <p:cNvPr id="13" name="Skupina 12"/>
          <p:cNvGrpSpPr/>
          <p:nvPr/>
        </p:nvGrpSpPr>
        <p:grpSpPr>
          <a:xfrm>
            <a:off x="7763147" y="1298956"/>
            <a:ext cx="1209675" cy="561975"/>
            <a:chOff x="7566854" y="1021156"/>
            <a:chExt cx="1209675" cy="561975"/>
          </a:xfrm>
        </p:grpSpPr>
        <p:sp>
          <p:nvSpPr>
            <p:cNvPr id="14" name="Oválný popisek 13"/>
            <p:cNvSpPr/>
            <p:nvPr/>
          </p:nvSpPr>
          <p:spPr>
            <a:xfrm>
              <a:off x="7566854" y="1021156"/>
              <a:ext cx="1209675" cy="561975"/>
            </a:xfrm>
            <a:prstGeom prst="wedgeEllipseCallout">
              <a:avLst>
                <a:gd name="adj1" fmla="val -38785"/>
                <a:gd name="adj2" fmla="val 80466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0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7743162" y="1106739"/>
              <a:ext cx="89791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1"/>
                  </a:solidFill>
                </a:rPr>
                <a:t>20 %</a:t>
              </a:r>
              <a:endParaRPr lang="cs-CZ" sz="2000" b="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9501204"/>
              </p:ext>
            </p:extLst>
          </p:nvPr>
        </p:nvGraphicFramePr>
        <p:xfrm>
          <a:off x="-2362200" y="884855"/>
          <a:ext cx="8389620" cy="3863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Obdélník 3"/>
          <p:cNvSpPr/>
          <p:nvPr/>
        </p:nvSpPr>
        <p:spPr>
          <a:xfrm>
            <a:off x="252046" y="884855"/>
            <a:ext cx="564640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Kdyby bylo v ČR více žen na vysokých </a:t>
            </a:r>
            <a:r>
              <a:rPr lang="cs-CZ" sz="1600" dirty="0" smtClean="0"/>
              <a:t>pozicích</a:t>
            </a:r>
            <a:endParaRPr lang="cs-CZ" sz="1600" dirty="0"/>
          </a:p>
        </p:txBody>
      </p:sp>
      <p:sp>
        <p:nvSpPr>
          <p:cNvPr id="5" name="Oválný popisek 4"/>
          <p:cNvSpPr/>
          <p:nvPr/>
        </p:nvSpPr>
        <p:spPr>
          <a:xfrm>
            <a:off x="5827192" y="884855"/>
            <a:ext cx="1864245" cy="1036970"/>
          </a:xfrm>
          <a:prstGeom prst="wedgeEllipseCallout">
            <a:avLst>
              <a:gd name="adj1" fmla="val -16064"/>
              <a:gd name="adj2" fmla="val 4402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0" dirty="0" smtClean="0"/>
              <a:t>Míra korupce by klesla</a:t>
            </a:r>
            <a:endParaRPr lang="cs-CZ" sz="1600" b="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898451" y="4229508"/>
            <a:ext cx="3733799" cy="30490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Mladší lidé (</a:t>
            </a:r>
            <a:r>
              <a:rPr lang="cs-CZ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15-29 let)</a:t>
            </a:r>
            <a:endParaRPr lang="cs-CZ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6"/>
          <p:cNvSpPr/>
          <p:nvPr/>
        </p:nvSpPr>
        <p:spPr>
          <a:xfrm>
            <a:off x="-5810" y="805976"/>
            <a:ext cx="9149810" cy="4033345"/>
          </a:xfrm>
          <a:prstGeom prst="roundRect">
            <a:avLst>
              <a:gd name="adj" fmla="val 0"/>
            </a:avLst>
          </a:prstGeom>
          <a:solidFill>
            <a:schemeClr val="bg1">
              <a:alpha val="34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88048"/>
            <a:ext cx="9144000" cy="40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Na závěr dva příběhy</a:t>
            </a:r>
            <a:endParaRPr lang="cs-CZ" sz="2400" dirty="0"/>
          </a:p>
        </p:txBody>
      </p:sp>
      <p:sp>
        <p:nvSpPr>
          <p:cNvPr id="31" name="Oválný popisek 30"/>
          <p:cNvSpPr/>
          <p:nvPr/>
        </p:nvSpPr>
        <p:spPr>
          <a:xfrm>
            <a:off x="4730682" y="855481"/>
            <a:ext cx="2796224" cy="849849"/>
          </a:xfrm>
          <a:prstGeom prst="wedgeEllipseCallout">
            <a:avLst>
              <a:gd name="adj1" fmla="val -26146"/>
              <a:gd name="adj2" fmla="val 94766"/>
            </a:avLst>
          </a:prstGeom>
          <a:solidFill>
            <a:schemeClr val="bg1">
              <a:alpha val="66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4871850" y="953382"/>
            <a:ext cx="2501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0" dirty="0" smtClean="0">
                <a:solidFill>
                  <a:schemeClr val="accent1">
                    <a:lumMod val="50000"/>
                  </a:schemeClr>
                </a:solidFill>
              </a:rPr>
              <a:t>Menší zkušenosti s korupcí </a:t>
            </a:r>
            <a:endParaRPr lang="cs-CZ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3" name="Skupina 32"/>
          <p:cNvGrpSpPr/>
          <p:nvPr/>
        </p:nvGrpSpPr>
        <p:grpSpPr>
          <a:xfrm>
            <a:off x="112224" y="855481"/>
            <a:ext cx="3001048" cy="780255"/>
            <a:chOff x="7640754" y="1140436"/>
            <a:chExt cx="1061811" cy="672209"/>
          </a:xfrm>
        </p:grpSpPr>
        <p:sp>
          <p:nvSpPr>
            <p:cNvPr id="34" name="Oválný popisek 33"/>
            <p:cNvSpPr/>
            <p:nvPr/>
          </p:nvSpPr>
          <p:spPr>
            <a:xfrm>
              <a:off x="7640754" y="1140436"/>
              <a:ext cx="1061811" cy="608736"/>
            </a:xfrm>
            <a:prstGeom prst="wedgeEllipseCallout">
              <a:avLst>
                <a:gd name="adj1" fmla="val 55231"/>
                <a:gd name="adj2" fmla="val 53811"/>
              </a:avLst>
            </a:prstGeom>
            <a:solidFill>
              <a:schemeClr val="bg1">
                <a:alpha val="77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0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7640819" y="1157279"/>
              <a:ext cx="1061746" cy="65536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2">
                      <a:lumMod val="25000"/>
                    </a:schemeClr>
                  </a:solidFill>
                </a:rPr>
                <a:t>Větší zkušenost </a:t>
              </a:r>
              <a:br>
                <a:rPr lang="cs-CZ" sz="2000" b="0" dirty="0" smtClean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cs-CZ" sz="2000" b="0" dirty="0" smtClean="0">
                  <a:solidFill>
                    <a:schemeClr val="bg2">
                      <a:lumMod val="25000"/>
                    </a:schemeClr>
                  </a:solidFill>
                </a:rPr>
                <a:t>s korupcí </a:t>
              </a:r>
              <a:endParaRPr lang="cs-CZ" sz="2000" b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4" name="Volný tvar 3"/>
          <p:cNvSpPr/>
          <p:nvPr/>
        </p:nvSpPr>
        <p:spPr>
          <a:xfrm>
            <a:off x="3237663" y="1384607"/>
            <a:ext cx="1067637" cy="1536949"/>
          </a:xfrm>
          <a:custGeom>
            <a:avLst/>
            <a:gdLst>
              <a:gd name="connsiteX0" fmla="*/ 254837 w 1067637"/>
              <a:gd name="connsiteY0" fmla="*/ 202893 h 1536949"/>
              <a:gd name="connsiteX1" fmla="*/ 305637 w 1067637"/>
              <a:gd name="connsiteY1" fmla="*/ 88593 h 1536949"/>
              <a:gd name="connsiteX2" fmla="*/ 318337 w 1067637"/>
              <a:gd name="connsiteY2" fmla="*/ 25093 h 1536949"/>
              <a:gd name="connsiteX3" fmla="*/ 356437 w 1067637"/>
              <a:gd name="connsiteY3" fmla="*/ 12393 h 1536949"/>
              <a:gd name="connsiteX4" fmla="*/ 686637 w 1067637"/>
              <a:gd name="connsiteY4" fmla="*/ 63193 h 1536949"/>
              <a:gd name="connsiteX5" fmla="*/ 699337 w 1067637"/>
              <a:gd name="connsiteY5" fmla="*/ 101293 h 1536949"/>
              <a:gd name="connsiteX6" fmla="*/ 737437 w 1067637"/>
              <a:gd name="connsiteY6" fmla="*/ 355293 h 1536949"/>
              <a:gd name="connsiteX7" fmla="*/ 775537 w 1067637"/>
              <a:gd name="connsiteY7" fmla="*/ 380693 h 1536949"/>
              <a:gd name="connsiteX8" fmla="*/ 864437 w 1067637"/>
              <a:gd name="connsiteY8" fmla="*/ 494993 h 1536949"/>
              <a:gd name="connsiteX9" fmla="*/ 877137 w 1067637"/>
              <a:gd name="connsiteY9" fmla="*/ 533093 h 1536949"/>
              <a:gd name="connsiteX10" fmla="*/ 966037 w 1067637"/>
              <a:gd name="connsiteY10" fmla="*/ 660093 h 1536949"/>
              <a:gd name="connsiteX11" fmla="*/ 1029537 w 1067637"/>
              <a:gd name="connsiteY11" fmla="*/ 736293 h 1536949"/>
              <a:gd name="connsiteX12" fmla="*/ 1067637 w 1067637"/>
              <a:gd name="connsiteY12" fmla="*/ 901393 h 1536949"/>
              <a:gd name="connsiteX13" fmla="*/ 978737 w 1067637"/>
              <a:gd name="connsiteY13" fmla="*/ 1002993 h 1536949"/>
              <a:gd name="connsiteX14" fmla="*/ 902537 w 1067637"/>
              <a:gd name="connsiteY14" fmla="*/ 1028393 h 1536949"/>
              <a:gd name="connsiteX15" fmla="*/ 864437 w 1067637"/>
              <a:gd name="connsiteY15" fmla="*/ 1041093 h 1536949"/>
              <a:gd name="connsiteX16" fmla="*/ 927937 w 1067637"/>
              <a:gd name="connsiteY16" fmla="*/ 1168093 h 1536949"/>
              <a:gd name="connsiteX17" fmla="*/ 902537 w 1067637"/>
              <a:gd name="connsiteY17" fmla="*/ 1383993 h 1536949"/>
              <a:gd name="connsiteX18" fmla="*/ 864437 w 1067637"/>
              <a:gd name="connsiteY18" fmla="*/ 1409393 h 1536949"/>
              <a:gd name="connsiteX19" fmla="*/ 800937 w 1067637"/>
              <a:gd name="connsiteY19" fmla="*/ 1472893 h 1536949"/>
              <a:gd name="connsiteX20" fmla="*/ 724737 w 1067637"/>
              <a:gd name="connsiteY20" fmla="*/ 1498293 h 1536949"/>
              <a:gd name="connsiteX21" fmla="*/ 686637 w 1067637"/>
              <a:gd name="connsiteY21" fmla="*/ 1523693 h 1536949"/>
              <a:gd name="connsiteX22" fmla="*/ 559637 w 1067637"/>
              <a:gd name="connsiteY22" fmla="*/ 1523693 h 1536949"/>
              <a:gd name="connsiteX23" fmla="*/ 546937 w 1067637"/>
              <a:gd name="connsiteY23" fmla="*/ 1472893 h 1536949"/>
              <a:gd name="connsiteX24" fmla="*/ 521537 w 1067637"/>
              <a:gd name="connsiteY24" fmla="*/ 1396693 h 1536949"/>
              <a:gd name="connsiteX25" fmla="*/ 508837 w 1067637"/>
              <a:gd name="connsiteY25" fmla="*/ 1307793 h 1536949"/>
              <a:gd name="connsiteX26" fmla="*/ 483437 w 1067637"/>
              <a:gd name="connsiteY26" fmla="*/ 1256993 h 1536949"/>
              <a:gd name="connsiteX27" fmla="*/ 470737 w 1067637"/>
              <a:gd name="connsiteY27" fmla="*/ 1218893 h 1536949"/>
              <a:gd name="connsiteX28" fmla="*/ 369137 w 1067637"/>
              <a:gd name="connsiteY28" fmla="*/ 1307793 h 1536949"/>
              <a:gd name="connsiteX29" fmla="*/ 343737 w 1067637"/>
              <a:gd name="connsiteY29" fmla="*/ 1383993 h 1536949"/>
              <a:gd name="connsiteX30" fmla="*/ 216737 w 1067637"/>
              <a:gd name="connsiteY30" fmla="*/ 1460193 h 1536949"/>
              <a:gd name="connsiteX31" fmla="*/ 191337 w 1067637"/>
              <a:gd name="connsiteY31" fmla="*/ 1422093 h 1536949"/>
              <a:gd name="connsiteX32" fmla="*/ 178637 w 1067637"/>
              <a:gd name="connsiteY32" fmla="*/ 964893 h 1536949"/>
              <a:gd name="connsiteX33" fmla="*/ 165937 w 1067637"/>
              <a:gd name="connsiteY33" fmla="*/ 774393 h 1536949"/>
              <a:gd name="connsiteX34" fmla="*/ 127837 w 1067637"/>
              <a:gd name="connsiteY34" fmla="*/ 698193 h 1536949"/>
              <a:gd name="connsiteX35" fmla="*/ 77037 w 1067637"/>
              <a:gd name="connsiteY35" fmla="*/ 621993 h 1536949"/>
              <a:gd name="connsiteX36" fmla="*/ 38937 w 1067637"/>
              <a:gd name="connsiteY36" fmla="*/ 545793 h 1536949"/>
              <a:gd name="connsiteX37" fmla="*/ 837 w 1067637"/>
              <a:gd name="connsiteY37" fmla="*/ 469593 h 1536949"/>
              <a:gd name="connsiteX38" fmla="*/ 13537 w 1067637"/>
              <a:gd name="connsiteY38" fmla="*/ 304493 h 1536949"/>
              <a:gd name="connsiteX39" fmla="*/ 89737 w 1067637"/>
              <a:gd name="connsiteY39" fmla="*/ 279093 h 1536949"/>
              <a:gd name="connsiteX40" fmla="*/ 280237 w 1067637"/>
              <a:gd name="connsiteY40" fmla="*/ 266393 h 153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67637" h="1536949">
                <a:moveTo>
                  <a:pt x="254837" y="202893"/>
                </a:moveTo>
                <a:cubicBezTo>
                  <a:pt x="297254" y="132199"/>
                  <a:pt x="290248" y="157844"/>
                  <a:pt x="305637" y="88593"/>
                </a:cubicBezTo>
                <a:cubicBezTo>
                  <a:pt x="310320" y="67521"/>
                  <a:pt x="306363" y="43054"/>
                  <a:pt x="318337" y="25093"/>
                </a:cubicBezTo>
                <a:cubicBezTo>
                  <a:pt x="325763" y="13954"/>
                  <a:pt x="343737" y="16626"/>
                  <a:pt x="356437" y="12393"/>
                </a:cubicBezTo>
                <a:cubicBezTo>
                  <a:pt x="467141" y="17206"/>
                  <a:pt x="616359" y="-42223"/>
                  <a:pt x="686637" y="63193"/>
                </a:cubicBezTo>
                <a:cubicBezTo>
                  <a:pt x="694063" y="74332"/>
                  <a:pt x="695104" y="88593"/>
                  <a:pt x="699337" y="101293"/>
                </a:cubicBezTo>
                <a:cubicBezTo>
                  <a:pt x="713945" y="305799"/>
                  <a:pt x="693247" y="222724"/>
                  <a:pt x="737437" y="355293"/>
                </a:cubicBezTo>
                <a:cubicBezTo>
                  <a:pt x="742264" y="369773"/>
                  <a:pt x="762837" y="372226"/>
                  <a:pt x="775537" y="380693"/>
                </a:cubicBezTo>
                <a:cubicBezTo>
                  <a:pt x="836300" y="471837"/>
                  <a:pt x="804751" y="435307"/>
                  <a:pt x="864437" y="494993"/>
                </a:cubicBezTo>
                <a:cubicBezTo>
                  <a:pt x="868670" y="507693"/>
                  <a:pt x="870636" y="521391"/>
                  <a:pt x="877137" y="533093"/>
                </a:cubicBezTo>
                <a:cubicBezTo>
                  <a:pt x="906333" y="585646"/>
                  <a:pt x="932741" y="613479"/>
                  <a:pt x="966037" y="660093"/>
                </a:cubicBezTo>
                <a:cubicBezTo>
                  <a:pt x="1010240" y="721978"/>
                  <a:pt x="970241" y="676997"/>
                  <a:pt x="1029537" y="736293"/>
                </a:cubicBezTo>
                <a:cubicBezTo>
                  <a:pt x="1057562" y="876420"/>
                  <a:pt x="1041285" y="822337"/>
                  <a:pt x="1067637" y="901393"/>
                </a:cubicBezTo>
                <a:cubicBezTo>
                  <a:pt x="1052249" y="962946"/>
                  <a:pt x="1061212" y="975501"/>
                  <a:pt x="978737" y="1002993"/>
                </a:cubicBezTo>
                <a:lnTo>
                  <a:pt x="902537" y="1028393"/>
                </a:lnTo>
                <a:lnTo>
                  <a:pt x="864437" y="1041093"/>
                </a:lnTo>
                <a:cubicBezTo>
                  <a:pt x="924919" y="1131816"/>
                  <a:pt x="907833" y="1087677"/>
                  <a:pt x="927937" y="1168093"/>
                </a:cubicBezTo>
                <a:cubicBezTo>
                  <a:pt x="919470" y="1240060"/>
                  <a:pt x="920978" y="1313916"/>
                  <a:pt x="902537" y="1383993"/>
                </a:cubicBezTo>
                <a:cubicBezTo>
                  <a:pt x="898653" y="1398754"/>
                  <a:pt x="875230" y="1398600"/>
                  <a:pt x="864437" y="1409393"/>
                </a:cubicBezTo>
                <a:cubicBezTo>
                  <a:pt x="820410" y="1453420"/>
                  <a:pt x="861897" y="1445800"/>
                  <a:pt x="800937" y="1472893"/>
                </a:cubicBezTo>
                <a:cubicBezTo>
                  <a:pt x="776471" y="1483767"/>
                  <a:pt x="724737" y="1498293"/>
                  <a:pt x="724737" y="1498293"/>
                </a:cubicBezTo>
                <a:cubicBezTo>
                  <a:pt x="712037" y="1506760"/>
                  <a:pt x="700289" y="1516867"/>
                  <a:pt x="686637" y="1523693"/>
                </a:cubicBezTo>
                <a:cubicBezTo>
                  <a:pt x="637379" y="1548322"/>
                  <a:pt x="623239" y="1532779"/>
                  <a:pt x="559637" y="1523693"/>
                </a:cubicBezTo>
                <a:cubicBezTo>
                  <a:pt x="555404" y="1506760"/>
                  <a:pt x="551953" y="1489611"/>
                  <a:pt x="546937" y="1472893"/>
                </a:cubicBezTo>
                <a:cubicBezTo>
                  <a:pt x="539244" y="1447248"/>
                  <a:pt x="521537" y="1396693"/>
                  <a:pt x="521537" y="1396693"/>
                </a:cubicBezTo>
                <a:cubicBezTo>
                  <a:pt x="517304" y="1367060"/>
                  <a:pt x="516713" y="1336672"/>
                  <a:pt x="508837" y="1307793"/>
                </a:cubicBezTo>
                <a:cubicBezTo>
                  <a:pt x="503856" y="1289528"/>
                  <a:pt x="490895" y="1274394"/>
                  <a:pt x="483437" y="1256993"/>
                </a:cubicBezTo>
                <a:cubicBezTo>
                  <a:pt x="478164" y="1244688"/>
                  <a:pt x="474970" y="1231593"/>
                  <a:pt x="470737" y="1218893"/>
                </a:cubicBezTo>
                <a:cubicBezTo>
                  <a:pt x="409184" y="1234281"/>
                  <a:pt x="396629" y="1225318"/>
                  <a:pt x="369137" y="1307793"/>
                </a:cubicBezTo>
                <a:cubicBezTo>
                  <a:pt x="360670" y="1333193"/>
                  <a:pt x="366014" y="1369141"/>
                  <a:pt x="343737" y="1383993"/>
                </a:cubicBezTo>
                <a:cubicBezTo>
                  <a:pt x="251785" y="1445295"/>
                  <a:pt x="294841" y="1421141"/>
                  <a:pt x="216737" y="1460193"/>
                </a:cubicBezTo>
                <a:cubicBezTo>
                  <a:pt x="208270" y="1447493"/>
                  <a:pt x="198163" y="1435745"/>
                  <a:pt x="191337" y="1422093"/>
                </a:cubicBezTo>
                <a:cubicBezTo>
                  <a:pt x="116049" y="1271517"/>
                  <a:pt x="171674" y="1180746"/>
                  <a:pt x="178637" y="964893"/>
                </a:cubicBezTo>
                <a:cubicBezTo>
                  <a:pt x="174404" y="901393"/>
                  <a:pt x="172965" y="837645"/>
                  <a:pt x="165937" y="774393"/>
                </a:cubicBezTo>
                <a:cubicBezTo>
                  <a:pt x="161377" y="733351"/>
                  <a:pt x="145879" y="734276"/>
                  <a:pt x="127837" y="698193"/>
                </a:cubicBezTo>
                <a:cubicBezTo>
                  <a:pt x="77619" y="597758"/>
                  <a:pt x="167318" y="730330"/>
                  <a:pt x="77037" y="621993"/>
                </a:cubicBezTo>
                <a:cubicBezTo>
                  <a:pt x="31541" y="567398"/>
                  <a:pt x="67576" y="603071"/>
                  <a:pt x="38937" y="545793"/>
                </a:cubicBezTo>
                <a:cubicBezTo>
                  <a:pt x="-10302" y="447316"/>
                  <a:pt x="32759" y="565358"/>
                  <a:pt x="837" y="469593"/>
                </a:cubicBezTo>
                <a:cubicBezTo>
                  <a:pt x="5070" y="414560"/>
                  <a:pt x="-9805" y="354511"/>
                  <a:pt x="13537" y="304493"/>
                </a:cubicBezTo>
                <a:cubicBezTo>
                  <a:pt x="24859" y="280231"/>
                  <a:pt x="64337" y="287560"/>
                  <a:pt x="89737" y="279093"/>
                </a:cubicBezTo>
                <a:cubicBezTo>
                  <a:pt x="128742" y="266091"/>
                  <a:pt x="218309" y="266393"/>
                  <a:pt x="280237" y="266393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4851400" y="2337449"/>
            <a:ext cx="1066800" cy="1262670"/>
          </a:xfrm>
          <a:custGeom>
            <a:avLst/>
            <a:gdLst>
              <a:gd name="connsiteX0" fmla="*/ 38100 w 1066800"/>
              <a:gd name="connsiteY0" fmla="*/ 1058531 h 1262670"/>
              <a:gd name="connsiteX1" fmla="*/ 38100 w 1066800"/>
              <a:gd name="connsiteY1" fmla="*/ 461631 h 1262670"/>
              <a:gd name="connsiteX2" fmla="*/ 12700 w 1066800"/>
              <a:gd name="connsiteY2" fmla="*/ 207631 h 1262670"/>
              <a:gd name="connsiteX3" fmla="*/ 0 w 1066800"/>
              <a:gd name="connsiteY3" fmla="*/ 169531 h 1262670"/>
              <a:gd name="connsiteX4" fmla="*/ 165100 w 1066800"/>
              <a:gd name="connsiteY4" fmla="*/ 17131 h 1262670"/>
              <a:gd name="connsiteX5" fmla="*/ 203200 w 1066800"/>
              <a:gd name="connsiteY5" fmla="*/ 29831 h 1262670"/>
              <a:gd name="connsiteX6" fmla="*/ 266700 w 1066800"/>
              <a:gd name="connsiteY6" fmla="*/ 106031 h 1262670"/>
              <a:gd name="connsiteX7" fmla="*/ 304800 w 1066800"/>
              <a:gd name="connsiteY7" fmla="*/ 118731 h 1262670"/>
              <a:gd name="connsiteX8" fmla="*/ 393700 w 1066800"/>
              <a:gd name="connsiteY8" fmla="*/ 106031 h 1262670"/>
              <a:gd name="connsiteX9" fmla="*/ 469900 w 1066800"/>
              <a:gd name="connsiteY9" fmla="*/ 80631 h 1262670"/>
              <a:gd name="connsiteX10" fmla="*/ 520700 w 1066800"/>
              <a:gd name="connsiteY10" fmla="*/ 67931 h 1262670"/>
              <a:gd name="connsiteX11" fmla="*/ 774700 w 1066800"/>
              <a:gd name="connsiteY11" fmla="*/ 118731 h 1262670"/>
              <a:gd name="connsiteX12" fmla="*/ 800100 w 1066800"/>
              <a:gd name="connsiteY12" fmla="*/ 156831 h 1262670"/>
              <a:gd name="connsiteX13" fmla="*/ 838200 w 1066800"/>
              <a:gd name="connsiteY13" fmla="*/ 372731 h 1262670"/>
              <a:gd name="connsiteX14" fmla="*/ 952500 w 1066800"/>
              <a:gd name="connsiteY14" fmla="*/ 423531 h 1262670"/>
              <a:gd name="connsiteX15" fmla="*/ 990600 w 1066800"/>
              <a:gd name="connsiteY15" fmla="*/ 436231 h 1262670"/>
              <a:gd name="connsiteX16" fmla="*/ 1028700 w 1066800"/>
              <a:gd name="connsiteY16" fmla="*/ 461631 h 1262670"/>
              <a:gd name="connsiteX17" fmla="*/ 1066800 w 1066800"/>
              <a:gd name="connsiteY17" fmla="*/ 588631 h 1262670"/>
              <a:gd name="connsiteX18" fmla="*/ 1054100 w 1066800"/>
              <a:gd name="connsiteY18" fmla="*/ 779131 h 1262670"/>
              <a:gd name="connsiteX19" fmla="*/ 1003300 w 1066800"/>
              <a:gd name="connsiteY19" fmla="*/ 855331 h 1262670"/>
              <a:gd name="connsiteX20" fmla="*/ 927100 w 1066800"/>
              <a:gd name="connsiteY20" fmla="*/ 880731 h 1262670"/>
              <a:gd name="connsiteX21" fmla="*/ 723900 w 1066800"/>
              <a:gd name="connsiteY21" fmla="*/ 880731 h 1262670"/>
              <a:gd name="connsiteX22" fmla="*/ 685800 w 1066800"/>
              <a:gd name="connsiteY22" fmla="*/ 969631 h 1262670"/>
              <a:gd name="connsiteX23" fmla="*/ 673100 w 1066800"/>
              <a:gd name="connsiteY23" fmla="*/ 1096631 h 1262670"/>
              <a:gd name="connsiteX24" fmla="*/ 647700 w 1066800"/>
              <a:gd name="connsiteY24" fmla="*/ 1134731 h 1262670"/>
              <a:gd name="connsiteX25" fmla="*/ 622300 w 1066800"/>
              <a:gd name="connsiteY25" fmla="*/ 1223631 h 1262670"/>
              <a:gd name="connsiteX26" fmla="*/ 533400 w 1066800"/>
              <a:gd name="connsiteY26" fmla="*/ 1249031 h 1262670"/>
              <a:gd name="connsiteX27" fmla="*/ 215900 w 1066800"/>
              <a:gd name="connsiteY27" fmla="*/ 1261731 h 1262670"/>
              <a:gd name="connsiteX28" fmla="*/ 88900 w 1066800"/>
              <a:gd name="connsiteY28" fmla="*/ 1249031 h 1262670"/>
              <a:gd name="connsiteX29" fmla="*/ 50800 w 1066800"/>
              <a:gd name="connsiteY29" fmla="*/ 1096631 h 1262670"/>
              <a:gd name="connsiteX30" fmla="*/ 63500 w 1066800"/>
              <a:gd name="connsiteY30" fmla="*/ 1020431 h 1262670"/>
              <a:gd name="connsiteX31" fmla="*/ 88900 w 1066800"/>
              <a:gd name="connsiteY31" fmla="*/ 956931 h 126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66800" h="1262670">
                <a:moveTo>
                  <a:pt x="38100" y="1058531"/>
                </a:moveTo>
                <a:cubicBezTo>
                  <a:pt x="7304" y="719773"/>
                  <a:pt x="38100" y="1119554"/>
                  <a:pt x="38100" y="461631"/>
                </a:cubicBezTo>
                <a:cubicBezTo>
                  <a:pt x="38100" y="380377"/>
                  <a:pt x="33086" y="289177"/>
                  <a:pt x="12700" y="207631"/>
                </a:cubicBezTo>
                <a:cubicBezTo>
                  <a:pt x="9453" y="194644"/>
                  <a:pt x="4233" y="182231"/>
                  <a:pt x="0" y="169531"/>
                </a:cubicBezTo>
                <a:cubicBezTo>
                  <a:pt x="30693" y="-29971"/>
                  <a:pt x="-28526" y="-10530"/>
                  <a:pt x="165100" y="17131"/>
                </a:cubicBezTo>
                <a:cubicBezTo>
                  <a:pt x="178352" y="19024"/>
                  <a:pt x="190500" y="25598"/>
                  <a:pt x="203200" y="29831"/>
                </a:cubicBezTo>
                <a:cubicBezTo>
                  <a:pt x="221942" y="57944"/>
                  <a:pt x="237364" y="86474"/>
                  <a:pt x="266700" y="106031"/>
                </a:cubicBezTo>
                <a:cubicBezTo>
                  <a:pt x="277839" y="113457"/>
                  <a:pt x="292100" y="114498"/>
                  <a:pt x="304800" y="118731"/>
                </a:cubicBezTo>
                <a:cubicBezTo>
                  <a:pt x="334433" y="114498"/>
                  <a:pt x="364532" y="112762"/>
                  <a:pt x="393700" y="106031"/>
                </a:cubicBezTo>
                <a:cubicBezTo>
                  <a:pt x="419788" y="100011"/>
                  <a:pt x="443925" y="87125"/>
                  <a:pt x="469900" y="80631"/>
                </a:cubicBezTo>
                <a:lnTo>
                  <a:pt x="520700" y="67931"/>
                </a:lnTo>
                <a:cubicBezTo>
                  <a:pt x="893301" y="87542"/>
                  <a:pt x="716928" y="3188"/>
                  <a:pt x="774700" y="118731"/>
                </a:cubicBezTo>
                <a:cubicBezTo>
                  <a:pt x="781526" y="132383"/>
                  <a:pt x="791633" y="144131"/>
                  <a:pt x="800100" y="156831"/>
                </a:cubicBezTo>
                <a:cubicBezTo>
                  <a:pt x="804771" y="208215"/>
                  <a:pt x="803999" y="318009"/>
                  <a:pt x="838200" y="372731"/>
                </a:cubicBezTo>
                <a:cubicBezTo>
                  <a:pt x="854089" y="398153"/>
                  <a:pt x="939858" y="419317"/>
                  <a:pt x="952500" y="423531"/>
                </a:cubicBezTo>
                <a:lnTo>
                  <a:pt x="990600" y="436231"/>
                </a:lnTo>
                <a:cubicBezTo>
                  <a:pt x="1003300" y="444698"/>
                  <a:pt x="1020610" y="448688"/>
                  <a:pt x="1028700" y="461631"/>
                </a:cubicBezTo>
                <a:cubicBezTo>
                  <a:pt x="1041583" y="482244"/>
                  <a:pt x="1059365" y="558890"/>
                  <a:pt x="1066800" y="588631"/>
                </a:cubicBezTo>
                <a:cubicBezTo>
                  <a:pt x="1062567" y="652131"/>
                  <a:pt x="1068841" y="717221"/>
                  <a:pt x="1054100" y="779131"/>
                </a:cubicBezTo>
                <a:cubicBezTo>
                  <a:pt x="1047029" y="808828"/>
                  <a:pt x="1032260" y="845678"/>
                  <a:pt x="1003300" y="855331"/>
                </a:cubicBezTo>
                <a:lnTo>
                  <a:pt x="927100" y="880731"/>
                </a:lnTo>
                <a:cubicBezTo>
                  <a:pt x="864916" y="871848"/>
                  <a:pt x="785139" y="852895"/>
                  <a:pt x="723900" y="880731"/>
                </a:cubicBezTo>
                <a:cubicBezTo>
                  <a:pt x="711569" y="886336"/>
                  <a:pt x="691012" y="953995"/>
                  <a:pt x="685800" y="969631"/>
                </a:cubicBezTo>
                <a:cubicBezTo>
                  <a:pt x="681567" y="1011964"/>
                  <a:pt x="682667" y="1055176"/>
                  <a:pt x="673100" y="1096631"/>
                </a:cubicBezTo>
                <a:cubicBezTo>
                  <a:pt x="669668" y="1111504"/>
                  <a:pt x="653713" y="1120702"/>
                  <a:pt x="647700" y="1134731"/>
                </a:cubicBezTo>
                <a:cubicBezTo>
                  <a:pt x="647453" y="1135308"/>
                  <a:pt x="628479" y="1217452"/>
                  <a:pt x="622300" y="1223631"/>
                </a:cubicBezTo>
                <a:cubicBezTo>
                  <a:pt x="616292" y="1229639"/>
                  <a:pt x="533754" y="1249007"/>
                  <a:pt x="533400" y="1249031"/>
                </a:cubicBezTo>
                <a:cubicBezTo>
                  <a:pt x="427733" y="1256318"/>
                  <a:pt x="321733" y="1257498"/>
                  <a:pt x="215900" y="1261731"/>
                </a:cubicBezTo>
                <a:cubicBezTo>
                  <a:pt x="173567" y="1257498"/>
                  <a:pt x="124299" y="1272630"/>
                  <a:pt x="88900" y="1249031"/>
                </a:cubicBezTo>
                <a:cubicBezTo>
                  <a:pt x="78055" y="1241801"/>
                  <a:pt x="55196" y="1118613"/>
                  <a:pt x="50800" y="1096631"/>
                </a:cubicBezTo>
                <a:cubicBezTo>
                  <a:pt x="55033" y="1071231"/>
                  <a:pt x="57914" y="1045568"/>
                  <a:pt x="63500" y="1020431"/>
                </a:cubicBezTo>
                <a:cubicBezTo>
                  <a:pt x="69777" y="992183"/>
                  <a:pt x="76871" y="980988"/>
                  <a:pt x="88900" y="9569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4" name="Skupina 23"/>
          <p:cNvGrpSpPr/>
          <p:nvPr/>
        </p:nvGrpSpPr>
        <p:grpSpPr>
          <a:xfrm>
            <a:off x="783000" y="3577259"/>
            <a:ext cx="3785825" cy="1193482"/>
            <a:chOff x="7566854" y="920061"/>
            <a:chExt cx="1209675" cy="2123201"/>
          </a:xfrm>
        </p:grpSpPr>
        <p:sp>
          <p:nvSpPr>
            <p:cNvPr id="25" name="Oválný popisek 24"/>
            <p:cNvSpPr/>
            <p:nvPr/>
          </p:nvSpPr>
          <p:spPr>
            <a:xfrm>
              <a:off x="7566854" y="920061"/>
              <a:ext cx="1209675" cy="2123194"/>
            </a:xfrm>
            <a:prstGeom prst="wedgeEllipseCallout">
              <a:avLst>
                <a:gd name="adj1" fmla="val 22852"/>
                <a:gd name="adj2" fmla="val -77714"/>
              </a:avLst>
            </a:prstGeom>
            <a:solidFill>
              <a:schemeClr val="bg1">
                <a:alpha val="54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0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7610931" y="1154271"/>
              <a:ext cx="1121521" cy="188899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2">
                      <a:lumMod val="25000"/>
                    </a:schemeClr>
                  </a:solidFill>
                </a:rPr>
                <a:t>Vytváření mafiánských struktur/organizovaný zločin</a:t>
              </a:r>
              <a:endParaRPr lang="cs-CZ" sz="2000" b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-149983" y="2550743"/>
            <a:ext cx="3533394" cy="986376"/>
            <a:chOff x="7572519" y="1110709"/>
            <a:chExt cx="1440735" cy="975146"/>
          </a:xfrm>
        </p:grpSpPr>
        <p:sp>
          <p:nvSpPr>
            <p:cNvPr id="36" name="Oválný popisek 35"/>
            <p:cNvSpPr/>
            <p:nvPr/>
          </p:nvSpPr>
          <p:spPr>
            <a:xfrm>
              <a:off x="7647249" y="1110709"/>
              <a:ext cx="1255930" cy="975146"/>
            </a:xfrm>
            <a:prstGeom prst="wedgeEllipseCallout">
              <a:avLst>
                <a:gd name="adj1" fmla="val 58307"/>
                <a:gd name="adj2" fmla="val -7420"/>
              </a:avLst>
            </a:prstGeom>
            <a:solidFill>
              <a:schemeClr val="bg1">
                <a:alpha val="5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0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7572519" y="1216681"/>
              <a:ext cx="1440735" cy="7302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2">
                      <a:lumMod val="25000"/>
                    </a:schemeClr>
                  </a:solidFill>
                </a:rPr>
                <a:t>Stavebnictví, </a:t>
              </a:r>
              <a:br>
                <a:rPr lang="cs-CZ" sz="2000" b="0" dirty="0" smtClean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cs-CZ" sz="2000" b="0" dirty="0" smtClean="0">
                  <a:solidFill>
                    <a:schemeClr val="bg2">
                      <a:lumMod val="25000"/>
                    </a:schemeClr>
                  </a:solidFill>
                </a:rPr>
                <a:t>povolení, registrace</a:t>
              </a:r>
              <a:endParaRPr lang="cs-CZ" sz="2000" b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914809" y="2775584"/>
            <a:ext cx="3112103" cy="1143244"/>
            <a:chOff x="5641237" y="3070347"/>
            <a:chExt cx="1160659" cy="613291"/>
          </a:xfrm>
        </p:grpSpPr>
        <p:sp>
          <p:nvSpPr>
            <p:cNvPr id="38" name="Oválný popisek 37"/>
            <p:cNvSpPr/>
            <p:nvPr/>
          </p:nvSpPr>
          <p:spPr>
            <a:xfrm>
              <a:off x="5641237" y="3070347"/>
              <a:ext cx="1160659" cy="613291"/>
            </a:xfrm>
            <a:prstGeom prst="wedgeEllipseCallout">
              <a:avLst>
                <a:gd name="adj1" fmla="val -45994"/>
                <a:gd name="adj2" fmla="val -55977"/>
              </a:avLst>
            </a:prstGeom>
            <a:solidFill>
              <a:schemeClr val="bg1">
                <a:alpha val="62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5673477" y="3134377"/>
              <a:ext cx="1111424" cy="44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accent1">
                      <a:lumMod val="50000"/>
                    </a:schemeClr>
                  </a:solidFill>
                </a:rPr>
                <a:t>Zdravotnictví, malé pozornosti, zajištění lepší služby</a:t>
              </a:r>
              <a:endParaRPr lang="cs-CZ" sz="2000" b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040311" y="4050224"/>
            <a:ext cx="3444875" cy="738664"/>
            <a:chOff x="5729189" y="2073378"/>
            <a:chExt cx="1196103" cy="565764"/>
          </a:xfrm>
        </p:grpSpPr>
        <p:sp>
          <p:nvSpPr>
            <p:cNvPr id="40" name="Oválný popisek 39"/>
            <p:cNvSpPr/>
            <p:nvPr/>
          </p:nvSpPr>
          <p:spPr>
            <a:xfrm>
              <a:off x="5729189" y="2073378"/>
              <a:ext cx="1196103" cy="561975"/>
            </a:xfrm>
            <a:prstGeom prst="wedgeEllipseCallout">
              <a:avLst>
                <a:gd name="adj1" fmla="val -31154"/>
                <a:gd name="adj2" fmla="val -99606"/>
              </a:avLst>
            </a:prstGeom>
            <a:solidFill>
              <a:schemeClr val="bg1">
                <a:alpha val="71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5846594" y="2073378"/>
              <a:ext cx="961292" cy="565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accent1">
                      <a:lumMod val="50000"/>
                    </a:schemeClr>
                  </a:solidFill>
                </a:rPr>
                <a:t>Míra korupce by mohla klesnout</a:t>
              </a:r>
              <a:endParaRPr lang="cs-CZ" sz="2000" b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Oválný popisek 41"/>
          <p:cNvSpPr/>
          <p:nvPr/>
        </p:nvSpPr>
        <p:spPr>
          <a:xfrm>
            <a:off x="6256022" y="1817393"/>
            <a:ext cx="2635932" cy="763830"/>
          </a:xfrm>
          <a:prstGeom prst="wedgeEllipseCallout">
            <a:avLst>
              <a:gd name="adj1" fmla="val -65664"/>
              <a:gd name="adj2" fmla="val 32690"/>
            </a:avLst>
          </a:prstGeom>
          <a:solidFill>
            <a:schemeClr val="bg1">
              <a:alpha val="7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3" name="Skupina 42"/>
          <p:cNvGrpSpPr/>
          <p:nvPr/>
        </p:nvGrpSpPr>
        <p:grpSpPr>
          <a:xfrm>
            <a:off x="442956" y="1645393"/>
            <a:ext cx="2599199" cy="822836"/>
            <a:chOff x="7633553" y="1021156"/>
            <a:chExt cx="1142976" cy="612796"/>
          </a:xfrm>
          <a:solidFill>
            <a:schemeClr val="bg1">
              <a:alpha val="77000"/>
            </a:schemeClr>
          </a:solidFill>
        </p:grpSpPr>
        <p:sp>
          <p:nvSpPr>
            <p:cNvPr id="44" name="Oválný popisek 43"/>
            <p:cNvSpPr/>
            <p:nvPr/>
          </p:nvSpPr>
          <p:spPr>
            <a:xfrm>
              <a:off x="7633553" y="1021156"/>
              <a:ext cx="1142976" cy="612796"/>
            </a:xfrm>
            <a:prstGeom prst="wedgeEllipseCallout">
              <a:avLst>
                <a:gd name="adj1" fmla="val 57833"/>
                <a:gd name="adj2" fmla="val 11011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0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" name="Obdélník 44"/>
            <p:cNvSpPr/>
            <p:nvPr/>
          </p:nvSpPr>
          <p:spPr>
            <a:xfrm>
              <a:off x="7686502" y="1065793"/>
              <a:ext cx="1061746" cy="55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chemeClr val="bg2">
                      <a:lumMod val="25000"/>
                    </a:schemeClr>
                  </a:solidFill>
                </a:rPr>
                <a:t>Mírně vyšší ochota k úplatku</a:t>
              </a:r>
              <a:endParaRPr lang="cs-CZ" sz="2000" b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3" name="Obdélník 2"/>
          <p:cNvSpPr/>
          <p:nvPr/>
        </p:nvSpPr>
        <p:spPr>
          <a:xfrm>
            <a:off x="6404437" y="1814101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b="0" dirty="0">
                <a:solidFill>
                  <a:schemeClr val="accent1">
                    <a:lumMod val="50000"/>
                  </a:schemeClr>
                </a:solidFill>
              </a:rPr>
              <a:t>Mírně nižší </a:t>
            </a:r>
            <a:r>
              <a:rPr lang="cs-CZ" sz="20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20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000" b="0" dirty="0" smtClean="0">
                <a:solidFill>
                  <a:schemeClr val="accent1">
                    <a:lumMod val="50000"/>
                  </a:schemeClr>
                </a:solidFill>
              </a:rPr>
              <a:t>ochota </a:t>
            </a:r>
            <a:r>
              <a:rPr lang="cs-CZ" sz="2000" b="0" dirty="0">
                <a:solidFill>
                  <a:schemeClr val="accent1">
                    <a:lumMod val="50000"/>
                  </a:schemeClr>
                </a:solidFill>
              </a:rPr>
              <a:t>k úplatku</a:t>
            </a:r>
          </a:p>
        </p:txBody>
      </p:sp>
    </p:spTree>
    <p:extLst>
      <p:ext uri="{BB962C8B-B14F-4D97-AF65-F5344CB8AC3E}">
        <p14:creationId xmlns:p14="http://schemas.microsoft.com/office/powerpoint/2010/main" val="2168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bdélník 29"/>
          <p:cNvSpPr/>
          <p:nvPr/>
        </p:nvSpPr>
        <p:spPr>
          <a:xfrm>
            <a:off x="190500" y="4500516"/>
            <a:ext cx="5044440" cy="55792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cs-CZ" altLang="cs-CZ" sz="9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Zdroj </a:t>
            </a:r>
            <a:r>
              <a:rPr lang="cs-CZ" altLang="cs-CZ" sz="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obrázků </a:t>
            </a:r>
            <a:r>
              <a:rPr lang="cs-CZ" altLang="cs-CZ" sz="9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použitých v prezentaci</a:t>
            </a:r>
            <a:r>
              <a:rPr lang="cs-CZ" altLang="cs-CZ" sz="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cs-CZ" altLang="cs-CZ" sz="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https</a:t>
            </a:r>
            <a:r>
              <a:rPr lang="cs-CZ" altLang="cs-CZ" sz="9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://unsplash.com </a:t>
            </a:r>
            <a:endParaRPr lang="cs-CZ" altLang="cs-CZ" sz="9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altLang="cs-CZ" sz="9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</a:t>
            </a:r>
            <a:r>
              <a:rPr lang="cs-CZ" altLang="cs-CZ" sz="9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://deathtothestockphoto.com</a:t>
            </a:r>
            <a:endParaRPr lang="cs-CZ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089164" y="2691413"/>
            <a:ext cx="3672127" cy="1680144"/>
            <a:chOff x="5505076" y="2227049"/>
            <a:chExt cx="3978138" cy="2240192"/>
          </a:xfrm>
        </p:grpSpPr>
        <p:sp>
          <p:nvSpPr>
            <p:cNvPr id="7" name="TextovéPole 36"/>
            <p:cNvSpPr txBox="1">
              <a:spLocks noChangeAspect="1"/>
            </p:cNvSpPr>
            <p:nvPr/>
          </p:nvSpPr>
          <p:spPr>
            <a:xfrm>
              <a:off x="5935894" y="3923058"/>
              <a:ext cx="3547320" cy="544183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8000"/>
              </a:schemeClr>
            </a:solidFill>
          </p:spPr>
          <p:txBody>
            <a:bodyPr wrap="square" lIns="288000" tIns="72000" rIns="72000" bIns="72000" rtlCol="0" anchor="ctr">
              <a:noAutofit/>
            </a:bodyPr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cs-CZ" dirty="0" err="1">
                  <a:solidFill>
                    <a:schemeClr val="bg1">
                      <a:lumMod val="95000"/>
                    </a:schemeClr>
                  </a:solidFill>
                </a:rPr>
                <a:t>www.stemmark.cz</a:t>
              </a:r>
              <a:endParaRPr lang="cs-CZ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TextovéPole 35"/>
            <p:cNvSpPr txBox="1">
              <a:spLocks noChangeAspect="1"/>
            </p:cNvSpPr>
            <p:nvPr/>
          </p:nvSpPr>
          <p:spPr>
            <a:xfrm>
              <a:off x="5935894" y="3094749"/>
              <a:ext cx="3547320" cy="544183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8000"/>
              </a:schemeClr>
            </a:solidFill>
          </p:spPr>
          <p:txBody>
            <a:bodyPr wrap="square" lIns="288000" tIns="72000" rIns="72000" bIns="72000" rtlCol="0" anchor="ctr">
              <a:noAutofit/>
            </a:bodyPr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cs-CZ" dirty="0">
                  <a:solidFill>
                    <a:schemeClr val="bg1">
                      <a:lumMod val="95000"/>
                    </a:schemeClr>
                  </a:solidFill>
                </a:rPr>
                <a:t>zackova@stemmark.cz</a:t>
              </a:r>
            </a:p>
          </p:txBody>
        </p:sp>
        <p:sp>
          <p:nvSpPr>
            <p:cNvPr id="9" name="TextovéPole 37"/>
            <p:cNvSpPr txBox="1">
              <a:spLocks noChangeAspect="1"/>
            </p:cNvSpPr>
            <p:nvPr/>
          </p:nvSpPr>
          <p:spPr>
            <a:xfrm>
              <a:off x="5935894" y="2266438"/>
              <a:ext cx="3547320" cy="544183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8000"/>
              </a:schemeClr>
            </a:solidFill>
          </p:spPr>
          <p:txBody>
            <a:bodyPr wrap="square" lIns="288000" tIns="72000" rIns="72000" bIns="72000" rtlCol="0" anchor="ctr">
              <a:noAutofit/>
            </a:bodyPr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cs-CZ" dirty="0">
                  <a:solidFill>
                    <a:schemeClr val="bg1">
                      <a:lumMod val="95000"/>
                    </a:schemeClr>
                  </a:solidFill>
                </a:rPr>
                <a:t>225 986 816</a:t>
              </a:r>
            </a:p>
          </p:txBody>
        </p:sp>
        <p:sp>
          <p:nvSpPr>
            <p:cNvPr id="10" name="Ovál 9"/>
            <p:cNvSpPr/>
            <p:nvPr/>
          </p:nvSpPr>
          <p:spPr>
            <a:xfrm>
              <a:off x="5505076" y="2227049"/>
              <a:ext cx="555250" cy="614061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0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Ovál 10"/>
            <p:cNvSpPr/>
            <p:nvPr/>
          </p:nvSpPr>
          <p:spPr>
            <a:xfrm>
              <a:off x="5505076" y="3040116"/>
              <a:ext cx="555250" cy="614061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0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Ovál 11"/>
            <p:cNvSpPr/>
            <p:nvPr/>
          </p:nvSpPr>
          <p:spPr>
            <a:xfrm>
              <a:off x="5505076" y="3853180"/>
              <a:ext cx="555250" cy="614061"/>
            </a:xfrm>
            <a:prstGeom prst="ellipse">
              <a:avLst/>
            </a:prstGeom>
            <a:solidFill>
              <a:srgbClr val="971C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0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3" name="Picture 4" descr="P:\08_Inovace\vektorová grafika\handdrawn_icons\g160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860" y="2303376"/>
              <a:ext cx="283682" cy="487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P:\08_Inovace\vektorová grafika\handdrawn_icons\g12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050" y="4002270"/>
              <a:ext cx="335303" cy="33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P:\08_Inovace\vektorová grafika\handdrawn_icons\g14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472" y="3198229"/>
              <a:ext cx="434458" cy="31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3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Co </a:t>
            </a:r>
            <a:r>
              <a:rPr lang="cs-CZ" sz="2400" dirty="0">
                <a:solidFill>
                  <a:schemeClr val="tx1"/>
                </a:solidFill>
                <a:latin typeface="Verdana" pitchFamily="34" charset="0"/>
              </a:rPr>
              <a:t>jsme zjišťovali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257175" y="1468353"/>
            <a:ext cx="2672048" cy="2487614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 si myslíme o korupci v ČR?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2801" y="1468353"/>
            <a:ext cx="2672048" cy="2487614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Jak se na ní podílíme?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229065" y="1468353"/>
            <a:ext cx="2672048" cy="2487614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Může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ovlivnit gender?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 descr="https://images.unsplash.com/photo-1423483641154-5411ec9c0ddf?q=80&amp;fm=jpg&amp;s=f500087a88b8b870139230b457826dc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4445" y="1582559"/>
            <a:ext cx="2448760" cy="144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76" y="1582559"/>
            <a:ext cx="2326046" cy="144258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927" y="1582559"/>
            <a:ext cx="2340323" cy="15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6229065" y="1468353"/>
            <a:ext cx="2672048" cy="2487614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Může to ovlivnit gender?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927" y="1582559"/>
            <a:ext cx="2340323" cy="15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6195113" y="1463342"/>
            <a:ext cx="2696841" cy="2487614"/>
          </a:xfrm>
          <a:prstGeom prst="roundRect">
            <a:avLst>
              <a:gd name="adj" fmla="val 775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Verdana" pitchFamily="34" charset="0"/>
              </a:rPr>
              <a:t>Co jsme zjišťovali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57175" y="935567"/>
            <a:ext cx="2672048" cy="3020400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dirty="0" smtClean="0">
                <a:solidFill>
                  <a:schemeClr val="accent1"/>
                </a:solidFill>
              </a:rPr>
              <a:t>Co si myslíme o korupci v ČR?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2801" y="1468353"/>
            <a:ext cx="2672048" cy="2487614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Jak se na ní podílíme?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 descr="https://images.unsplash.com/photo-1423483641154-5411ec9c0ddf?q=80&amp;fm=jpg&amp;s=f500087a88b8b870139230b457826dc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4445" y="1582559"/>
            <a:ext cx="2448760" cy="144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3232801" y="1463342"/>
            <a:ext cx="2696841" cy="2487614"/>
          </a:xfrm>
          <a:prstGeom prst="roundRect">
            <a:avLst>
              <a:gd name="adj" fmla="val 775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97" y="1055509"/>
            <a:ext cx="2456304" cy="15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" y="806054"/>
            <a:ext cx="9144000" cy="4096798"/>
          </a:xfrm>
          <a:prstGeom prst="rect">
            <a:avLst/>
          </a:prstGeom>
        </p:spPr>
      </p:pic>
      <p:sp>
        <p:nvSpPr>
          <p:cNvPr id="11" name="Zaoblený obdélník 10"/>
          <p:cNvSpPr/>
          <p:nvPr/>
        </p:nvSpPr>
        <p:spPr>
          <a:xfrm>
            <a:off x="0" y="806055"/>
            <a:ext cx="9144000" cy="4096323"/>
          </a:xfrm>
          <a:prstGeom prst="roundRect">
            <a:avLst>
              <a:gd name="adj" fmla="val 0"/>
            </a:avLst>
          </a:prstGeom>
          <a:solidFill>
            <a:schemeClr val="bg1">
              <a:alpha val="6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Jako problematickou více vnímáme velkou korupci</a:t>
            </a:r>
            <a:endParaRPr lang="cs-CZ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339029"/>
              </p:ext>
            </p:extLst>
          </p:nvPr>
        </p:nvGraphicFramePr>
        <p:xfrm>
          <a:off x="327660" y="812800"/>
          <a:ext cx="3947160" cy="404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ál 9"/>
          <p:cNvSpPr/>
          <p:nvPr/>
        </p:nvSpPr>
        <p:spPr>
          <a:xfrm>
            <a:off x="1022984" y="2186940"/>
            <a:ext cx="2215516" cy="15697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1"/>
                </a:solidFill>
              </a:rPr>
              <a:t>VELKÝ A ROZŠÍŘENÝ PROBLÉM</a:t>
            </a:r>
          </a:p>
          <a:p>
            <a:pPr algn="ctr"/>
            <a:r>
              <a:rPr lang="cs-CZ" sz="1600" dirty="0" smtClean="0">
                <a:solidFill>
                  <a:schemeClr val="accent1"/>
                </a:solidFill>
              </a:rPr>
              <a:t>49 %</a:t>
            </a:r>
            <a:endParaRPr lang="cs-CZ" sz="1600" dirty="0">
              <a:solidFill>
                <a:schemeClr val="accent1"/>
              </a:solidFill>
            </a:endParaRPr>
          </a:p>
        </p:txBody>
      </p:sp>
      <p:graphicFrame>
        <p:nvGraphicFramePr>
          <p:cNvPr id="13" name="Zástupný symbol pro obsah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88024371"/>
              </p:ext>
            </p:extLst>
          </p:nvPr>
        </p:nvGraphicFramePr>
        <p:xfrm>
          <a:off x="4728112" y="812801"/>
          <a:ext cx="4254500" cy="404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Ovál 13"/>
          <p:cNvSpPr/>
          <p:nvPr/>
        </p:nvSpPr>
        <p:spPr>
          <a:xfrm>
            <a:off x="5931486" y="2186940"/>
            <a:ext cx="2240964" cy="15697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1"/>
                </a:solidFill>
              </a:rPr>
              <a:t>VELKÝ A ROZŠÍŘENÝ PROBLÉM</a:t>
            </a:r>
          </a:p>
          <a:p>
            <a:pPr algn="ctr"/>
            <a:r>
              <a:rPr lang="cs-CZ" sz="1600" dirty="0" smtClean="0">
                <a:solidFill>
                  <a:schemeClr val="accent1"/>
                </a:solidFill>
              </a:rPr>
              <a:t>79 %</a:t>
            </a:r>
            <a:endParaRPr lang="cs-CZ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Vnímání korupce </a:t>
            </a:r>
            <a:r>
              <a:rPr lang="cs-CZ" sz="2400" dirty="0" smtClean="0">
                <a:solidFill>
                  <a:schemeClr val="tx1"/>
                </a:solidFill>
              </a:rPr>
              <a:t>koreluje s </a:t>
            </a:r>
            <a:r>
              <a:rPr lang="cs-CZ" sz="2400" dirty="0">
                <a:solidFill>
                  <a:schemeClr val="tx1"/>
                </a:solidFill>
              </a:rPr>
              <a:t>věkem a se </a:t>
            </a:r>
            <a:r>
              <a:rPr lang="cs-CZ" sz="2400" dirty="0" smtClean="0">
                <a:solidFill>
                  <a:schemeClr val="tx1"/>
                </a:solidFill>
              </a:rPr>
              <a:t>vzděláním …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060" y="3226512"/>
            <a:ext cx="1171575" cy="11906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848" y="3226512"/>
            <a:ext cx="121014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44600" y="4417137"/>
            <a:ext cx="1124035" cy="38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/>
                </a:solidFill>
              </a:rPr>
              <a:t>69 %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67291" y="4417136"/>
            <a:ext cx="983700" cy="38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/>
                </a:solidFill>
              </a:rPr>
              <a:t>62 %</a:t>
            </a:r>
            <a:endParaRPr lang="cs-CZ" sz="2000" dirty="0">
              <a:solidFill>
                <a:schemeClr val="accent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797" y="1311288"/>
            <a:ext cx="1200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70480" y="943880"/>
            <a:ext cx="2795958" cy="387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chemeClr val="accent1"/>
                </a:solidFill>
              </a:rPr>
              <a:t>čím vyšší vzdělání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920677" y="2401655"/>
            <a:ext cx="2105063" cy="387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chemeClr val="accent1"/>
                </a:solidFill>
              </a:rPr>
              <a:t>čím vyšší </a:t>
            </a:r>
            <a:r>
              <a:rPr lang="cs-CZ" sz="2000" dirty="0" smtClean="0">
                <a:solidFill>
                  <a:schemeClr val="accent1"/>
                </a:solidFill>
              </a:rPr>
              <a:t>věk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126188" y="3859975"/>
            <a:ext cx="57554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0" dirty="0" smtClean="0"/>
              <a:t> … u malé korupce také s pohlavím</a:t>
            </a:r>
            <a:endParaRPr lang="cs-CZ" sz="2400" b="0" dirty="0"/>
          </a:p>
        </p:txBody>
      </p:sp>
      <p:sp>
        <p:nvSpPr>
          <p:cNvPr id="8" name="Obdélník 7"/>
          <p:cNvSpPr/>
          <p:nvPr/>
        </p:nvSpPr>
        <p:spPr>
          <a:xfrm>
            <a:off x="4765325" y="904375"/>
            <a:ext cx="4322516" cy="38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schemeClr val="accent1"/>
                </a:solidFill>
              </a:rPr>
              <a:t>tím </a:t>
            </a:r>
            <a:r>
              <a:rPr lang="cs-CZ" sz="2000" dirty="0" smtClean="0">
                <a:solidFill>
                  <a:schemeClr val="accent1"/>
                </a:solidFill>
              </a:rPr>
              <a:t>je </a:t>
            </a:r>
            <a:r>
              <a:rPr lang="cs-CZ" sz="2000" dirty="0">
                <a:solidFill>
                  <a:schemeClr val="accent1"/>
                </a:solidFill>
              </a:rPr>
              <a:t>korupce </a:t>
            </a:r>
            <a:r>
              <a:rPr lang="cs-CZ" sz="2000" dirty="0" smtClean="0">
                <a:solidFill>
                  <a:schemeClr val="accent1"/>
                </a:solidFill>
              </a:rPr>
              <a:t>vnímána 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919937" y="2461150"/>
            <a:ext cx="4322516" cy="38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solidFill>
                  <a:schemeClr val="accent1"/>
                </a:solidFill>
              </a:rPr>
              <a:t>jako </a:t>
            </a:r>
            <a:r>
              <a:rPr lang="cs-CZ" sz="2000" dirty="0">
                <a:solidFill>
                  <a:schemeClr val="accent1"/>
                </a:solidFill>
              </a:rPr>
              <a:t>závažnější problém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520" y="1535836"/>
            <a:ext cx="1006330" cy="752334"/>
          </a:xfrm>
          <a:prstGeom prst="rect">
            <a:avLst/>
          </a:prstGeom>
        </p:spPr>
      </p:pic>
      <p:sp>
        <p:nvSpPr>
          <p:cNvPr id="19" name="Freeform 16"/>
          <p:cNvSpPr>
            <a:spLocks/>
          </p:cNvSpPr>
          <p:nvPr/>
        </p:nvSpPr>
        <p:spPr bwMode="auto">
          <a:xfrm>
            <a:off x="3025740" y="1326420"/>
            <a:ext cx="2237371" cy="1115317"/>
          </a:xfrm>
          <a:custGeom>
            <a:avLst/>
            <a:gdLst>
              <a:gd name="T0" fmla="*/ 2147483647 w 3847"/>
              <a:gd name="T1" fmla="*/ 2147483647 h 2422"/>
              <a:gd name="T2" fmla="*/ 2147483647 w 3847"/>
              <a:gd name="T3" fmla="*/ 2147483647 h 2422"/>
              <a:gd name="T4" fmla="*/ 2147483647 w 3847"/>
              <a:gd name="T5" fmla="*/ 2147483647 h 2422"/>
              <a:gd name="T6" fmla="*/ 2147483647 w 3847"/>
              <a:gd name="T7" fmla="*/ 0 h 2422"/>
              <a:gd name="T8" fmla="*/ 2147483647 w 3847"/>
              <a:gd name="T9" fmla="*/ 2147483647 h 2422"/>
              <a:gd name="T10" fmla="*/ 0 w 3847"/>
              <a:gd name="T11" fmla="*/ 2147483647 h 2422"/>
              <a:gd name="T12" fmla="*/ 2147483647 w 3847"/>
              <a:gd name="T13" fmla="*/ 2147483647 h 2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47" h="2422">
                <a:moveTo>
                  <a:pt x="3305" y="905"/>
                </a:moveTo>
                <a:lnTo>
                  <a:pt x="3340" y="1202"/>
                </a:lnTo>
                <a:cubicBezTo>
                  <a:pt x="3726" y="658"/>
                  <a:pt x="3847" y="479"/>
                  <a:pt x="3847" y="479"/>
                </a:cubicBezTo>
                <a:cubicBezTo>
                  <a:pt x="3847" y="479"/>
                  <a:pt x="3411" y="160"/>
                  <a:pt x="3208" y="0"/>
                </a:cubicBezTo>
                <a:lnTo>
                  <a:pt x="3245" y="287"/>
                </a:lnTo>
                <a:cubicBezTo>
                  <a:pt x="1704" y="576"/>
                  <a:pt x="510" y="1219"/>
                  <a:pt x="0" y="2422"/>
                </a:cubicBezTo>
                <a:cubicBezTo>
                  <a:pt x="720" y="1463"/>
                  <a:pt x="1962" y="1003"/>
                  <a:pt x="3305" y="90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938" cap="flat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17477"/>
              </p:ext>
            </p:extLst>
          </p:nvPr>
        </p:nvGraphicFramePr>
        <p:xfrm>
          <a:off x="251069" y="840663"/>
          <a:ext cx="8635511" cy="391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Uplácí se, aby bylo dosaženo rychlejšího vyřízení nebo aby se ovlivnilo výběrové řízení</a:t>
            </a:r>
            <a:endParaRPr lang="cs-CZ" sz="2400" dirty="0"/>
          </a:p>
        </p:txBody>
      </p:sp>
      <p:sp>
        <p:nvSpPr>
          <p:cNvPr id="2" name="Šipka doleva 1"/>
          <p:cNvSpPr/>
          <p:nvPr/>
        </p:nvSpPr>
        <p:spPr>
          <a:xfrm>
            <a:off x="7166313" y="2659307"/>
            <a:ext cx="535602" cy="303211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151700" y="2565217"/>
            <a:ext cx="4066607" cy="423679"/>
          </a:xfrm>
          <a:custGeom>
            <a:avLst/>
            <a:gdLst>
              <a:gd name="connsiteX0" fmla="*/ 162625 w 4066607"/>
              <a:gd name="connsiteY0" fmla="*/ 118879 h 423679"/>
              <a:gd name="connsiteX1" fmla="*/ 95950 w 4066607"/>
              <a:gd name="connsiteY1" fmla="*/ 128404 h 423679"/>
              <a:gd name="connsiteX2" fmla="*/ 29275 w 4066607"/>
              <a:gd name="connsiteY2" fmla="*/ 147454 h 423679"/>
              <a:gd name="connsiteX3" fmla="*/ 700 w 4066607"/>
              <a:gd name="connsiteY3" fmla="*/ 176029 h 423679"/>
              <a:gd name="connsiteX4" fmla="*/ 19750 w 4066607"/>
              <a:gd name="connsiteY4" fmla="*/ 337954 h 423679"/>
              <a:gd name="connsiteX5" fmla="*/ 38800 w 4066607"/>
              <a:gd name="connsiteY5" fmla="*/ 366529 h 423679"/>
              <a:gd name="connsiteX6" fmla="*/ 95950 w 4066607"/>
              <a:gd name="connsiteY6" fmla="*/ 395104 h 423679"/>
              <a:gd name="connsiteX7" fmla="*/ 153100 w 4066607"/>
              <a:gd name="connsiteY7" fmla="*/ 423679 h 423679"/>
              <a:gd name="connsiteX8" fmla="*/ 2753425 w 4066607"/>
              <a:gd name="connsiteY8" fmla="*/ 414154 h 423679"/>
              <a:gd name="connsiteX9" fmla="*/ 3182050 w 4066607"/>
              <a:gd name="connsiteY9" fmla="*/ 404629 h 423679"/>
              <a:gd name="connsiteX10" fmla="*/ 3229675 w 4066607"/>
              <a:gd name="connsiteY10" fmla="*/ 395104 h 423679"/>
              <a:gd name="connsiteX11" fmla="*/ 3839275 w 4066607"/>
              <a:gd name="connsiteY11" fmla="*/ 385579 h 423679"/>
              <a:gd name="connsiteX12" fmla="*/ 3991675 w 4066607"/>
              <a:gd name="connsiteY12" fmla="*/ 366529 h 423679"/>
              <a:gd name="connsiteX13" fmla="*/ 4039300 w 4066607"/>
              <a:gd name="connsiteY13" fmla="*/ 357004 h 423679"/>
              <a:gd name="connsiteX14" fmla="*/ 4048825 w 4066607"/>
              <a:gd name="connsiteY14" fmla="*/ 118879 h 423679"/>
              <a:gd name="connsiteX15" fmla="*/ 4020250 w 4066607"/>
              <a:gd name="connsiteY15" fmla="*/ 80779 h 423679"/>
              <a:gd name="connsiteX16" fmla="*/ 3925000 w 4066607"/>
              <a:gd name="connsiteY16" fmla="*/ 33154 h 423679"/>
              <a:gd name="connsiteX17" fmla="*/ 1658050 w 4066607"/>
              <a:gd name="connsiteY17" fmla="*/ 23629 h 423679"/>
              <a:gd name="connsiteX18" fmla="*/ 1077025 w 4066607"/>
              <a:gd name="connsiteY18" fmla="*/ 4579 h 423679"/>
              <a:gd name="connsiteX19" fmla="*/ 238825 w 4066607"/>
              <a:gd name="connsiteY19" fmla="*/ 23629 h 423679"/>
              <a:gd name="connsiteX20" fmla="*/ 210250 w 4066607"/>
              <a:gd name="connsiteY20" fmla="*/ 33154 h 423679"/>
              <a:gd name="connsiteX21" fmla="*/ 172150 w 4066607"/>
              <a:gd name="connsiteY21" fmla="*/ 42679 h 423679"/>
              <a:gd name="connsiteX22" fmla="*/ 143575 w 4066607"/>
              <a:gd name="connsiteY22" fmla="*/ 61729 h 423679"/>
              <a:gd name="connsiteX23" fmla="*/ 115000 w 4066607"/>
              <a:gd name="connsiteY23" fmla="*/ 71254 h 423679"/>
              <a:gd name="connsiteX24" fmla="*/ 76900 w 4066607"/>
              <a:gd name="connsiteY24" fmla="*/ 99829 h 42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6607" h="423679">
                <a:moveTo>
                  <a:pt x="162625" y="118879"/>
                </a:moveTo>
                <a:cubicBezTo>
                  <a:pt x="140400" y="122054"/>
                  <a:pt x="118039" y="124388"/>
                  <a:pt x="95950" y="128404"/>
                </a:cubicBezTo>
                <a:cubicBezTo>
                  <a:pt x="69638" y="133188"/>
                  <a:pt x="53758" y="139293"/>
                  <a:pt x="29275" y="147454"/>
                </a:cubicBezTo>
                <a:cubicBezTo>
                  <a:pt x="19750" y="156979"/>
                  <a:pt x="2274" y="162651"/>
                  <a:pt x="700" y="176029"/>
                </a:cubicBezTo>
                <a:cubicBezTo>
                  <a:pt x="-1020" y="190649"/>
                  <a:pt x="-1172" y="296109"/>
                  <a:pt x="19750" y="337954"/>
                </a:cubicBezTo>
                <a:cubicBezTo>
                  <a:pt x="24870" y="348193"/>
                  <a:pt x="30705" y="358434"/>
                  <a:pt x="38800" y="366529"/>
                </a:cubicBezTo>
                <a:cubicBezTo>
                  <a:pt x="57264" y="384993"/>
                  <a:pt x="72709" y="387357"/>
                  <a:pt x="95950" y="395104"/>
                </a:cubicBezTo>
                <a:cubicBezTo>
                  <a:pt x="110397" y="404736"/>
                  <a:pt x="133382" y="423679"/>
                  <a:pt x="153100" y="423679"/>
                </a:cubicBezTo>
                <a:lnTo>
                  <a:pt x="2753425" y="414154"/>
                </a:lnTo>
                <a:lnTo>
                  <a:pt x="3182050" y="404629"/>
                </a:lnTo>
                <a:cubicBezTo>
                  <a:pt x="3198226" y="403982"/>
                  <a:pt x="3213492" y="395573"/>
                  <a:pt x="3229675" y="395104"/>
                </a:cubicBezTo>
                <a:cubicBezTo>
                  <a:pt x="3432814" y="389216"/>
                  <a:pt x="3636075" y="388754"/>
                  <a:pt x="3839275" y="385579"/>
                </a:cubicBezTo>
                <a:cubicBezTo>
                  <a:pt x="3946657" y="364103"/>
                  <a:pt x="3815824" y="388510"/>
                  <a:pt x="3991675" y="366529"/>
                </a:cubicBezTo>
                <a:cubicBezTo>
                  <a:pt x="4007739" y="364521"/>
                  <a:pt x="4023425" y="360179"/>
                  <a:pt x="4039300" y="357004"/>
                </a:cubicBezTo>
                <a:cubicBezTo>
                  <a:pt x="4072127" y="258523"/>
                  <a:pt x="4075427" y="271841"/>
                  <a:pt x="4048825" y="118879"/>
                </a:cubicBezTo>
                <a:cubicBezTo>
                  <a:pt x="4046105" y="103239"/>
                  <a:pt x="4032115" y="91326"/>
                  <a:pt x="4020250" y="80779"/>
                </a:cubicBezTo>
                <a:cubicBezTo>
                  <a:pt x="3998333" y="61297"/>
                  <a:pt x="3958938" y="33434"/>
                  <a:pt x="3925000" y="33154"/>
                </a:cubicBezTo>
                <a:lnTo>
                  <a:pt x="1658050" y="23629"/>
                </a:lnTo>
                <a:cubicBezTo>
                  <a:pt x="1464375" y="17279"/>
                  <a:pt x="1270799" y="5973"/>
                  <a:pt x="1077025" y="4579"/>
                </a:cubicBezTo>
                <a:cubicBezTo>
                  <a:pt x="446846" y="45"/>
                  <a:pt x="561877" y="-8676"/>
                  <a:pt x="238825" y="23629"/>
                </a:cubicBezTo>
                <a:cubicBezTo>
                  <a:pt x="229300" y="26804"/>
                  <a:pt x="219904" y="30396"/>
                  <a:pt x="210250" y="33154"/>
                </a:cubicBezTo>
                <a:cubicBezTo>
                  <a:pt x="197663" y="36750"/>
                  <a:pt x="184182" y="37522"/>
                  <a:pt x="172150" y="42679"/>
                </a:cubicBezTo>
                <a:cubicBezTo>
                  <a:pt x="161628" y="47188"/>
                  <a:pt x="153814" y="56609"/>
                  <a:pt x="143575" y="61729"/>
                </a:cubicBezTo>
                <a:cubicBezTo>
                  <a:pt x="134595" y="66219"/>
                  <a:pt x="124525" y="68079"/>
                  <a:pt x="115000" y="71254"/>
                </a:cubicBezTo>
                <a:cubicBezTo>
                  <a:pt x="84180" y="102074"/>
                  <a:pt x="99895" y="99829"/>
                  <a:pt x="76900" y="99829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0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951900"/>
              </p:ext>
            </p:extLst>
          </p:nvPr>
        </p:nvGraphicFramePr>
        <p:xfrm>
          <a:off x="265602" y="826294"/>
          <a:ext cx="8635511" cy="391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2874" y="2"/>
            <a:ext cx="9001125" cy="806053"/>
          </a:xfrm>
        </p:spPr>
        <p:txBody>
          <a:bodyPr>
            <a:noAutofit/>
          </a:bodyPr>
          <a:lstStyle/>
          <a:p>
            <a:r>
              <a:rPr lang="cs-CZ" sz="2400" dirty="0" smtClean="0"/>
              <a:t>Nejčastěji se jedná o finanční dary do 10 tisíc Kč</a:t>
            </a:r>
            <a:endParaRPr lang="cs-CZ" sz="2400" dirty="0"/>
          </a:p>
        </p:txBody>
      </p:sp>
      <p:sp>
        <p:nvSpPr>
          <p:cNvPr id="2" name="Šipka doleva 1"/>
          <p:cNvSpPr/>
          <p:nvPr/>
        </p:nvSpPr>
        <p:spPr>
          <a:xfrm>
            <a:off x="6745162" y="2583181"/>
            <a:ext cx="614291" cy="327659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Volný tvar 4"/>
          <p:cNvSpPr/>
          <p:nvPr/>
        </p:nvSpPr>
        <p:spPr>
          <a:xfrm>
            <a:off x="2514600" y="2577466"/>
            <a:ext cx="1779907" cy="320039"/>
          </a:xfrm>
          <a:custGeom>
            <a:avLst/>
            <a:gdLst>
              <a:gd name="connsiteX0" fmla="*/ 162625 w 4066607"/>
              <a:gd name="connsiteY0" fmla="*/ 118879 h 423679"/>
              <a:gd name="connsiteX1" fmla="*/ 95950 w 4066607"/>
              <a:gd name="connsiteY1" fmla="*/ 128404 h 423679"/>
              <a:gd name="connsiteX2" fmla="*/ 29275 w 4066607"/>
              <a:gd name="connsiteY2" fmla="*/ 147454 h 423679"/>
              <a:gd name="connsiteX3" fmla="*/ 700 w 4066607"/>
              <a:gd name="connsiteY3" fmla="*/ 176029 h 423679"/>
              <a:gd name="connsiteX4" fmla="*/ 19750 w 4066607"/>
              <a:gd name="connsiteY4" fmla="*/ 337954 h 423679"/>
              <a:gd name="connsiteX5" fmla="*/ 38800 w 4066607"/>
              <a:gd name="connsiteY5" fmla="*/ 366529 h 423679"/>
              <a:gd name="connsiteX6" fmla="*/ 95950 w 4066607"/>
              <a:gd name="connsiteY6" fmla="*/ 395104 h 423679"/>
              <a:gd name="connsiteX7" fmla="*/ 153100 w 4066607"/>
              <a:gd name="connsiteY7" fmla="*/ 423679 h 423679"/>
              <a:gd name="connsiteX8" fmla="*/ 2753425 w 4066607"/>
              <a:gd name="connsiteY8" fmla="*/ 414154 h 423679"/>
              <a:gd name="connsiteX9" fmla="*/ 3182050 w 4066607"/>
              <a:gd name="connsiteY9" fmla="*/ 404629 h 423679"/>
              <a:gd name="connsiteX10" fmla="*/ 3229675 w 4066607"/>
              <a:gd name="connsiteY10" fmla="*/ 395104 h 423679"/>
              <a:gd name="connsiteX11" fmla="*/ 3839275 w 4066607"/>
              <a:gd name="connsiteY11" fmla="*/ 385579 h 423679"/>
              <a:gd name="connsiteX12" fmla="*/ 3991675 w 4066607"/>
              <a:gd name="connsiteY12" fmla="*/ 366529 h 423679"/>
              <a:gd name="connsiteX13" fmla="*/ 4039300 w 4066607"/>
              <a:gd name="connsiteY13" fmla="*/ 357004 h 423679"/>
              <a:gd name="connsiteX14" fmla="*/ 4048825 w 4066607"/>
              <a:gd name="connsiteY14" fmla="*/ 118879 h 423679"/>
              <a:gd name="connsiteX15" fmla="*/ 4020250 w 4066607"/>
              <a:gd name="connsiteY15" fmla="*/ 80779 h 423679"/>
              <a:gd name="connsiteX16" fmla="*/ 3925000 w 4066607"/>
              <a:gd name="connsiteY16" fmla="*/ 33154 h 423679"/>
              <a:gd name="connsiteX17" fmla="*/ 1658050 w 4066607"/>
              <a:gd name="connsiteY17" fmla="*/ 23629 h 423679"/>
              <a:gd name="connsiteX18" fmla="*/ 1077025 w 4066607"/>
              <a:gd name="connsiteY18" fmla="*/ 4579 h 423679"/>
              <a:gd name="connsiteX19" fmla="*/ 238825 w 4066607"/>
              <a:gd name="connsiteY19" fmla="*/ 23629 h 423679"/>
              <a:gd name="connsiteX20" fmla="*/ 210250 w 4066607"/>
              <a:gd name="connsiteY20" fmla="*/ 33154 h 423679"/>
              <a:gd name="connsiteX21" fmla="*/ 172150 w 4066607"/>
              <a:gd name="connsiteY21" fmla="*/ 42679 h 423679"/>
              <a:gd name="connsiteX22" fmla="*/ 143575 w 4066607"/>
              <a:gd name="connsiteY22" fmla="*/ 61729 h 423679"/>
              <a:gd name="connsiteX23" fmla="*/ 115000 w 4066607"/>
              <a:gd name="connsiteY23" fmla="*/ 71254 h 423679"/>
              <a:gd name="connsiteX24" fmla="*/ 76900 w 4066607"/>
              <a:gd name="connsiteY24" fmla="*/ 99829 h 42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66607" h="423679">
                <a:moveTo>
                  <a:pt x="162625" y="118879"/>
                </a:moveTo>
                <a:cubicBezTo>
                  <a:pt x="140400" y="122054"/>
                  <a:pt x="118039" y="124388"/>
                  <a:pt x="95950" y="128404"/>
                </a:cubicBezTo>
                <a:cubicBezTo>
                  <a:pt x="69638" y="133188"/>
                  <a:pt x="53758" y="139293"/>
                  <a:pt x="29275" y="147454"/>
                </a:cubicBezTo>
                <a:cubicBezTo>
                  <a:pt x="19750" y="156979"/>
                  <a:pt x="2274" y="162651"/>
                  <a:pt x="700" y="176029"/>
                </a:cubicBezTo>
                <a:cubicBezTo>
                  <a:pt x="-1020" y="190649"/>
                  <a:pt x="-1172" y="296109"/>
                  <a:pt x="19750" y="337954"/>
                </a:cubicBezTo>
                <a:cubicBezTo>
                  <a:pt x="24870" y="348193"/>
                  <a:pt x="30705" y="358434"/>
                  <a:pt x="38800" y="366529"/>
                </a:cubicBezTo>
                <a:cubicBezTo>
                  <a:pt x="57264" y="384993"/>
                  <a:pt x="72709" y="387357"/>
                  <a:pt x="95950" y="395104"/>
                </a:cubicBezTo>
                <a:cubicBezTo>
                  <a:pt x="110397" y="404736"/>
                  <a:pt x="133382" y="423679"/>
                  <a:pt x="153100" y="423679"/>
                </a:cubicBezTo>
                <a:lnTo>
                  <a:pt x="2753425" y="414154"/>
                </a:lnTo>
                <a:lnTo>
                  <a:pt x="3182050" y="404629"/>
                </a:lnTo>
                <a:cubicBezTo>
                  <a:pt x="3198226" y="403982"/>
                  <a:pt x="3213492" y="395573"/>
                  <a:pt x="3229675" y="395104"/>
                </a:cubicBezTo>
                <a:cubicBezTo>
                  <a:pt x="3432814" y="389216"/>
                  <a:pt x="3636075" y="388754"/>
                  <a:pt x="3839275" y="385579"/>
                </a:cubicBezTo>
                <a:cubicBezTo>
                  <a:pt x="3946657" y="364103"/>
                  <a:pt x="3815824" y="388510"/>
                  <a:pt x="3991675" y="366529"/>
                </a:cubicBezTo>
                <a:cubicBezTo>
                  <a:pt x="4007739" y="364521"/>
                  <a:pt x="4023425" y="360179"/>
                  <a:pt x="4039300" y="357004"/>
                </a:cubicBezTo>
                <a:cubicBezTo>
                  <a:pt x="4072127" y="258523"/>
                  <a:pt x="4075427" y="271841"/>
                  <a:pt x="4048825" y="118879"/>
                </a:cubicBezTo>
                <a:cubicBezTo>
                  <a:pt x="4046105" y="103239"/>
                  <a:pt x="4032115" y="91326"/>
                  <a:pt x="4020250" y="80779"/>
                </a:cubicBezTo>
                <a:cubicBezTo>
                  <a:pt x="3998333" y="61297"/>
                  <a:pt x="3958938" y="33434"/>
                  <a:pt x="3925000" y="33154"/>
                </a:cubicBezTo>
                <a:lnTo>
                  <a:pt x="1658050" y="23629"/>
                </a:lnTo>
                <a:cubicBezTo>
                  <a:pt x="1464375" y="17279"/>
                  <a:pt x="1270799" y="5973"/>
                  <a:pt x="1077025" y="4579"/>
                </a:cubicBezTo>
                <a:cubicBezTo>
                  <a:pt x="446846" y="45"/>
                  <a:pt x="561877" y="-8676"/>
                  <a:pt x="238825" y="23629"/>
                </a:cubicBezTo>
                <a:cubicBezTo>
                  <a:pt x="229300" y="26804"/>
                  <a:pt x="219904" y="30396"/>
                  <a:pt x="210250" y="33154"/>
                </a:cubicBezTo>
                <a:cubicBezTo>
                  <a:pt x="197663" y="36750"/>
                  <a:pt x="184182" y="37522"/>
                  <a:pt x="172150" y="42679"/>
                </a:cubicBezTo>
                <a:cubicBezTo>
                  <a:pt x="161628" y="47188"/>
                  <a:pt x="153814" y="56609"/>
                  <a:pt x="143575" y="61729"/>
                </a:cubicBezTo>
                <a:cubicBezTo>
                  <a:pt x="134595" y="66219"/>
                  <a:pt x="124525" y="68079"/>
                  <a:pt x="115000" y="71254"/>
                </a:cubicBezTo>
                <a:cubicBezTo>
                  <a:pt x="84180" y="102074"/>
                  <a:pt x="99895" y="99829"/>
                  <a:pt x="76900" y="99829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1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257175" y="1468353"/>
            <a:ext cx="2672048" cy="2487614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 si myslíme o korupci v ČR?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47" y="1631315"/>
            <a:ext cx="2456304" cy="1523365"/>
          </a:xfrm>
          <a:prstGeom prst="rect">
            <a:avLst/>
          </a:prstGeom>
        </p:spPr>
      </p:pic>
      <p:sp>
        <p:nvSpPr>
          <p:cNvPr id="11" name="Zaoblený obdélník 10"/>
          <p:cNvSpPr/>
          <p:nvPr/>
        </p:nvSpPr>
        <p:spPr>
          <a:xfrm>
            <a:off x="244778" y="1463342"/>
            <a:ext cx="2696841" cy="2487614"/>
          </a:xfrm>
          <a:prstGeom prst="roundRect">
            <a:avLst>
              <a:gd name="adj" fmla="val 775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229065" y="1468353"/>
            <a:ext cx="2672048" cy="2487614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Může to ovlivnit gender?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216667" y="1463342"/>
            <a:ext cx="2696841" cy="2487614"/>
          </a:xfrm>
          <a:prstGeom prst="roundRect">
            <a:avLst>
              <a:gd name="adj" fmla="val 775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Verdana" pitchFamily="34" charset="0"/>
              </a:rPr>
              <a:t>Co jsme zjišťovali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093720" y="937259"/>
            <a:ext cx="2987040" cy="3018707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cs-CZ" sz="2000" dirty="0" smtClean="0">
                <a:solidFill>
                  <a:srgbClr val="971C54"/>
                </a:solidFill>
              </a:rPr>
              <a:t>Jak se na ní podílíme?</a:t>
            </a:r>
            <a:endParaRPr lang="en-US" sz="2000" dirty="0">
              <a:solidFill>
                <a:srgbClr val="971C54"/>
              </a:solidFill>
            </a:endParaRPr>
          </a:p>
        </p:txBody>
      </p:sp>
      <p:pic>
        <p:nvPicPr>
          <p:cNvPr id="9" name="Picture 2" descr="https://images.unsplash.com/photo-1423483641154-5411ec9c0ddf?q=80&amp;fm=jpg&amp;s=f500087a88b8b870139230b457826dc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4199" y="1162898"/>
            <a:ext cx="2747021" cy="178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927" y="1582559"/>
            <a:ext cx="2340323" cy="15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6195113" y="1463342"/>
            <a:ext cx="2696841" cy="2487614"/>
          </a:xfrm>
          <a:prstGeom prst="roundRect">
            <a:avLst>
              <a:gd name="adj" fmla="val 775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text">
  <a:themeElements>
    <a:clrScheme name="Stemmark">
      <a:dk1>
        <a:sysClr val="windowText" lastClr="000000"/>
      </a:dk1>
      <a:lt1>
        <a:sysClr val="window" lastClr="FFFFFF"/>
      </a:lt1>
      <a:dk2>
        <a:srgbClr val="B8CCE4"/>
      </a:dk2>
      <a:lt2>
        <a:srgbClr val="DBE5F1"/>
      </a:lt2>
      <a:accent1>
        <a:srgbClr val="971C54"/>
      </a:accent1>
      <a:accent2>
        <a:srgbClr val="D98F48"/>
      </a:accent2>
      <a:accent3>
        <a:srgbClr val="68A678"/>
      </a:accent3>
      <a:accent4>
        <a:srgbClr val="699FAC"/>
      </a:accent4>
      <a:accent5>
        <a:srgbClr val="CD7471"/>
      </a:accent5>
      <a:accent6>
        <a:srgbClr val="B696BC"/>
      </a:accent6>
      <a:hlink>
        <a:srgbClr val="971C54"/>
      </a:hlink>
      <a:folHlink>
        <a:srgbClr val="A5A5A5"/>
      </a:folHlink>
    </a:clrScheme>
    <a:fontScheme name="Standard tex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tex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27769</TotalTime>
  <Words>820</Words>
  <Application>Microsoft Office PowerPoint</Application>
  <PresentationFormat>Předvádění na obrazovce (16:9)</PresentationFormat>
  <Paragraphs>236</Paragraphs>
  <Slides>28</Slides>
  <Notes>28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Standard text</vt:lpstr>
      <vt:lpstr>Prezentace aplikace PowerPoint</vt:lpstr>
      <vt:lpstr>Koho a jak jsem se ptali</vt:lpstr>
      <vt:lpstr>Co jsme zjišťovali</vt:lpstr>
      <vt:lpstr>Co jsme zjišťovali</vt:lpstr>
      <vt:lpstr>Jako problematickou více vnímáme velkou korupci</vt:lpstr>
      <vt:lpstr>Vnímání korupce koreluje s věkem a se vzděláním …</vt:lpstr>
      <vt:lpstr>Uplácí se, aby bylo dosaženo rychlejšího vyřízení nebo aby se ovlivnilo výběrové řízení</vt:lpstr>
      <vt:lpstr>Nejčastěji se jedná o finanční dary do 10 tisíc Kč</vt:lpstr>
      <vt:lpstr>Co jsme zjišťovali</vt:lpstr>
      <vt:lpstr>Většinou víme, na koho se máme obrátit</vt:lpstr>
      <vt:lpstr>Téměř pětina lidí deklarovala zkušenost s korupcí</vt:lpstr>
      <vt:lpstr>Muži se s korupční situací setkávali častěji než ženy</vt:lpstr>
      <vt:lpstr>Kde se setkáváme s uplácením?</vt:lpstr>
      <vt:lpstr>Setkání s korupcí nás v životě nejspíš nemine </vt:lpstr>
      <vt:lpstr>1. Kazuistika - kanalizační přípojka</vt:lpstr>
      <vt:lpstr>Polovina takové jednání odmítá, akceptuje ho 37 %</vt:lpstr>
      <vt:lpstr> Proč ano    Proč ne</vt:lpstr>
      <vt:lpstr>2. Kazuistika - Mateřská školka</vt:lpstr>
      <vt:lpstr>3/5 takové jednání odmítají, akceptuje ho 27 %</vt:lpstr>
      <vt:lpstr> Proč ano    Proč ne</vt:lpstr>
      <vt:lpstr>Co jsme zjišťovali</vt:lpstr>
      <vt:lpstr>¾ lidí míní, že větší zkušenost s korupcí mají muži </vt:lpstr>
      <vt:lpstr>Komu přisuzujeme korupční jednání?</vt:lpstr>
      <vt:lpstr>Ženy vidí velkou korupci jako doménu mužů</vt:lpstr>
      <vt:lpstr>Tolerance korupce není genderová záležitost</vt:lpstr>
      <vt:lpstr>Více žen na vysokých pozicích by mohlo přispět k poklesu korupce </vt:lpstr>
      <vt:lpstr>Na závěr dva příběhy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Zuzana Švalbová</dc:creator>
  <cp:lastModifiedBy>Lucie Žáčková</cp:lastModifiedBy>
  <cp:revision>2393</cp:revision>
  <cp:lastPrinted>2016-02-18T13:34:50Z</cp:lastPrinted>
  <dcterms:created xsi:type="dcterms:W3CDTF">1601-01-01T00:00:00Z</dcterms:created>
  <dcterms:modified xsi:type="dcterms:W3CDTF">2016-02-22T11:54:46Z</dcterms:modified>
</cp:coreProperties>
</file>