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D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0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ropbox\Transparency\DPP\Defence%20Companies\Companies_data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03024611521149"/>
          <c:y val="0.27626842902228971"/>
          <c:w val="0.46921673273200254"/>
          <c:h val="0.46052753397770618"/>
        </c:manualLayout>
      </c:layout>
      <c:radarChart>
        <c:radarStyle val="filled"/>
        <c:varyColors val="0"/>
        <c:ser>
          <c:idx val="0"/>
          <c:order val="0"/>
          <c:tx>
            <c:v>2015</c:v>
          </c:tx>
          <c:cat>
            <c:strRef>
              <c:f>Společnosti!$C$1:$G$1</c:f>
              <c:strCache>
                <c:ptCount val="5"/>
                <c:pt idx="0">
                  <c:v>Leadership</c:v>
                </c:pt>
                <c:pt idx="1">
                  <c:v>Management rizik</c:v>
                </c:pt>
                <c:pt idx="2">
                  <c:v>Kodexy a politiky</c:v>
                </c:pt>
                <c:pt idx="3">
                  <c:v>Trénink</c:v>
                </c:pt>
                <c:pt idx="4">
                  <c:v>Personální řízení</c:v>
                </c:pt>
              </c:strCache>
            </c:strRef>
          </c:cat>
          <c:val>
            <c:numRef>
              <c:f>Společnosti!$C$2:$G$2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v>2012</c:v>
          </c:tx>
          <c:spPr>
            <a:ln w="25400">
              <a:noFill/>
            </a:ln>
          </c:spPr>
          <c:val>
            <c:numRef>
              <c:f>Společnosti!$C$3:$G$3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43328"/>
        <c:axId val="36244864"/>
      </c:radarChart>
      <c:catAx>
        <c:axId val="3624332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+mj-lt"/>
              </a:defRPr>
            </a:pPr>
            <a:endParaRPr lang="en-US"/>
          </a:p>
        </c:txPr>
        <c:crossAx val="36244864"/>
        <c:crosses val="autoZero"/>
        <c:auto val="1"/>
        <c:lblAlgn val="ctr"/>
        <c:lblOffset val="100"/>
        <c:noMultiLvlLbl val="0"/>
      </c:catAx>
      <c:valAx>
        <c:axId val="36244864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none"/>
        <c:tickLblPos val="nextTo"/>
        <c:crossAx val="36243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j-lt"/>
              </a:defRPr>
            </a:pPr>
            <a:r>
              <a:rPr lang="cs-CZ" dirty="0" smtClean="0">
                <a:latin typeface="+mj-lt"/>
              </a:rPr>
              <a:t>Západ</a:t>
            </a:r>
            <a:r>
              <a:rPr lang="en-GB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í</a:t>
            </a:r>
            <a:r>
              <a:rPr lang="cs-CZ" baseline="0" dirty="0" smtClean="0">
                <a:latin typeface="+mj-lt"/>
              </a:rPr>
              <a:t> Evropa</a:t>
            </a:r>
            <a:endParaRPr lang="en-GB" dirty="0">
              <a:latin typeface="+mj-lt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4"/>
          <c:order val="0"/>
          <c:tx>
            <c:v>F</c:v>
          </c:tx>
          <c:spPr>
            <a:solidFill>
              <a:srgbClr val="FF26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Evropa!$J$17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3"/>
          <c:order val="1"/>
          <c:tx>
            <c:v>E</c:v>
          </c:tx>
          <c:spPr>
            <a:solidFill>
              <a:srgbClr val="FF7C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Evropa!$J$16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v>D</c:v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Evropa!$J$15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1"/>
          <c:order val="3"/>
          <c:tx>
            <c:v>C</c:v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Evropa!$J$14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0"/>
          <c:order val="4"/>
          <c:tx>
            <c:v>B</c:v>
          </c:tx>
          <c:spPr>
            <a:solidFill>
              <a:srgbClr val="00BA63"/>
            </a:solidFill>
          </c:spPr>
          <c:invertIfNegative val="0"/>
          <c:dPt>
            <c:idx val="0"/>
            <c:invertIfNegative val="0"/>
            <c:bubble3D val="0"/>
          </c:dPt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Evropa!$J$13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75743616"/>
        <c:axId val="75745152"/>
      </c:barChart>
      <c:catAx>
        <c:axId val="75743616"/>
        <c:scaling>
          <c:orientation val="minMax"/>
        </c:scaling>
        <c:delete val="1"/>
        <c:axPos val="b"/>
        <c:majorTickMark val="none"/>
        <c:minorTickMark val="none"/>
        <c:tickLblPos val="nextTo"/>
        <c:crossAx val="75745152"/>
        <c:crosses val="autoZero"/>
        <c:auto val="1"/>
        <c:lblAlgn val="ctr"/>
        <c:lblOffset val="100"/>
        <c:noMultiLvlLbl val="0"/>
      </c:catAx>
      <c:valAx>
        <c:axId val="757451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5743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582652106755163E-2"/>
          <c:y val="0"/>
          <c:w val="0.40754432303220789"/>
          <c:h val="0.74961315800479145"/>
        </c:manualLayout>
      </c:layout>
      <c:barChart>
        <c:barDir val="col"/>
        <c:grouping val="percentStacked"/>
        <c:varyColors val="0"/>
        <c:ser>
          <c:idx val="5"/>
          <c:order val="0"/>
          <c:tx>
            <c:v>F</c:v>
          </c:tx>
          <c:spPr>
            <a:solidFill>
              <a:srgbClr val="FF26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Evropa!$M$17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</c:ser>
        <c:ser>
          <c:idx val="4"/>
          <c:order val="1"/>
          <c:tx>
            <c:v>E</c:v>
          </c:tx>
          <c:spPr>
            <a:solidFill>
              <a:srgbClr val="FF7C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Evropa!$M$16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3"/>
          <c:order val="2"/>
          <c:tx>
            <c:v>D</c:v>
          </c:tx>
          <c:spPr>
            <a:solidFill>
              <a:srgbClr val="FFC9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Evropa!$M$15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2"/>
          <c:order val="3"/>
          <c:tx>
            <c:v>C</c:v>
          </c:tx>
          <c:spPr>
            <a:solidFill>
              <a:srgbClr val="A0D56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Evropa!$M$14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ser>
          <c:idx val="1"/>
          <c:order val="4"/>
          <c:tx>
            <c:v>B</c:v>
          </c:tx>
          <c:spPr>
            <a:solidFill>
              <a:srgbClr val="00BA63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Evropa!$M$13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ser>
          <c:idx val="0"/>
          <c:order val="5"/>
          <c:tx>
            <c:v>A</c:v>
          </c:tx>
          <c:spPr>
            <a:solidFill>
              <a:srgbClr val="00BEF3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Evropa!$M$12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6574336"/>
        <c:axId val="36575872"/>
      </c:barChart>
      <c:catAx>
        <c:axId val="36574336"/>
        <c:scaling>
          <c:orientation val="minMax"/>
        </c:scaling>
        <c:delete val="1"/>
        <c:axPos val="b"/>
        <c:majorTickMark val="none"/>
        <c:minorTickMark val="none"/>
        <c:tickLblPos val="nextTo"/>
        <c:crossAx val="36575872"/>
        <c:crosses val="autoZero"/>
        <c:auto val="1"/>
        <c:lblAlgn val="ctr"/>
        <c:lblOffset val="100"/>
        <c:noMultiLvlLbl val="0"/>
      </c:catAx>
      <c:valAx>
        <c:axId val="365758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6574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7012697513896307"/>
          <c:y val="0.13106356157508917"/>
          <c:w val="0.13161978418168591"/>
          <c:h val="0.2788303331919393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 err="1" smtClean="0"/>
              <a:t>Tatra</a:t>
            </a:r>
            <a:endParaRPr lang="en-GB" dirty="0"/>
          </a:p>
        </c:rich>
      </c:tx>
      <c:layout>
        <c:manualLayout>
          <c:xMode val="edge"/>
          <c:yMode val="edge"/>
          <c:x val="7.2100963140847601E-2"/>
          <c:y val="0.48462953704732398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2932516045225745"/>
          <c:y val="0.2494801082707982"/>
          <c:w val="0.38868309504072202"/>
          <c:h val="0.45935274868448966"/>
        </c:manualLayout>
      </c:layout>
      <c:radarChart>
        <c:radarStyle val="filled"/>
        <c:varyColors val="0"/>
        <c:ser>
          <c:idx val="0"/>
          <c:order val="0"/>
          <c:tx>
            <c:v>2015</c:v>
          </c:tx>
          <c:cat>
            <c:strRef>
              <c:f>Společnosti!$C$1:$G$1</c:f>
              <c:strCache>
                <c:ptCount val="5"/>
                <c:pt idx="0">
                  <c:v>Leadership</c:v>
                </c:pt>
                <c:pt idx="1">
                  <c:v>Management rizik</c:v>
                </c:pt>
                <c:pt idx="2">
                  <c:v>Kodexy a politiky</c:v>
                </c:pt>
                <c:pt idx="3">
                  <c:v>Trénink</c:v>
                </c:pt>
                <c:pt idx="4">
                  <c:v>Personální řízení</c:v>
                </c:pt>
              </c:strCache>
            </c:strRef>
          </c:cat>
          <c:val>
            <c:numRef>
              <c:f>Společnosti!$C$2:$G$2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v>2012</c:v>
          </c:tx>
          <c:spPr>
            <a:ln w="25400">
              <a:noFill/>
            </a:ln>
          </c:spPr>
          <c:val>
            <c:numRef>
              <c:f>Společnosti!$C$3:$G$3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33600"/>
        <c:axId val="36647680"/>
      </c:radarChart>
      <c:catAx>
        <c:axId val="3663360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36647680"/>
        <c:crosses val="autoZero"/>
        <c:auto val="1"/>
        <c:lblAlgn val="ctr"/>
        <c:lblOffset val="100"/>
        <c:noMultiLvlLbl val="0"/>
      </c:catAx>
      <c:valAx>
        <c:axId val="36647680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none"/>
        <c:tickLblPos val="nextTo"/>
        <c:crossAx val="366336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1742925999675249E-2"/>
          <c:y val="0.57156715097499455"/>
          <c:w val="0.20359724987821864"/>
          <c:h val="5.90605673443691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BAE Systems</a:t>
            </a:r>
          </a:p>
        </c:rich>
      </c:tx>
      <c:layout>
        <c:manualLayout>
          <c:xMode val="edge"/>
          <c:yMode val="edge"/>
          <c:x val="0.21793880867070362"/>
          <c:y val="0.79794960469103249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33732342985587194"/>
          <c:y val="0.12870068821756636"/>
          <c:w val="0.40726821013416464"/>
          <c:h val="0.71313147771878949"/>
        </c:manualLayout>
      </c:layout>
      <c:radarChart>
        <c:radarStyle val="marker"/>
        <c:varyColors val="0"/>
        <c:ser>
          <c:idx val="0"/>
          <c:order val="0"/>
          <c:tx>
            <c:v>2015</c:v>
          </c:tx>
          <c:cat>
            <c:strRef>
              <c:f>Společnosti!$C$1:$G$1</c:f>
              <c:strCache>
                <c:ptCount val="5"/>
                <c:pt idx="0">
                  <c:v>Leadership</c:v>
                </c:pt>
                <c:pt idx="1">
                  <c:v>Management rizik</c:v>
                </c:pt>
                <c:pt idx="2">
                  <c:v>Kodexy a politiky</c:v>
                </c:pt>
                <c:pt idx="3">
                  <c:v>Trénink</c:v>
                </c:pt>
                <c:pt idx="4">
                  <c:v>Personální řízení</c:v>
                </c:pt>
              </c:strCache>
            </c:strRef>
          </c:cat>
          <c:val>
            <c:numRef>
              <c:f>Společnosti!$C$6:$G$6</c:f>
              <c:numCache>
                <c:formatCode>0%</c:formatCode>
                <c:ptCount val="5"/>
                <c:pt idx="0">
                  <c:v>0.7</c:v>
                </c:pt>
                <c:pt idx="1">
                  <c:v>0.64</c:v>
                </c:pt>
                <c:pt idx="2">
                  <c:v>0.92</c:v>
                </c:pt>
                <c:pt idx="3">
                  <c:v>0.9</c:v>
                </c:pt>
                <c:pt idx="4">
                  <c:v>0.86</c:v>
                </c:pt>
              </c:numCache>
            </c:numRef>
          </c:val>
        </c:ser>
        <c:ser>
          <c:idx val="1"/>
          <c:order val="1"/>
          <c:tx>
            <c:v>2012</c:v>
          </c:tx>
          <c:val>
            <c:numRef>
              <c:f>Společnosti!$C$7:$G$7</c:f>
              <c:numCache>
                <c:formatCode>0%</c:formatCode>
                <c:ptCount val="5"/>
                <c:pt idx="0">
                  <c:v>0.78</c:v>
                </c:pt>
                <c:pt idx="1">
                  <c:v>0.75</c:v>
                </c:pt>
                <c:pt idx="2">
                  <c:v>0.73</c:v>
                </c:pt>
                <c:pt idx="3">
                  <c:v>0.7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68928"/>
        <c:axId val="36670464"/>
      </c:radarChart>
      <c:catAx>
        <c:axId val="36668928"/>
        <c:scaling>
          <c:orientation val="minMax"/>
        </c:scaling>
        <c:delete val="1"/>
        <c:axPos val="b"/>
        <c:majorGridlines/>
        <c:majorTickMark val="out"/>
        <c:minorTickMark val="none"/>
        <c:tickLblPos val="nextTo"/>
        <c:crossAx val="36670464"/>
        <c:crosses val="autoZero"/>
        <c:auto val="1"/>
        <c:lblAlgn val="ctr"/>
        <c:lblOffset val="100"/>
        <c:noMultiLvlLbl val="0"/>
      </c:catAx>
      <c:valAx>
        <c:axId val="36670464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none"/>
        <c:tickLblPos val="nextTo"/>
        <c:crossAx val="36668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Patria </a:t>
            </a:r>
          </a:p>
        </c:rich>
      </c:tx>
      <c:layout>
        <c:manualLayout>
          <c:xMode val="edge"/>
          <c:yMode val="edge"/>
          <c:x val="0.55251752588202385"/>
          <c:y val="0.1387450114299704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150317691452462"/>
          <c:y val="0.14817624535687859"/>
          <c:w val="0.57826590228408725"/>
          <c:h val="0.79744722226222708"/>
        </c:manualLayout>
      </c:layout>
      <c:radarChart>
        <c:radarStyle val="marker"/>
        <c:varyColors val="0"/>
        <c:ser>
          <c:idx val="0"/>
          <c:order val="0"/>
          <c:tx>
            <c:v>2015</c:v>
          </c:tx>
          <c:cat>
            <c:strRef>
              <c:f>Společnosti!$C$1:$G$1</c:f>
              <c:strCache>
                <c:ptCount val="5"/>
                <c:pt idx="0">
                  <c:v>Leadership</c:v>
                </c:pt>
                <c:pt idx="1">
                  <c:v>Management rizik</c:v>
                </c:pt>
                <c:pt idx="2">
                  <c:v>Kodexy a politiky</c:v>
                </c:pt>
                <c:pt idx="3">
                  <c:v>Trénink</c:v>
                </c:pt>
                <c:pt idx="4">
                  <c:v>Personální řízení</c:v>
                </c:pt>
              </c:strCache>
            </c:strRef>
          </c:cat>
          <c:val>
            <c:numRef>
              <c:f>Společnosti!$C$10:$G$10</c:f>
              <c:numCache>
                <c:formatCode>0%</c:formatCode>
                <c:ptCount val="5"/>
                <c:pt idx="0">
                  <c:v>0.5</c:v>
                </c:pt>
                <c:pt idx="1">
                  <c:v>0.14000000000000001</c:v>
                </c:pt>
                <c:pt idx="2">
                  <c:v>0.63</c:v>
                </c:pt>
                <c:pt idx="3">
                  <c:v>0.6</c:v>
                </c:pt>
                <c:pt idx="4">
                  <c:v>0.56999999999999995</c:v>
                </c:pt>
              </c:numCache>
            </c:numRef>
          </c:val>
        </c:ser>
        <c:ser>
          <c:idx val="1"/>
          <c:order val="1"/>
          <c:tx>
            <c:v>2012</c:v>
          </c:tx>
          <c:val>
            <c:numRef>
              <c:f>Společnosti!$C$11:$G$11</c:f>
              <c:numCache>
                <c:formatCode>0%</c:formatCode>
                <c:ptCount val="5"/>
                <c:pt idx="0">
                  <c:v>0</c:v>
                </c:pt>
                <c:pt idx="1">
                  <c:v>0.13</c:v>
                </c:pt>
                <c:pt idx="2">
                  <c:v>0.18</c:v>
                </c:pt>
                <c:pt idx="3">
                  <c:v>0</c:v>
                </c:pt>
                <c:pt idx="4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372160"/>
        <c:axId val="71373952"/>
      </c:radarChart>
      <c:catAx>
        <c:axId val="71372160"/>
        <c:scaling>
          <c:orientation val="minMax"/>
        </c:scaling>
        <c:delete val="1"/>
        <c:axPos val="b"/>
        <c:majorGridlines/>
        <c:majorTickMark val="out"/>
        <c:minorTickMark val="none"/>
        <c:tickLblPos val="nextTo"/>
        <c:crossAx val="71373952"/>
        <c:crosses val="autoZero"/>
        <c:auto val="1"/>
        <c:lblAlgn val="ctr"/>
        <c:lblOffset val="100"/>
        <c:noMultiLvlLbl val="0"/>
      </c:catAx>
      <c:valAx>
        <c:axId val="71373952"/>
        <c:scaling>
          <c:orientation val="minMax"/>
          <c:max val="1"/>
        </c:scaling>
        <c:delete val="1"/>
        <c:axPos val="l"/>
        <c:majorGridlines/>
        <c:numFmt formatCode="0%" sourceLinked="1"/>
        <c:majorTickMark val="cross"/>
        <c:minorTickMark val="none"/>
        <c:tickLblPos val="nextTo"/>
        <c:crossAx val="71372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316454895886222"/>
          <c:y val="0.58603655800053167"/>
          <c:w val="0.18023524776151084"/>
          <c:h val="0.17877929550278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Embraer</a:t>
            </a:r>
          </a:p>
        </c:rich>
      </c:tx>
      <c:layout>
        <c:manualLayout>
          <c:xMode val="edge"/>
          <c:yMode val="edge"/>
          <c:x val="0.31750477215995299"/>
          <c:y val="0.1660638547418739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608046595859226"/>
          <c:y val="0.16977859737657944"/>
          <c:w val="0.48080735157358923"/>
          <c:h val="0.77848127848959958"/>
        </c:manualLayout>
      </c:layout>
      <c:radarChart>
        <c:radarStyle val="marker"/>
        <c:varyColors val="0"/>
        <c:ser>
          <c:idx val="0"/>
          <c:order val="0"/>
          <c:tx>
            <c:v>2015</c:v>
          </c:tx>
          <c:cat>
            <c:strRef>
              <c:f>Společnosti!$C$1:$G$1</c:f>
              <c:strCache>
                <c:ptCount val="5"/>
                <c:pt idx="0">
                  <c:v>Leadership</c:v>
                </c:pt>
                <c:pt idx="1">
                  <c:v>Management rizik</c:v>
                </c:pt>
                <c:pt idx="2">
                  <c:v>Kodexy a politiky</c:v>
                </c:pt>
                <c:pt idx="3">
                  <c:v>Trénink</c:v>
                </c:pt>
                <c:pt idx="4">
                  <c:v>Personální řízení</c:v>
                </c:pt>
              </c:strCache>
            </c:strRef>
          </c:cat>
          <c:val>
            <c:numRef>
              <c:f>Společnosti!$C$8:$G$8</c:f>
              <c:numCache>
                <c:formatCode>0%</c:formatCode>
                <c:ptCount val="5"/>
                <c:pt idx="0">
                  <c:v>0.5</c:v>
                </c:pt>
                <c:pt idx="1">
                  <c:v>0.36</c:v>
                </c:pt>
                <c:pt idx="2">
                  <c:v>0.75</c:v>
                </c:pt>
                <c:pt idx="3">
                  <c:v>0.7</c:v>
                </c:pt>
                <c:pt idx="4">
                  <c:v>0.79</c:v>
                </c:pt>
              </c:numCache>
            </c:numRef>
          </c:val>
        </c:ser>
        <c:ser>
          <c:idx val="1"/>
          <c:order val="1"/>
          <c:tx>
            <c:v>2012</c:v>
          </c:tx>
          <c:val>
            <c:numRef>
              <c:f>Společnosti!$C$9:$G$9</c:f>
              <c:numCache>
                <c:formatCode>0%</c:formatCode>
                <c:ptCount val="5"/>
                <c:pt idx="0">
                  <c:v>0.39</c:v>
                </c:pt>
                <c:pt idx="1">
                  <c:v>0</c:v>
                </c:pt>
                <c:pt idx="2">
                  <c:v>0.64</c:v>
                </c:pt>
                <c:pt idx="3">
                  <c:v>0</c:v>
                </c:pt>
                <c:pt idx="4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407488"/>
        <c:axId val="71409024"/>
      </c:radarChart>
      <c:catAx>
        <c:axId val="71407488"/>
        <c:scaling>
          <c:orientation val="minMax"/>
        </c:scaling>
        <c:delete val="1"/>
        <c:axPos val="b"/>
        <c:majorGridlines/>
        <c:majorTickMark val="none"/>
        <c:minorTickMark val="none"/>
        <c:tickLblPos val="nextTo"/>
        <c:crossAx val="71409024"/>
        <c:crosses val="autoZero"/>
        <c:auto val="1"/>
        <c:lblAlgn val="ctr"/>
        <c:lblOffset val="100"/>
        <c:noMultiLvlLbl val="0"/>
      </c:catAx>
      <c:valAx>
        <c:axId val="71409024"/>
        <c:scaling>
          <c:orientation val="minMax"/>
          <c:max val="1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71407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j-lt"/>
              </a:defRPr>
            </a:pPr>
            <a:r>
              <a:rPr lang="cs-CZ">
                <a:latin typeface="+mj-lt"/>
              </a:rPr>
              <a:t>Severní Amerika</a:t>
            </a:r>
            <a:endParaRPr lang="en-GB">
              <a:latin typeface="+mj-lt"/>
            </a:endParaRPr>
          </a:p>
        </c:rich>
      </c:tx>
      <c:layout>
        <c:manualLayout>
          <c:xMode val="edge"/>
          <c:yMode val="edge"/>
          <c:x val="0.20845886404778552"/>
          <c:y val="1.7636929230085547E-2"/>
        </c:manualLayout>
      </c:layout>
      <c:overlay val="0"/>
    </c:title>
    <c:autoTitleDeleted val="0"/>
    <c:plotArea>
      <c:layout/>
      <c:barChart>
        <c:barDir val="col"/>
        <c:grouping val="percentStacked"/>
        <c:varyColors val="0"/>
        <c:ser>
          <c:idx val="5"/>
          <c:order val="0"/>
          <c:tx>
            <c:v>F</c:v>
          </c:tx>
          <c:spPr>
            <a:solidFill>
              <a:srgbClr val="FF26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Evropa!$N$17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4"/>
          <c:order val="1"/>
          <c:tx>
            <c:v>E</c:v>
          </c:tx>
          <c:spPr>
            <a:solidFill>
              <a:srgbClr val="FF7C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Evropa!$N$16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3"/>
          <c:order val="2"/>
          <c:tx>
            <c:v>D</c:v>
          </c:tx>
          <c:spPr>
            <a:solidFill>
              <a:srgbClr val="FFC9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Evropa!$N$15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2"/>
          <c:order val="3"/>
          <c:tx>
            <c:v>C</c:v>
          </c:tx>
          <c:spPr>
            <a:solidFill>
              <a:srgbClr val="A0D56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Evropa!$N$14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1"/>
          <c:order val="4"/>
          <c:tx>
            <c:v>B</c:v>
          </c:tx>
          <c:spPr>
            <a:solidFill>
              <a:srgbClr val="00BA63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Evropa!$N$13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0"/>
          <c:order val="5"/>
          <c:tx>
            <c:v>A</c:v>
          </c:tx>
          <c:spPr>
            <a:solidFill>
              <a:srgbClr val="00BEF3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Evropa!$N$12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539968"/>
        <c:axId val="35562240"/>
      </c:barChart>
      <c:catAx>
        <c:axId val="35539968"/>
        <c:scaling>
          <c:orientation val="minMax"/>
        </c:scaling>
        <c:delete val="1"/>
        <c:axPos val="b"/>
        <c:majorTickMark val="out"/>
        <c:minorTickMark val="none"/>
        <c:tickLblPos val="nextTo"/>
        <c:crossAx val="35562240"/>
        <c:crosses val="autoZero"/>
        <c:auto val="1"/>
        <c:lblAlgn val="ctr"/>
        <c:lblOffset val="100"/>
        <c:noMultiLvlLbl val="0"/>
      </c:catAx>
      <c:valAx>
        <c:axId val="355622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553996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23342994569230871"/>
          <c:y val="0.35749805577158095"/>
          <c:w val="0.12000627381271362"/>
          <c:h val="0.3580207754693923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j-lt"/>
              </a:defRPr>
            </a:pPr>
            <a:r>
              <a:rPr lang="cs-CZ" dirty="0" smtClean="0">
                <a:latin typeface="+mj-lt"/>
              </a:rPr>
              <a:t>Evropa</a:t>
            </a:r>
            <a:endParaRPr lang="en-GB" dirty="0">
              <a:latin typeface="+mj-lt"/>
            </a:endParaRPr>
          </a:p>
        </c:rich>
      </c:tx>
      <c:layout>
        <c:manualLayout>
          <c:xMode val="edge"/>
          <c:yMode val="edge"/>
          <c:x val="0.24552027889157096"/>
          <c:y val="1.76369292300855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789764100285156E-2"/>
          <c:y val="0.20088462393067438"/>
          <c:w val="0.72671050018011463"/>
          <c:h val="0.76031413176313745"/>
        </c:manualLayout>
      </c:layout>
      <c:barChart>
        <c:barDir val="col"/>
        <c:grouping val="percentStacked"/>
        <c:varyColors val="0"/>
        <c:ser>
          <c:idx val="0"/>
          <c:order val="0"/>
          <c:tx>
            <c:v>F</c:v>
          </c:tx>
          <c:spPr>
            <a:solidFill>
              <a:srgbClr val="FF26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Evropa!$O$17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1"/>
          <c:order val="1"/>
          <c:tx>
            <c:v>E</c:v>
          </c:tx>
          <c:spPr>
            <a:solidFill>
              <a:srgbClr val="FF7C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Evropa!$O$16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2"/>
          <c:order val="2"/>
          <c:tx>
            <c:v>D</c:v>
          </c:tx>
          <c:spPr>
            <a:solidFill>
              <a:srgbClr val="FFC9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Evropa!$O$15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3"/>
          <c:order val="3"/>
          <c:tx>
            <c:v>C</c:v>
          </c:tx>
          <c:spPr>
            <a:solidFill>
              <a:srgbClr val="A0D56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Evropa!$O$14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4"/>
          <c:order val="4"/>
          <c:tx>
            <c:v>B</c:v>
          </c:tx>
          <c:spPr>
            <a:solidFill>
              <a:srgbClr val="00BA63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Evropa!$O$13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653504"/>
        <c:axId val="35655040"/>
      </c:barChart>
      <c:catAx>
        <c:axId val="35653504"/>
        <c:scaling>
          <c:orientation val="minMax"/>
        </c:scaling>
        <c:delete val="1"/>
        <c:axPos val="b"/>
        <c:majorTickMark val="out"/>
        <c:minorTickMark val="none"/>
        <c:tickLblPos val="nextTo"/>
        <c:crossAx val="35655040"/>
        <c:crosses val="autoZero"/>
        <c:auto val="1"/>
        <c:lblAlgn val="ctr"/>
        <c:lblOffset val="100"/>
        <c:noMultiLvlLbl val="0"/>
      </c:catAx>
      <c:valAx>
        <c:axId val="356550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5653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j-lt"/>
              </a:defRPr>
            </a:pPr>
            <a:r>
              <a:rPr lang="cs-CZ" dirty="0" smtClean="0">
                <a:latin typeface="+mj-lt"/>
              </a:rPr>
              <a:t>Východní Evropa</a:t>
            </a:r>
            <a:endParaRPr lang="en-GB" dirty="0">
              <a:latin typeface="+mj-lt"/>
            </a:endParaRPr>
          </a:p>
        </c:rich>
      </c:tx>
      <c:layout>
        <c:manualLayout>
          <c:xMode val="edge"/>
          <c:yMode val="edge"/>
          <c:x val="5.072100574683621E-2"/>
          <c:y val="0.3995971977535710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8572103099655593E-2"/>
          <c:y val="0.61394975035083221"/>
          <c:w val="0.68737753885931863"/>
          <c:h val="0.28057478584760787"/>
        </c:manualLayout>
      </c:layout>
      <c:barChart>
        <c:barDir val="col"/>
        <c:grouping val="percentStacked"/>
        <c:varyColors val="0"/>
        <c:ser>
          <c:idx val="2"/>
          <c:order val="0"/>
          <c:tx>
            <c:v>F</c:v>
          </c:tx>
          <c:spPr>
            <a:solidFill>
              <a:srgbClr val="FF26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Evropa!$K$17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1"/>
          <c:order val="1"/>
          <c:tx>
            <c:v>E</c:v>
          </c:tx>
          <c:spPr>
            <a:solidFill>
              <a:srgbClr val="FF7C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Evropa!$K$16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0"/>
          <c:order val="2"/>
          <c:tx>
            <c:v>D</c:v>
          </c:tx>
          <c:spPr>
            <a:solidFill>
              <a:srgbClr val="FFC9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Evropa!$K$15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5698560"/>
        <c:axId val="35700096"/>
      </c:barChart>
      <c:catAx>
        <c:axId val="35698560"/>
        <c:scaling>
          <c:orientation val="minMax"/>
        </c:scaling>
        <c:delete val="1"/>
        <c:axPos val="b"/>
        <c:majorTickMark val="none"/>
        <c:minorTickMark val="none"/>
        <c:tickLblPos val="nextTo"/>
        <c:crossAx val="35700096"/>
        <c:crosses val="autoZero"/>
        <c:auto val="1"/>
        <c:lblAlgn val="ctr"/>
        <c:lblOffset val="100"/>
        <c:noMultiLvlLbl val="0"/>
      </c:catAx>
      <c:valAx>
        <c:axId val="357000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5698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43558-C4D5-4E3A-ABF8-A2759AA428A9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6C676-BCB1-44C7-A021-F30A22287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7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Embraer internal: B,</a:t>
            </a:r>
            <a:r>
              <a:rPr lang="en-GB" baseline="0" dirty="0" smtClean="0"/>
              <a:t> public C; BAE internal: A, public B; Patria internal B, public C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6C676-BCB1-44C7-A021-F30A222878C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27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Pridat</a:t>
            </a:r>
            <a:r>
              <a:rPr lang="cs-CZ" dirty="0" smtClean="0"/>
              <a:t> sekvenci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6C676-BCB1-44C7-A021-F30A222878C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861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Prohodit</a:t>
            </a:r>
            <a:r>
              <a:rPr lang="en-GB" dirty="0" smtClean="0"/>
              <a:t> </a:t>
            </a:r>
            <a:r>
              <a:rPr lang="en-GB" dirty="0" err="1" smtClean="0"/>
              <a:t>pravou</a:t>
            </a:r>
            <a:r>
              <a:rPr lang="en-GB" dirty="0" smtClean="0"/>
              <a:t> s </a:t>
            </a:r>
            <a:r>
              <a:rPr lang="en-GB" dirty="0" err="1" smtClean="0"/>
              <a:t>levou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6C676-BCB1-44C7-A021-F30A222878C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11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6C676-BCB1-44C7-A021-F30A222878C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26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6C676-BCB1-44C7-A021-F30A222878C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2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facebook.com/pages/Transparency-International-%C4%8Cesk%C3%A1-republika/117823623864?fref=ts" TargetMode="External"/><Relationship Id="rId7" Type="http://schemas.openxmlformats.org/officeDocument/2006/relationships/hyperlink" Target="https://www.linkedin.com/company/3475293?trk=tyah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s://www.youtube.com/user/TransparencyCesko" TargetMode="External"/><Relationship Id="rId5" Type="http://schemas.openxmlformats.org/officeDocument/2006/relationships/hyperlink" Target="https://plus.google.com/u/0/b/113952698299391006250/113952698299391006250/posts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twitter.com/Transparency_CZ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rmAutofit/>
          </a:bodyPr>
          <a:lstStyle>
            <a:lvl1pPr algn="l">
              <a:defRPr sz="6600">
                <a:solidFill>
                  <a:srgbClr val="FFFFFF"/>
                </a:solidFill>
                <a:latin typeface="GarageGothic Bold" pitchFamily="50" charset="-18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293096"/>
            <a:ext cx="4824536" cy="2376264"/>
          </a:xfr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bg2"/>
                </a:solidFill>
                <a:latin typeface="GarageGothic Bold" pitchFamily="50" charset="-1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788464" y="302791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2000" dirty="0" smtClean="0">
                <a:solidFill>
                  <a:schemeClr val="bg2"/>
                </a:solidFill>
              </a:rPr>
              <a:t>„</a:t>
            </a:r>
            <a:r>
              <a:rPr lang="cs-CZ" sz="2000" dirty="0" smtClean="0"/>
              <a:t>Hlídáme veřejný zájem, hájíme efektivní a odpovědnou správu země</a:t>
            </a:r>
            <a:r>
              <a:rPr lang="cs-CZ" sz="2000" dirty="0" smtClean="0">
                <a:solidFill>
                  <a:schemeClr val="bg2"/>
                </a:solidFill>
              </a:rPr>
              <a:t>.“</a:t>
            </a:r>
            <a:endParaRPr lang="cs-CZ" sz="2000" dirty="0">
              <a:solidFill>
                <a:schemeClr val="bg2"/>
              </a:solidFill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3068656" y="4293096"/>
            <a:ext cx="481571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467544" y="6381328"/>
            <a:ext cx="2084741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E2F3E042-EB93-4DBC-941E-515779E3AACD}" type="datetime1">
              <a:rPr lang="cs-CZ" smtClean="0"/>
              <a:pPr/>
              <a:t>26.4.2015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437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>
            <a:normAutofit/>
          </a:bodyPr>
          <a:lstStyle>
            <a:lvl1pPr algn="l">
              <a:defRPr sz="6600">
                <a:solidFill>
                  <a:srgbClr val="FFFFFF"/>
                </a:solidFill>
                <a:latin typeface="GarageGothic Bold" pitchFamily="50" charset="-18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75562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055BF490-ABBC-4F29-89AE-965B6F17523E}" type="datetime1">
              <a:rPr lang="cs-CZ" smtClean="0"/>
              <a:t>26.4.2015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788464" y="302791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2000" dirty="0" smtClean="0">
                <a:solidFill>
                  <a:schemeClr val="bg2"/>
                </a:solidFill>
              </a:rPr>
              <a:t>„</a:t>
            </a:r>
            <a:r>
              <a:rPr lang="cs-CZ" sz="2000" dirty="0" smtClean="0"/>
              <a:t>Hlídáme veřejný zájem, hájíme efektivní a odpovědnou správu země</a:t>
            </a:r>
            <a:r>
              <a:rPr lang="cs-CZ" sz="2000" dirty="0" smtClean="0">
                <a:solidFill>
                  <a:schemeClr val="bg2"/>
                </a:solidFill>
              </a:rPr>
              <a:t>.“</a:t>
            </a:r>
            <a:endParaRPr lang="cs-CZ" sz="2000" dirty="0">
              <a:solidFill>
                <a:schemeClr val="bg2"/>
              </a:solidFill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467544" y="5780598"/>
            <a:ext cx="2084741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3" name="Obrázek 19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49" y="5861155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Obrázek 22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3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Obrázek 24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74" y="5877030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Obrázek 26">
            <a:hlinkClick r:id="rId9"/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624" y="5877030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Obrázek 28">
            <a:hlinkClick r:id="rId11"/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8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Přímá spojnice 26"/>
          <p:cNvCxnSpPr/>
          <p:nvPr userDrawn="1"/>
        </p:nvCxnSpPr>
        <p:spPr>
          <a:xfrm>
            <a:off x="2760663" y="10050463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 userDrawn="1"/>
        </p:nvCxnSpPr>
        <p:spPr>
          <a:xfrm>
            <a:off x="5686425" y="10052050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 userDrawn="1"/>
        </p:nvSpPr>
        <p:spPr>
          <a:xfrm>
            <a:off x="5868268" y="4725144"/>
            <a:ext cx="2520156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www.transparency.cz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posta@transparency.cz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@</a:t>
            </a:r>
            <a:r>
              <a:rPr lang="cs-CZ" sz="1800" b="0" u="sng" spc="0" dirty="0" err="1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Transparency_CZ</a:t>
            </a:r>
            <a:endParaRPr lang="cs-CZ" sz="1800" b="0" spc="0" dirty="0" smtClean="0">
              <a:solidFill>
                <a:schemeClr val="bg2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30" name="Přímá spojnice 29"/>
          <p:cNvCxnSpPr/>
          <p:nvPr userDrawn="1"/>
        </p:nvCxnSpPr>
        <p:spPr>
          <a:xfrm>
            <a:off x="5616649" y="5773123"/>
            <a:ext cx="2771775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526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889911D8-0E34-426B-B1C9-E7E7EE60479F}" type="datetime1">
              <a:rPr lang="cs-CZ" smtClean="0"/>
              <a:pPr/>
              <a:t>26.4.2015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2C758AA8-A24C-4912-B2BC-1A984E3744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98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DC24-147D-402C-AD46-0D297BECE6B4}" type="datetime1">
              <a:rPr lang="cs-CZ" smtClean="0"/>
              <a:t>26.4.2015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78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9660-57EF-4016-BCF0-DB9CFEF27461}" type="datetime1">
              <a:rPr lang="cs-CZ" smtClean="0"/>
              <a:t>26.4.2015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75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BF56-6019-4893-91DD-26BBFD503240}" type="datetime1">
              <a:rPr lang="cs-CZ" smtClean="0"/>
              <a:t>26.4.2015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87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A8FE-7754-4EBF-9B4E-922EAD9DBEC0}" type="datetime1">
              <a:rPr lang="cs-CZ" smtClean="0"/>
              <a:t>26.4.2015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13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A125-E546-45D4-99DB-0F31AE28A18F}" type="datetime1">
              <a:rPr lang="cs-CZ" smtClean="0"/>
              <a:t>26.4.2015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9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AD9-5B22-47B1-9184-94E5CFEAE3FF}" type="datetime1">
              <a:rPr lang="cs-CZ" smtClean="0"/>
              <a:t>26.4.2015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44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Z:\PR\Grafika\TI - ID Pack\Logo - šedé a průsvitné.pn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33863"/>
            <a:ext cx="3454400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fld id="{08F262C3-D6A5-4B1C-A3C7-0E22F93DEA08}" type="datetime1">
              <a:rPr lang="cs-CZ" smtClean="0"/>
              <a:pPr/>
              <a:t>26.4.2015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fld id="{2C758AA8-A24C-4912-B2BC-1A984E3744C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2843808" y="638132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6300192" y="638971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Z:\PR\Grafika\TI - ID Pack\Logo - TI ČR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2054"/>
            <a:ext cx="1858332" cy="27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28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hart" Target="../charts/chart3.xm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10" Type="http://schemas.openxmlformats.org/officeDocument/2006/relationships/image" Target="../media/image12.png"/><Relationship Id="rId4" Type="http://schemas.openxmlformats.org/officeDocument/2006/relationships/chart" Target="../charts/chart4.xm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8208912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Protikorupční index zbrojařských firem</a:t>
            </a:r>
            <a:r>
              <a:rPr lang="en-GB" dirty="0" smtClean="0"/>
              <a:t> 2015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35896" y="4653136"/>
            <a:ext cx="4824536" cy="2376264"/>
          </a:xfrm>
        </p:spPr>
        <p:txBody>
          <a:bodyPr/>
          <a:lstStyle/>
          <a:p>
            <a:r>
              <a:rPr lang="en-GB" dirty="0" err="1" smtClean="0"/>
              <a:t>Jak</a:t>
            </a:r>
            <a:r>
              <a:rPr lang="en-GB" dirty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stoj</a:t>
            </a:r>
            <a:r>
              <a:rPr lang="cs-CZ" dirty="0" smtClean="0"/>
              <a:t>í české firmy?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FF1E-B6B1-4DA7-9232-1CDB3CABEC8B}" type="datetime1">
              <a:rPr lang="cs-CZ" smtClean="0"/>
              <a:t>26.4.2015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6021288"/>
            <a:ext cx="20882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dirty="0" smtClean="0">
                <a:solidFill>
                  <a:srgbClr val="FFFFFF"/>
                </a:solidFill>
                <a:latin typeface="GarageGothic Bold" pitchFamily="50" charset="-18"/>
              </a:rPr>
              <a:t>A</a:t>
            </a:r>
            <a:r>
              <a:rPr lang="en-GB" dirty="0" smtClean="0">
                <a:solidFill>
                  <a:srgbClr val="FFFFFF"/>
                </a:solidFill>
                <a:latin typeface="GarageGothic Bold" pitchFamily="50" charset="-18"/>
              </a:rPr>
              <a:t>dam Nov</a:t>
            </a:r>
            <a:r>
              <a:rPr lang="cs-CZ" dirty="0" err="1" smtClean="0">
                <a:solidFill>
                  <a:srgbClr val="FFFFFF"/>
                </a:solidFill>
                <a:latin typeface="GarageGothic Bold" pitchFamily="50" charset="-18"/>
              </a:rPr>
              <a:t>ák</a:t>
            </a:r>
            <a:endParaRPr lang="cs-CZ" dirty="0">
              <a:solidFill>
                <a:srgbClr val="FFFFFF"/>
              </a:solidFill>
              <a:latin typeface="GarageGothic Bold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613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Druhé vydání indexu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C60C-7B70-44EA-B9F4-087CF9BF4887}" type="datetime1">
              <a:rPr lang="cs-CZ" smtClean="0"/>
              <a:t>26.4.2015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416732"/>
            <a:ext cx="2895600" cy="365125"/>
          </a:xfrm>
        </p:spPr>
        <p:txBody>
          <a:bodyPr/>
          <a:lstStyle/>
          <a:p>
            <a:r>
              <a:rPr lang="cs-CZ" sz="700" dirty="0"/>
              <a:t>| </a:t>
            </a:r>
            <a:r>
              <a:rPr lang="cs-CZ" sz="700" dirty="0" err="1"/>
              <a:t>Transparency</a:t>
            </a:r>
            <a:r>
              <a:rPr lang="cs-CZ" sz="700" dirty="0"/>
              <a:t> International - Česká republika, o. p. s. | Sokolovská 260/143, 180 00 Praha 8, Česká republika | </a:t>
            </a:r>
            <a:endParaRPr lang="en-GB" sz="700" dirty="0"/>
          </a:p>
          <a:p>
            <a:r>
              <a:rPr lang="cs-CZ" sz="700" dirty="0"/>
              <a:t>| Tel: +420 224 240 895-7 | posta@transparency.cz | www.transparency.cz |</a:t>
            </a:r>
            <a:endParaRPr lang="en-GB" sz="700" dirty="0"/>
          </a:p>
          <a:p>
            <a:endParaRPr lang="cs-CZ" sz="7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2</a:t>
            </a:fld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985945"/>
              </p:ext>
            </p:extLst>
          </p:nvPr>
        </p:nvGraphicFramePr>
        <p:xfrm>
          <a:off x="-108520" y="1124744"/>
          <a:ext cx="3744416" cy="3768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290451"/>
              </p:ext>
            </p:extLst>
          </p:nvPr>
        </p:nvGraphicFramePr>
        <p:xfrm>
          <a:off x="3869186" y="1994346"/>
          <a:ext cx="2232248" cy="3347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471592" y="1942589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163 společností ze 47 zemí</a:t>
            </a:r>
          </a:p>
          <a:p>
            <a:endParaRPr lang="cs-CZ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Čtvrtina firem nemá žádná protikorupční </a:t>
            </a:r>
            <a:r>
              <a:rPr lang="cs-CZ" dirty="0" smtClean="0">
                <a:latin typeface="+mj-lt"/>
              </a:rPr>
              <a:t>opatření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60%</a:t>
            </a:r>
            <a:r>
              <a:rPr lang="cs-CZ" dirty="0"/>
              <a:t> firem prokazuje  zlepšení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+mj-lt"/>
            </a:endParaRPr>
          </a:p>
        </p:txBody>
      </p:sp>
      <p:sp>
        <p:nvSpPr>
          <p:cNvPr id="11" name="Rectangle 22"/>
          <p:cNvSpPr/>
          <p:nvPr/>
        </p:nvSpPr>
        <p:spPr>
          <a:xfrm>
            <a:off x="107504" y="5685523"/>
            <a:ext cx="8928992" cy="461140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293688"/>
            <a:r>
              <a:rPr lang="cs-CZ" sz="1800" dirty="0" smtClean="0">
                <a:solidFill>
                  <a:srgbClr val="FFFFFF"/>
                </a:solidFill>
                <a:latin typeface="+mj-lt"/>
              </a:rPr>
              <a:t> Druhé vydání indexu po třech letech ukazuje celkové zlepšení </a:t>
            </a:r>
          </a:p>
        </p:txBody>
      </p:sp>
      <p:sp>
        <p:nvSpPr>
          <p:cNvPr id="12" name="Right Arrow 23"/>
          <p:cNvSpPr/>
          <p:nvPr/>
        </p:nvSpPr>
        <p:spPr>
          <a:xfrm>
            <a:off x="-218058" y="5735153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cxnSp>
        <p:nvCxnSpPr>
          <p:cNvPr id="14" name="Přímá spojnice 13"/>
          <p:cNvCxnSpPr/>
          <p:nvPr/>
        </p:nvCxnSpPr>
        <p:spPr>
          <a:xfrm>
            <a:off x="3779912" y="1484784"/>
            <a:ext cx="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54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/>
        </p:nvSpPr>
        <p:spPr>
          <a:xfrm>
            <a:off x="1831566" y="3389252"/>
            <a:ext cx="72008" cy="720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Česká stopa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C60C-7B70-44EA-B9F4-087CF9BF4887}" type="datetime1">
              <a:rPr lang="cs-CZ" smtClean="0"/>
              <a:t>26.4.2015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3</a:t>
            </a:fld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175214"/>
              </p:ext>
            </p:extLst>
          </p:nvPr>
        </p:nvGraphicFramePr>
        <p:xfrm>
          <a:off x="-108520" y="1589418"/>
          <a:ext cx="468052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37718"/>
              </p:ext>
            </p:extLst>
          </p:nvPr>
        </p:nvGraphicFramePr>
        <p:xfrm>
          <a:off x="3726887" y="2837877"/>
          <a:ext cx="4986262" cy="2847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49499"/>
              </p:ext>
            </p:extLst>
          </p:nvPr>
        </p:nvGraphicFramePr>
        <p:xfrm>
          <a:off x="3325215" y="1196752"/>
          <a:ext cx="3542903" cy="2569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850160"/>
              </p:ext>
            </p:extLst>
          </p:nvPr>
        </p:nvGraphicFramePr>
        <p:xfrm>
          <a:off x="5292080" y="1129531"/>
          <a:ext cx="4086200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5" name="Přímá spojnice 14"/>
          <p:cNvCxnSpPr/>
          <p:nvPr/>
        </p:nvCxnSpPr>
        <p:spPr>
          <a:xfrm>
            <a:off x="3707904" y="1556792"/>
            <a:ext cx="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Arrow 23"/>
          <p:cNvSpPr/>
          <p:nvPr/>
        </p:nvSpPr>
        <p:spPr>
          <a:xfrm>
            <a:off x="107504" y="5761031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pic>
        <p:nvPicPr>
          <p:cNvPr id="25" name="Picture 2" descr="C:\Users\Adam\Dropbox\Round Flags\ROUND COUNTRY FLAGS\128\Brazi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617194"/>
            <a:ext cx="406349" cy="40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dam\Dropbox\Round Flags\ROUND COUNTRY FLAGS\128\CZEC000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365104"/>
            <a:ext cx="380651" cy="38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Adam\Dropbox\Round Flags\ROUND COUNTRY FLAGS\128\britai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259" y="5110882"/>
            <a:ext cx="380651" cy="38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Adam\Dropbox\Round Flags\ROUND COUNTRY FLAGS\128\Finland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45024"/>
            <a:ext cx="380651" cy="38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Obdélník 28"/>
          <p:cNvSpPr/>
          <p:nvPr/>
        </p:nvSpPr>
        <p:spPr>
          <a:xfrm>
            <a:off x="1844790" y="3427384"/>
            <a:ext cx="45719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Zástupný symbol pro zápatí 4"/>
          <p:cNvSpPr txBox="1">
            <a:spLocks/>
          </p:cNvSpPr>
          <p:nvPr/>
        </p:nvSpPr>
        <p:spPr>
          <a:xfrm>
            <a:off x="3124200" y="641673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80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700" smtClean="0"/>
              <a:t>| Transparency International - Česká republika, o. p. s. | Sokolovská 260/143, 180 00 Praha 8, Česká republika | </a:t>
            </a:r>
            <a:endParaRPr lang="en-GB" sz="700" smtClean="0"/>
          </a:p>
          <a:p>
            <a:r>
              <a:rPr lang="cs-CZ" sz="700" smtClean="0"/>
              <a:t>| Tel: +420 224 240 895-7 | posta@transparency.cz | www.transparency.cz |</a:t>
            </a:r>
            <a:endParaRPr lang="en-GB" sz="700" smtClean="0"/>
          </a:p>
          <a:p>
            <a:endParaRPr lang="cs-CZ" sz="700" dirty="0"/>
          </a:p>
        </p:txBody>
      </p:sp>
      <p:sp>
        <p:nvSpPr>
          <p:cNvPr id="19" name="Rectangle 22"/>
          <p:cNvSpPr/>
          <p:nvPr/>
        </p:nvSpPr>
        <p:spPr>
          <a:xfrm>
            <a:off x="107504" y="5685523"/>
            <a:ext cx="8928992" cy="461140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293688"/>
            <a:r>
              <a:rPr lang="cs-CZ" dirty="0">
                <a:solidFill>
                  <a:srgbClr val="FFFFFF"/>
                </a:solidFill>
                <a:latin typeface="+mj-lt"/>
              </a:rPr>
              <a:t> Zlepšení se netýká Tatry, jediného českého zástupce</a:t>
            </a:r>
          </a:p>
        </p:txBody>
      </p:sp>
      <p:sp>
        <p:nvSpPr>
          <p:cNvPr id="20" name="Right Arrow 23"/>
          <p:cNvSpPr/>
          <p:nvPr/>
        </p:nvSpPr>
        <p:spPr>
          <a:xfrm>
            <a:off x="-218058" y="5735153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9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  <p:bldGraphic spid="11" grpId="0">
        <p:bldAsOne/>
      </p:bldGraphic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Rozdělená Evropa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C60C-7B70-44EA-B9F4-087CF9BF4887}" type="datetime1">
              <a:rPr lang="cs-CZ" smtClean="0"/>
              <a:t>26.4.2015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4</a:t>
            </a:fld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651215"/>
              </p:ext>
            </p:extLst>
          </p:nvPr>
        </p:nvGraphicFramePr>
        <p:xfrm>
          <a:off x="26331" y="1710556"/>
          <a:ext cx="244827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886877"/>
              </p:ext>
            </p:extLst>
          </p:nvPr>
        </p:nvGraphicFramePr>
        <p:xfrm>
          <a:off x="2042555" y="1710556"/>
          <a:ext cx="237626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001198"/>
              </p:ext>
            </p:extLst>
          </p:nvPr>
        </p:nvGraphicFramePr>
        <p:xfrm>
          <a:off x="6660232" y="1926580"/>
          <a:ext cx="1584176" cy="3627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56957"/>
              </p:ext>
            </p:extLst>
          </p:nvPr>
        </p:nvGraphicFramePr>
        <p:xfrm>
          <a:off x="5652120" y="2286620"/>
          <a:ext cx="144016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Šipka doprava 10"/>
          <p:cNvSpPr/>
          <p:nvPr/>
        </p:nvSpPr>
        <p:spPr>
          <a:xfrm>
            <a:off x="4788024" y="3438748"/>
            <a:ext cx="725666" cy="1323384"/>
          </a:xfrm>
          <a:prstGeom prst="rightArrow">
            <a:avLst>
              <a:gd name="adj1" fmla="val 50000"/>
              <a:gd name="adj2" fmla="val 7258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ál 12"/>
          <p:cNvSpPr/>
          <p:nvPr/>
        </p:nvSpPr>
        <p:spPr>
          <a:xfrm>
            <a:off x="2051720" y="1556792"/>
            <a:ext cx="2088232" cy="3888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23"/>
          <p:cNvSpPr/>
          <p:nvPr/>
        </p:nvSpPr>
        <p:spPr>
          <a:xfrm>
            <a:off x="107504" y="5761031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sp>
        <p:nvSpPr>
          <p:cNvPr id="1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416732"/>
            <a:ext cx="2895600" cy="365125"/>
          </a:xfrm>
        </p:spPr>
        <p:txBody>
          <a:bodyPr/>
          <a:lstStyle/>
          <a:p>
            <a:r>
              <a:rPr lang="cs-CZ" sz="700" dirty="0"/>
              <a:t>| </a:t>
            </a:r>
            <a:r>
              <a:rPr lang="cs-CZ" sz="700" dirty="0" err="1"/>
              <a:t>Transparency</a:t>
            </a:r>
            <a:r>
              <a:rPr lang="cs-CZ" sz="700" dirty="0"/>
              <a:t> International - Česká republika, o. p. s. | Sokolovská 260/143, 180 00 Praha 8, Česká republika | </a:t>
            </a:r>
            <a:endParaRPr lang="en-GB" sz="700" dirty="0"/>
          </a:p>
          <a:p>
            <a:r>
              <a:rPr lang="cs-CZ" sz="700" dirty="0"/>
              <a:t>| Tel: +420 224 240 895-7 | posta@transparency.cz | www.transparency.cz |</a:t>
            </a:r>
            <a:endParaRPr lang="en-GB" sz="700" dirty="0"/>
          </a:p>
          <a:p>
            <a:endParaRPr lang="cs-CZ" sz="700" dirty="0"/>
          </a:p>
        </p:txBody>
      </p:sp>
      <p:sp>
        <p:nvSpPr>
          <p:cNvPr id="16" name="Rectangle 22"/>
          <p:cNvSpPr/>
          <p:nvPr/>
        </p:nvSpPr>
        <p:spPr>
          <a:xfrm>
            <a:off x="107504" y="5685523"/>
            <a:ext cx="8928992" cy="461140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293688"/>
            <a:r>
              <a:rPr lang="cs-CZ" dirty="0">
                <a:solidFill>
                  <a:srgbClr val="FFFFFF"/>
                </a:solidFill>
                <a:latin typeface="+mj-lt"/>
              </a:rPr>
              <a:t> Výsledky </a:t>
            </a:r>
            <a:r>
              <a:rPr lang="cs-CZ" dirty="0" smtClean="0">
                <a:solidFill>
                  <a:srgbClr val="FFFFFF"/>
                </a:solidFill>
                <a:latin typeface="+mj-lt"/>
              </a:rPr>
              <a:t>ČR </a:t>
            </a:r>
            <a:r>
              <a:rPr lang="cs-CZ" dirty="0">
                <a:solidFill>
                  <a:srgbClr val="FFFFFF"/>
                </a:solidFill>
                <a:latin typeface="+mj-lt"/>
              </a:rPr>
              <a:t>zapadají do kontextu východní Evropy a </a:t>
            </a:r>
            <a:r>
              <a:rPr lang="cs-CZ" dirty="0" smtClean="0">
                <a:solidFill>
                  <a:srgbClr val="FFFFFF"/>
                </a:solidFill>
                <a:latin typeface="+mj-lt"/>
              </a:rPr>
              <a:t>vzdalují </a:t>
            </a:r>
            <a:r>
              <a:rPr lang="cs-CZ" dirty="0">
                <a:solidFill>
                  <a:srgbClr val="FFFFFF"/>
                </a:solidFill>
                <a:latin typeface="+mj-lt"/>
              </a:rPr>
              <a:t>se západu</a:t>
            </a:r>
          </a:p>
        </p:txBody>
      </p:sp>
      <p:sp>
        <p:nvSpPr>
          <p:cNvPr id="17" name="Right Arrow 23"/>
          <p:cNvSpPr/>
          <p:nvPr/>
        </p:nvSpPr>
        <p:spPr>
          <a:xfrm>
            <a:off x="-218058" y="5735153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9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  <p:bldP spid="11" grpId="0" animBg="1"/>
      <p:bldP spid="13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926" cy="114300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Ekonomické důsledky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C60C-7B70-44EA-B9F4-087CF9BF4887}" type="datetime1">
              <a:rPr lang="cs-CZ" smtClean="0"/>
              <a:t>26.4.2015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5</a:t>
            </a:fld>
            <a:endParaRPr lang="cs-CZ" dirty="0"/>
          </a:p>
        </p:txBody>
      </p:sp>
      <p:sp>
        <p:nvSpPr>
          <p:cNvPr id="11" name="Right Arrow 23"/>
          <p:cNvSpPr/>
          <p:nvPr/>
        </p:nvSpPr>
        <p:spPr>
          <a:xfrm>
            <a:off x="107504" y="5761031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91024" y="5131913"/>
            <a:ext cx="3708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smtClean="0">
                <a:solidFill>
                  <a:schemeClr val="tx2"/>
                </a:solidFill>
              </a:rPr>
              <a:t>*</a:t>
            </a:r>
            <a:r>
              <a:rPr lang="cs-CZ" sz="1000" i="1" dirty="0" smtClean="0">
                <a:solidFill>
                  <a:schemeClr val="tx2"/>
                </a:solidFill>
              </a:rPr>
              <a:t>Zdroj: SIPRI </a:t>
            </a:r>
            <a:r>
              <a:rPr lang="cs-CZ" sz="1000" i="1" dirty="0" err="1" smtClean="0">
                <a:solidFill>
                  <a:schemeClr val="tx2"/>
                </a:solidFill>
              </a:rPr>
              <a:t>Arms</a:t>
            </a:r>
            <a:r>
              <a:rPr lang="cs-CZ" sz="1000" i="1" dirty="0" smtClean="0">
                <a:solidFill>
                  <a:schemeClr val="tx2"/>
                </a:solidFill>
              </a:rPr>
              <a:t> </a:t>
            </a:r>
            <a:r>
              <a:rPr lang="cs-CZ" sz="1000" i="1" dirty="0" err="1" smtClean="0">
                <a:solidFill>
                  <a:schemeClr val="tx2"/>
                </a:solidFill>
              </a:rPr>
              <a:t>Transfers</a:t>
            </a:r>
            <a:r>
              <a:rPr lang="cs-CZ" sz="1000" i="1" dirty="0" smtClean="0">
                <a:solidFill>
                  <a:schemeClr val="tx2"/>
                </a:solidFill>
              </a:rPr>
              <a:t> Database, ČSÚ</a:t>
            </a:r>
          </a:p>
          <a:p>
            <a:r>
              <a:rPr lang="en-GB" sz="1000" i="1" dirty="0" smtClean="0">
                <a:solidFill>
                  <a:schemeClr val="tx2"/>
                </a:solidFill>
              </a:rPr>
              <a:t>**</a:t>
            </a:r>
            <a:r>
              <a:rPr lang="cs-CZ" sz="1000" i="1" dirty="0" smtClean="0">
                <a:solidFill>
                  <a:schemeClr val="tx2"/>
                </a:solidFill>
              </a:rPr>
              <a:t>Časové období: 2000 - 2014</a:t>
            </a:r>
            <a:endParaRPr lang="en-GB" sz="1000" i="1" dirty="0">
              <a:solidFill>
                <a:schemeClr val="tx2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765146" y="145520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Zbrojní export do zemí OECD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47376" y="1482609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Český export do zemí OECD</a:t>
            </a:r>
          </a:p>
        </p:txBody>
      </p:sp>
      <p:pic>
        <p:nvPicPr>
          <p:cNvPr id="1026" name="Picture 2" descr="C:\Users\Adam\Dropbox\Round Flags\ROUND COUNTRY FLAGS\128\CZEC00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198" y="2011947"/>
            <a:ext cx="1008111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213" y="3510983"/>
            <a:ext cx="15240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156" y="3466843"/>
            <a:ext cx="4762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025" y="3633021"/>
            <a:ext cx="3048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73" y="3756649"/>
            <a:ext cx="766213" cy="304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Přímá spojnice se šipkou 16"/>
          <p:cNvCxnSpPr>
            <a:stCxn id="1026" idx="2"/>
          </p:cNvCxnSpPr>
          <p:nvPr/>
        </p:nvCxnSpPr>
        <p:spPr>
          <a:xfrm flipH="1">
            <a:off x="1492406" y="3020058"/>
            <a:ext cx="899848" cy="36004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1026" idx="2"/>
          </p:cNvCxnSpPr>
          <p:nvPr/>
        </p:nvCxnSpPr>
        <p:spPr>
          <a:xfrm>
            <a:off x="2392254" y="3020058"/>
            <a:ext cx="972293" cy="36004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2772737" y="4083426"/>
            <a:ext cx="11836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0000"/>
                </a:solidFill>
                <a:latin typeface="+mj-lt"/>
              </a:rPr>
              <a:t>Zbrojní export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  <a:latin typeface="+mj-lt"/>
              </a:rPr>
              <a:t>5</a:t>
            </a:r>
            <a:r>
              <a:rPr lang="en-GB" sz="2400" b="1" dirty="0" smtClean="0">
                <a:solidFill>
                  <a:srgbClr val="FF0000"/>
                </a:solidFill>
                <a:latin typeface="+mj-lt"/>
              </a:rPr>
              <a:t>%</a:t>
            </a:r>
            <a:endParaRPr lang="cs-CZ" sz="24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67110" y="4093527"/>
            <a:ext cx="12989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+mj-lt"/>
              </a:rPr>
              <a:t>Celkový export</a:t>
            </a:r>
            <a:endParaRPr lang="en-GB" sz="1400" dirty="0" smtClean="0">
              <a:latin typeface="+mj-lt"/>
            </a:endParaRPr>
          </a:p>
          <a:p>
            <a:pPr algn="ctr"/>
            <a:r>
              <a:rPr lang="en-GB" sz="2400" b="1" dirty="0" smtClean="0">
                <a:latin typeface="+mj-lt"/>
              </a:rPr>
              <a:t>89%</a:t>
            </a:r>
            <a:endParaRPr lang="cs-CZ" sz="2400" b="1" dirty="0" smtClean="0">
              <a:latin typeface="+mj-lt"/>
            </a:endParaRPr>
          </a:p>
        </p:txBody>
      </p:sp>
      <p:cxnSp>
        <p:nvCxnSpPr>
          <p:cNvPr id="32" name="Přímá spojnice 31"/>
          <p:cNvCxnSpPr/>
          <p:nvPr/>
        </p:nvCxnSpPr>
        <p:spPr>
          <a:xfrm>
            <a:off x="4577993" y="1556792"/>
            <a:ext cx="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416732"/>
            <a:ext cx="2895600" cy="365125"/>
          </a:xfrm>
        </p:spPr>
        <p:txBody>
          <a:bodyPr/>
          <a:lstStyle/>
          <a:p>
            <a:r>
              <a:rPr lang="cs-CZ" sz="700" dirty="0"/>
              <a:t>| </a:t>
            </a:r>
            <a:r>
              <a:rPr lang="cs-CZ" sz="700" dirty="0" err="1"/>
              <a:t>Transparency</a:t>
            </a:r>
            <a:r>
              <a:rPr lang="cs-CZ" sz="700" dirty="0"/>
              <a:t> International - Česká republika, o. p. s. | Sokolovská 260/143, 180 00 Praha 8, Česká republika | </a:t>
            </a:r>
            <a:endParaRPr lang="en-GB" sz="700" dirty="0"/>
          </a:p>
          <a:p>
            <a:r>
              <a:rPr lang="cs-CZ" sz="700" dirty="0"/>
              <a:t>| Tel: +420 224 240 895-7 | posta@transparency.cz | www.transparency.cz |</a:t>
            </a:r>
            <a:endParaRPr lang="en-GB" sz="700" dirty="0"/>
          </a:p>
          <a:p>
            <a:endParaRPr lang="cs-CZ" sz="700" dirty="0"/>
          </a:p>
        </p:txBody>
      </p:sp>
      <p:sp>
        <p:nvSpPr>
          <p:cNvPr id="22" name="Rectangle 22"/>
          <p:cNvSpPr/>
          <p:nvPr/>
        </p:nvSpPr>
        <p:spPr>
          <a:xfrm>
            <a:off x="107504" y="5685523"/>
            <a:ext cx="8928992" cy="461140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293688"/>
            <a:r>
              <a:rPr lang="cs-CZ" dirty="0">
                <a:solidFill>
                  <a:srgbClr val="FFFFFF"/>
                </a:solidFill>
                <a:latin typeface="+mj-lt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+mj-lt"/>
              </a:rPr>
              <a:t>Český zbrojní průmysl se neuplatňuje </a:t>
            </a:r>
            <a:r>
              <a:rPr lang="cs-CZ" dirty="0">
                <a:solidFill>
                  <a:srgbClr val="FFFFFF"/>
                </a:solidFill>
                <a:latin typeface="+mj-lt"/>
              </a:rPr>
              <a:t>na západních trzích</a:t>
            </a:r>
          </a:p>
        </p:txBody>
      </p:sp>
      <p:sp>
        <p:nvSpPr>
          <p:cNvPr id="23" name="Right Arrow 23"/>
          <p:cNvSpPr/>
          <p:nvPr/>
        </p:nvSpPr>
        <p:spPr>
          <a:xfrm>
            <a:off x="-218058" y="5735153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pic>
        <p:nvPicPr>
          <p:cNvPr id="3" name="Picture 2" descr="C:\Users\Adam\Dropbox\Transparency\DPP\Defence Companies\Export do OEC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20046"/>
            <a:ext cx="3832037" cy="320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93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9" grpId="0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Co na to </a:t>
            </a:r>
            <a:r>
              <a:rPr lang="en-GB" dirty="0" smtClean="0"/>
              <a:t>z</a:t>
            </a:r>
            <a:r>
              <a:rPr lang="cs-CZ" dirty="0" err="1" smtClean="0"/>
              <a:t>brojaři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C60C-7B70-44EA-B9F4-087CF9BF4887}" type="datetime1">
              <a:rPr lang="cs-CZ" smtClean="0"/>
              <a:t>26.4.2015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6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354880"/>
            <a:ext cx="4896544" cy="2764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ight Arrow 23"/>
          <p:cNvSpPr/>
          <p:nvPr/>
        </p:nvSpPr>
        <p:spPr>
          <a:xfrm>
            <a:off x="107504" y="5761031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13262" y="1635207"/>
            <a:ext cx="8923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dirty="0" smtClean="0">
                <a:latin typeface="+mj-lt"/>
              </a:rPr>
              <a:t>Nevzpomínám si na něco jako standardní tendr…</a:t>
            </a:r>
          </a:p>
        </p:txBody>
      </p:sp>
      <p:sp>
        <p:nvSpPr>
          <p:cNvPr id="12" name="Right Arrow 23"/>
          <p:cNvSpPr/>
          <p:nvPr/>
        </p:nvSpPr>
        <p:spPr>
          <a:xfrm>
            <a:off x="113262" y="5766789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057076" y="5098840"/>
            <a:ext cx="3708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smtClean="0">
                <a:solidFill>
                  <a:schemeClr val="tx2"/>
                </a:solidFill>
              </a:rPr>
              <a:t>*</a:t>
            </a:r>
            <a:r>
              <a:rPr lang="cs-CZ" sz="1000" i="1" dirty="0" smtClean="0">
                <a:solidFill>
                  <a:schemeClr val="tx2"/>
                </a:solidFill>
              </a:rPr>
              <a:t>Zdroj: DVTV 19.3.2015</a:t>
            </a:r>
          </a:p>
          <a:p>
            <a:r>
              <a:rPr lang="cs-CZ" sz="1000" i="1" dirty="0" smtClean="0">
                <a:solidFill>
                  <a:schemeClr val="tx2"/>
                </a:solidFill>
              </a:rPr>
              <a:t>Interview s prezidentem Aero Vodochody Ladislavem Šimkem</a:t>
            </a:r>
            <a:endParaRPr lang="en-GB" sz="1000" i="1" dirty="0">
              <a:solidFill>
                <a:schemeClr val="tx2"/>
              </a:solidFill>
            </a:endParaRP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416732"/>
            <a:ext cx="2895600" cy="365125"/>
          </a:xfrm>
        </p:spPr>
        <p:txBody>
          <a:bodyPr/>
          <a:lstStyle/>
          <a:p>
            <a:r>
              <a:rPr lang="cs-CZ" sz="700" dirty="0"/>
              <a:t>| </a:t>
            </a:r>
            <a:r>
              <a:rPr lang="cs-CZ" sz="700" dirty="0" err="1"/>
              <a:t>Transparency</a:t>
            </a:r>
            <a:r>
              <a:rPr lang="cs-CZ" sz="700" dirty="0"/>
              <a:t> International - Česká republika, o. p. s. | Sokolovská 260/143, 180 00 Praha 8, Česká republika | </a:t>
            </a:r>
            <a:endParaRPr lang="en-GB" sz="700" dirty="0"/>
          </a:p>
          <a:p>
            <a:r>
              <a:rPr lang="cs-CZ" sz="700" dirty="0"/>
              <a:t>| Tel: +420 224 240 895-7 | posta@transparency.cz | www.transparency.cz |</a:t>
            </a:r>
            <a:endParaRPr lang="en-GB" sz="700" dirty="0"/>
          </a:p>
          <a:p>
            <a:endParaRPr lang="cs-CZ" sz="700" dirty="0"/>
          </a:p>
        </p:txBody>
      </p:sp>
      <p:sp>
        <p:nvSpPr>
          <p:cNvPr id="15" name="Rectangle 22"/>
          <p:cNvSpPr/>
          <p:nvPr/>
        </p:nvSpPr>
        <p:spPr>
          <a:xfrm>
            <a:off x="107504" y="5685523"/>
            <a:ext cx="8928992" cy="461140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293688"/>
            <a:r>
              <a:rPr lang="cs-CZ" dirty="0">
                <a:solidFill>
                  <a:srgbClr val="FFFFFF"/>
                </a:solidFill>
                <a:latin typeface="+mj-lt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+mj-lt"/>
              </a:rPr>
              <a:t>Jedním z klíčů k západním trhům se zdá být prevence korupce</a:t>
            </a:r>
            <a:endParaRPr lang="cs-CZ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Right Arrow 23"/>
          <p:cNvSpPr/>
          <p:nvPr/>
        </p:nvSpPr>
        <p:spPr>
          <a:xfrm>
            <a:off x="-218058" y="5735153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5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Problém nejen zbrojařů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C60C-7B70-44EA-B9F4-087CF9BF4887}" type="datetime1">
              <a:rPr lang="cs-CZ" smtClean="0"/>
              <a:t>26.4.2015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7</a:t>
            </a:fld>
            <a:endParaRPr lang="cs-CZ" dirty="0"/>
          </a:p>
        </p:txBody>
      </p:sp>
      <p:sp>
        <p:nvSpPr>
          <p:cNvPr id="9" name="Right Arrow 23"/>
          <p:cNvSpPr/>
          <p:nvPr/>
        </p:nvSpPr>
        <p:spPr>
          <a:xfrm>
            <a:off x="107504" y="5761031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236754" y="1497191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Protikorupční opatření v privátním sektoru</a:t>
            </a:r>
            <a:endParaRPr lang="cs-CZ" dirty="0" smtClean="0">
              <a:latin typeface="+mj-lt"/>
            </a:endParaRPr>
          </a:p>
        </p:txBody>
      </p:sp>
      <p:sp>
        <p:nvSpPr>
          <p:cNvPr id="12" name="Right Arrow 23"/>
          <p:cNvSpPr/>
          <p:nvPr/>
        </p:nvSpPr>
        <p:spPr>
          <a:xfrm>
            <a:off x="113262" y="5766789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416732"/>
            <a:ext cx="2895600" cy="365125"/>
          </a:xfrm>
        </p:spPr>
        <p:txBody>
          <a:bodyPr/>
          <a:lstStyle/>
          <a:p>
            <a:r>
              <a:rPr lang="cs-CZ" sz="700" dirty="0"/>
              <a:t>| </a:t>
            </a:r>
            <a:r>
              <a:rPr lang="cs-CZ" sz="700" dirty="0" err="1"/>
              <a:t>Transparency</a:t>
            </a:r>
            <a:r>
              <a:rPr lang="cs-CZ" sz="700" dirty="0"/>
              <a:t> International - Česká republika, o. p. s. | Sokolovská 260/143, 180 00 Praha 8, Česká republika | </a:t>
            </a:r>
            <a:endParaRPr lang="en-GB" sz="700" dirty="0"/>
          </a:p>
          <a:p>
            <a:r>
              <a:rPr lang="cs-CZ" sz="700" dirty="0"/>
              <a:t>| Tel: +420 224 240 895-7 | posta@transparency.cz | www.transparency.cz |</a:t>
            </a:r>
            <a:endParaRPr lang="en-GB" sz="700" dirty="0"/>
          </a:p>
          <a:p>
            <a:endParaRPr lang="cs-CZ" sz="700" dirty="0"/>
          </a:p>
        </p:txBody>
      </p:sp>
      <p:sp>
        <p:nvSpPr>
          <p:cNvPr id="15" name="Rectangle 22"/>
          <p:cNvSpPr/>
          <p:nvPr/>
        </p:nvSpPr>
        <p:spPr>
          <a:xfrm>
            <a:off x="107504" y="5685523"/>
            <a:ext cx="8928992" cy="461140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293688"/>
            <a:r>
              <a:rPr lang="cs-CZ" dirty="0" smtClean="0">
                <a:solidFill>
                  <a:srgbClr val="FFFFFF"/>
                </a:solidFill>
                <a:latin typeface="+mj-lt"/>
              </a:rPr>
              <a:t>Český privátní sektor jako celek prokazuje nedostatky v protikorupčních opatřeních</a:t>
            </a:r>
            <a:endParaRPr lang="cs-CZ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Right Arrow 23"/>
          <p:cNvSpPr/>
          <p:nvPr/>
        </p:nvSpPr>
        <p:spPr>
          <a:xfrm>
            <a:off x="-218058" y="5735153"/>
            <a:ext cx="651124" cy="385632"/>
          </a:xfrm>
          <a:prstGeom prst="right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Franklin Gothic Medium" panose="020B06030201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423010"/>
              </p:ext>
            </p:extLst>
          </p:nvPr>
        </p:nvGraphicFramePr>
        <p:xfrm>
          <a:off x="1331640" y="1901027"/>
          <a:ext cx="6336705" cy="3336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235"/>
                <a:gridCol w="2112235"/>
                <a:gridCol w="2112235"/>
              </a:tblGrid>
              <a:tr h="35026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Opatření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ČR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Svět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35026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Etický kodex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46</a:t>
                      </a:r>
                      <a:r>
                        <a:rPr lang="en-GB" sz="1400" dirty="0" smtClean="0">
                          <a:latin typeface="+mj-lt"/>
                        </a:rPr>
                        <a:t>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74%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48940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Protikorupční firemní politika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36%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51%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48940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Pravidelná protikorupční školení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16%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34%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69092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Prevence korupce je součástí</a:t>
                      </a:r>
                      <a:r>
                        <a:rPr lang="cs-CZ" sz="1400" baseline="0" dirty="0" smtClean="0">
                          <a:latin typeface="+mj-lt"/>
                        </a:rPr>
                        <a:t> managementu rizik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29%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52%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48940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Opatření na ochranu </a:t>
                      </a:r>
                      <a:r>
                        <a:rPr lang="cs-CZ" sz="1400" dirty="0" err="1" smtClean="0">
                          <a:latin typeface="+mj-lt"/>
                        </a:rPr>
                        <a:t>whistleblowerů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10%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43%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35026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j-lt"/>
                        </a:rPr>
                        <a:t>Zákaz provizí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36%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j-lt"/>
                        </a:rPr>
                        <a:t>68%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5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F490-ABBC-4F29-89AE-965B6F17523E}" type="datetime1">
              <a:rPr lang="cs-CZ" smtClean="0"/>
              <a:t>26.4.2015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096217"/>
            <a:ext cx="2664296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dirty="0" smtClean="0">
                <a:solidFill>
                  <a:srgbClr val="FFFFFF"/>
                </a:solidFill>
                <a:latin typeface="GarageGothic Bold" pitchFamily="50" charset="-18"/>
              </a:rPr>
              <a:t>Adam Novák  novak@transparency.cz</a:t>
            </a:r>
            <a:endParaRPr lang="cs-CZ" dirty="0">
              <a:solidFill>
                <a:srgbClr val="FFFFFF"/>
              </a:solidFill>
              <a:latin typeface="GarageGothic Bold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751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Transparency 1">
      <a:dk1>
        <a:srgbClr val="0065B3"/>
      </a:dk1>
      <a:lt1>
        <a:srgbClr val="C6EAFA"/>
      </a:lt1>
      <a:dk2>
        <a:srgbClr val="000000"/>
      </a:dk2>
      <a:lt2>
        <a:srgbClr val="00BFF3"/>
      </a:lt2>
      <a:accent1>
        <a:srgbClr val="0065B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nsparency">
      <a:majorFont>
        <a:latin typeface="GarageGothic Regular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510</Words>
  <Application>Microsoft Office PowerPoint</Application>
  <PresentationFormat>Předvádění na obrazovce (4:3)</PresentationFormat>
  <Paragraphs>96</Paragraphs>
  <Slides>8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Protikorupční index zbrojařských firem 2015</vt:lpstr>
      <vt:lpstr>Druhé vydání indexu</vt:lpstr>
      <vt:lpstr>Česká stopa</vt:lpstr>
      <vt:lpstr>Rozdělená Evropa</vt:lpstr>
      <vt:lpstr>Ekonomické důsledky</vt:lpstr>
      <vt:lpstr>Co na to zbrojaři?</vt:lpstr>
      <vt:lpstr>Problém nejen zbrojařů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 Puntschuh</dc:creator>
  <cp:lastModifiedBy>Adam</cp:lastModifiedBy>
  <cp:revision>56</cp:revision>
  <dcterms:created xsi:type="dcterms:W3CDTF">2015-01-30T13:23:07Z</dcterms:created>
  <dcterms:modified xsi:type="dcterms:W3CDTF">2015-04-26T13:03:23Z</dcterms:modified>
</cp:coreProperties>
</file>