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59" r:id="rId5"/>
    <p:sldId id="260" r:id="rId6"/>
    <p:sldId id="261" r:id="rId7"/>
    <p:sldId id="264" r:id="rId8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954" y="-7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F0582-67F9-4169-A0F0-6BA75AD1BBC7}" type="datetimeFigureOut">
              <a:rPr lang="cs-CZ" smtClean="0"/>
              <a:t>18.10.2016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3EE8-C39B-402C-B1D9-5F9EF3E0AE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0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438D-A811-4347-B8CD-938FAE70691F}" type="datetime1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20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ADC3-DE9E-4D6C-94E0-90F0AA0A56B2}" type="datetime1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8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1CCB-A4BA-4B17-9C36-610F38C8443F}" type="datetime1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8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71A54-CED3-4CFF-8055-ADFF778C8FE6}" type="datetime1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40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B09A-0CA7-496F-94AF-C7B009E83B39}" type="datetime1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26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2CF6-5EB1-48BA-9894-824BD5F83289}" type="datetime1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13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658E-04A4-43D3-9586-07730555ACE7}" type="datetime1">
              <a:rPr lang="cs-CZ" smtClean="0"/>
              <a:t>18.10.2016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54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0FAC-092E-406B-A4EA-F52A22C26E91}" type="datetime1">
              <a:rPr lang="cs-CZ" smtClean="0"/>
              <a:t>18.10.2016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668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03B1-8538-4303-992E-E236DD6AADFE}" type="datetime1">
              <a:rPr lang="cs-CZ" smtClean="0"/>
              <a:t>18.10.2016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76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65F60-9FEA-47B2-82CE-FC2E9E0E0A80}" type="datetime1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0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A98D-3AE3-4DCF-AB0E-4C867511BA1D}" type="datetime1">
              <a:rPr lang="cs-CZ" smtClean="0"/>
              <a:t>18.10.2016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88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89E-BB77-4FBB-A72F-2B69C2452BD2}" type="datetime1">
              <a:rPr lang="cs-CZ" smtClean="0"/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www.transparency.cz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23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dufkova@transparency.cz" TargetMode="External"/><Relationship Id="rId5" Type="http://schemas.openxmlformats.org/officeDocument/2006/relationships/hyperlink" Target="http://www.transparency.cz/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2198261" y="371703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Kulatý stůl se koná za podpory programu Evropské unie </a:t>
            </a:r>
            <a:r>
              <a:rPr lang="cs-CZ" sz="1200" i="1" dirty="0" err="1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Hercule</a:t>
            </a: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III (2014-2020). Tento program je realizován Evropskou komisí. Byl vytvořen na podporu aktivit v oblasti ochrany finančních zájmů Evropské Unie (další informace viz http://ec.europa.eu/</a:t>
            </a:r>
            <a:r>
              <a:rPr lang="cs-CZ" sz="1200" i="1" dirty="0" err="1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anti_fraud</a:t>
            </a: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lang="cs-CZ" sz="1200" i="1" dirty="0" err="1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policy</a:t>
            </a: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lang="cs-CZ" sz="1200" i="1" dirty="0" err="1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hercule</a:t>
            </a: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/index_em.htm)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Výhradní odpovědnost za obsah komunikace nesou jeho autoři. Evropská komise není zodpovědná za jakékoli využití informací v ní obsažených či jejich použití v jiných dokumentech</a:t>
            </a:r>
            <a:r>
              <a:rPr lang="cs-CZ" sz="8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</p:txBody>
      </p:sp>
      <p:sp>
        <p:nvSpPr>
          <p:cNvPr id="8" name="Obdélník 7"/>
          <p:cNvSpPr/>
          <p:nvPr/>
        </p:nvSpPr>
        <p:spPr>
          <a:xfrm>
            <a:off x="2339752" y="1844824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Řízení rizik podvodů v Evropských fondech: Nejčastější chyby žadatelů o podporu – jak jim předcházet</a:t>
            </a:r>
            <a:endParaRPr lang="cs-CZ" sz="14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PRAHA, 6.říjen 2016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3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2339752" y="1916832"/>
            <a:ext cx="4572000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Fondy EU v ČR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Složitost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Nepřehlednost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Administrativní zátěž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Nesrovnalosti</a:t>
            </a:r>
          </a:p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67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179512" y="1916832"/>
            <a:ext cx="88569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Fondy EU v ČR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1600" b="1" dirty="0">
                <a:latin typeface="Arial" pitchFamily="34" charset="0"/>
                <a:cs typeface="Arial" pitchFamily="34" charset="0"/>
              </a:rPr>
              <a:t>Nesrovnalostí se rozumí porušení právních předpisů ES nebo ČR v důsledku jednání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nebo opomenutí 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hospodářského subjektu (subjekt zapojený do realizace programů nebo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projektů spolufinancovaných 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z rozpočtu EU – příjemce i poskytovatel, zprostředkující subjekt), které vede nebo by mohlo vést ke ztrátě v souhrnném rozpočtu EU nebo ve veřejném rozpočtu ČR, a to započtením neoprávněného výdaje do souhrnného rozpočtu EU nebo do veřejného rozpočtu ČR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1600" b="1" dirty="0">
                <a:latin typeface="Arial" pitchFamily="34" charset="0"/>
                <a:cs typeface="Arial" pitchFamily="34" charset="0"/>
              </a:rPr>
              <a:t> „Podvodem“ se rozumí úmyslné jednání nebo opomenutí vztahující se k některé ze tří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níže uvedených 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možností: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latin typeface="Arial" pitchFamily="34" charset="0"/>
                <a:cs typeface="Arial" pitchFamily="34" charset="0"/>
              </a:rPr>
              <a:t>a) použití nebo předložení falešných, nesprávných či neúplných prohlášení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nebo dokumentů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, mající za následek nesprávné použití či zadržení prostředků ze všeobecného rozpočtu Evropských společenství nebo rozpočtů jimi či v jejich prospěch spravovaných;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latin typeface="Arial" pitchFamily="34" charset="0"/>
                <a:cs typeface="Arial" pitchFamily="34" charset="0"/>
              </a:rPr>
              <a:t>b) neposkytnutí informací je porušením zvláštní povinnosti se stejným následkem;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latin typeface="Arial" pitchFamily="34" charset="0"/>
                <a:cs typeface="Arial" pitchFamily="34" charset="0"/>
              </a:rPr>
              <a:t>c) použití prostředků definovaných v bodě a) v rozporu s účelem, k němuž byly určeny.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cs-CZ" sz="1600" b="1" dirty="0">
              <a:latin typeface="Arial" pitchFamily="34" charset="0"/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cs-CZ" sz="1600" b="1" dirty="0">
              <a:latin typeface="Arial" pitchFamily="34" charset="0"/>
              <a:cs typeface="Arial" pitchFamily="34" charset="0"/>
            </a:endParaRPr>
          </a:p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8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2339752" y="1916832"/>
            <a:ext cx="4572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Tvorba operačních programů a výzev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dirty="0" smtClean="0"/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Ovlivňování kritérií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Formulace kritérií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Nastavení cílů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92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2339752" y="1916832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Výběr a hodnocení projektů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dirty="0" smtClean="0"/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Upřednostnění konkrétního žadatele: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Nepravdivá prohlášení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Střet zájmů/korupce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Chyby v hodnocení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Nastavení cílů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75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2339752" y="1916832"/>
            <a:ext cx="4572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Realizace projektů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dirty="0" smtClean="0"/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Navyšování nákladů ze strany příjemce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Náklady, které nevznikly/jsou nezpůsobilé/předražení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Náklady na pracovníky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Záměna materiálů/výrobků/služeb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Dvojí žádost o platbu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smtClean="0">
                <a:latin typeface="Arial" pitchFamily="34" charset="0"/>
                <a:cs typeface="Arial" pitchFamily="34" charset="0"/>
              </a:rPr>
              <a:t>Dvojí financování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www.transparency.cz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083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107504" y="1916832"/>
            <a:ext cx="86409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Transparency International Česká republika si Vás dovoluje pozvat na mezinárodní konferenci konanou pod záštitou </a:t>
            </a:r>
            <a:r>
              <a:rPr lang="cs-CZ" sz="2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lang="cs-CZ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arly Šlechtové, ministryně pro místní rozvoj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b="1" dirty="0" smtClean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b="1" dirty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Evropské fondy: Řízení rizik podvodů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Praha, hotel GRANDIOR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b="1" dirty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3.11.2016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800" dirty="0" smtClean="0">
                <a:hlinkClick r:id="rId5"/>
              </a:rPr>
              <a:t>www.transparency.cz</a:t>
            </a:r>
            <a:endParaRPr lang="cs-CZ" sz="1800" dirty="0" smtClean="0"/>
          </a:p>
          <a:p>
            <a:r>
              <a:rPr lang="cs-CZ" sz="1800" dirty="0" smtClean="0">
                <a:hlinkClick r:id="rId6"/>
              </a:rPr>
              <a:t>dufkova@transparency.cz</a:t>
            </a:r>
            <a:r>
              <a:rPr lang="cs-CZ" sz="1800" dirty="0" smtClean="0"/>
              <a:t>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912806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355</Words>
  <Application>Microsoft Office PowerPoint</Application>
  <PresentationFormat>Předvádění na obrazovce (4:3)</PresentationFormat>
  <Paragraphs>79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Transparency International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Dufková</dc:creator>
  <cp:lastModifiedBy>Ivana Dufková</cp:lastModifiedBy>
  <cp:revision>20</cp:revision>
  <cp:lastPrinted>2016-10-05T12:40:24Z</cp:lastPrinted>
  <dcterms:created xsi:type="dcterms:W3CDTF">2016-09-19T11:10:36Z</dcterms:created>
  <dcterms:modified xsi:type="dcterms:W3CDTF">2016-10-18T13:31:44Z</dcterms:modified>
</cp:coreProperties>
</file>