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1"/>
  </p:sldMasterIdLst>
  <p:notesMasterIdLst>
    <p:notesMasterId r:id="rId21"/>
  </p:notesMasterIdLst>
  <p:handoutMasterIdLst>
    <p:handoutMasterId r:id="rId22"/>
  </p:handoutMasterIdLst>
  <p:sldIdLst>
    <p:sldId id="323" r:id="rId2"/>
    <p:sldId id="413" r:id="rId3"/>
    <p:sldId id="414" r:id="rId4"/>
    <p:sldId id="330" r:id="rId5"/>
    <p:sldId id="412" r:id="rId6"/>
    <p:sldId id="415" r:id="rId7"/>
    <p:sldId id="416" r:id="rId8"/>
    <p:sldId id="417" r:id="rId9"/>
    <p:sldId id="419" r:id="rId10"/>
    <p:sldId id="418" r:id="rId11"/>
    <p:sldId id="420" r:id="rId12"/>
    <p:sldId id="422" r:id="rId13"/>
    <p:sldId id="425" r:id="rId14"/>
    <p:sldId id="421" r:id="rId15"/>
    <p:sldId id="423" r:id="rId16"/>
    <p:sldId id="427" r:id="rId17"/>
    <p:sldId id="424" r:id="rId18"/>
    <p:sldId id="426" r:id="rId19"/>
    <p:sldId id="410" r:id="rId2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stislav Mazal" initials="RM" lastIdx="1" clrIdx="0"/>
  <p:cmAuthor id="1" name="Martina Fišerová" initials="M.F.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2200" autoAdjust="0"/>
    <p:restoredTop sz="63886" autoAdjust="0"/>
  </p:normalViewPr>
  <p:slideViewPr>
    <p:cSldViewPr>
      <p:cViewPr varScale="1">
        <p:scale>
          <a:sx n="73" d="100"/>
          <a:sy n="73" d="100"/>
        </p:scale>
        <p:origin x="-28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notesViewPr>
    <p:cSldViewPr>
      <p:cViewPr varScale="1">
        <p:scale>
          <a:sx n="81" d="100"/>
          <a:sy n="81" d="100"/>
        </p:scale>
        <p:origin x="-3960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4BFC9-6853-4F11-B099-B6E7A7DE25AF}" type="datetimeFigureOut">
              <a:rPr lang="cs-CZ" smtClean="0"/>
              <a:pPr/>
              <a:t>18.10.2016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3802C-BCE2-40B3-B11D-79108D7A89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810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05DDF-5111-4143-A825-FFA1D2B19362}" type="datetimeFigureOut">
              <a:rPr lang="cs-CZ" smtClean="0"/>
              <a:pPr/>
              <a:t>18.10.2016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725A5-20D6-492F-AB0E-E6402F0F8C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684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133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989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864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6968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3034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9950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4075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362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221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7049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162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529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209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baseline="0" dirty="0"/>
          </a:p>
          <a:p>
            <a:pPr marL="628650" lvl="1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193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328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827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0072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725A5-20D6-492F-AB0E-E6402F0F8C8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254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6AFA32-C3BC-46F1-AD85-AAA6717A3C2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18.10.2016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A6E95-259B-4713-AF1E-8B4EEEFE878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22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BB0869-54CC-4D35-9A18-D10B96C4D5A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18.10.2016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5F715-6D26-4684-93C5-E00CE833049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20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737DA9-2F2D-4D60-85BD-7FFE0B0027C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18.10.2016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DAA27-8ED0-4865-8A2F-7C1EB51A855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211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55FE34-222D-4D8E-8DFB-C4E76976FBE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18.10.2016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7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1E007A-1EA5-4E79-A574-CC9243846FF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18.10.2016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89B38-8D97-45FA-A46C-589A0C1551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33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D6DF49-3F1D-43C0-B81E-6CC8DB75327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18.10.2016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88282A-5FA8-4A7E-A999-D1CDD5684BD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16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E68762-460A-41E4-966F-170BAE0011B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18.10.2016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5A841-A1B5-4CDD-964C-13A8A1F499C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87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5AC2B9-FC3B-4BF9-9F5A-7F9E6DE6B3A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18.10.2016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E15F04-57A1-4D14-828C-D5AC9F011B9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45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975CD-4D02-4124-BF09-E738ABE79E7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18.10.2016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19F20-AEAE-46FE-AA26-FD2AB3D3702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91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A6E74A-98FC-452E-ACB3-1FB886D681D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18.10.2016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D827B-4EEC-4510-A50B-38305E8E620F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5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9366DF-30F3-484D-BAEF-9862E9634AD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18.10.2016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39782-32F4-42C5-9D55-E21C09DF566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07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 amt="25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DDBB76DD-1CEF-48B5-ACD7-F2E2CBCC6430}" type="datetime1">
              <a:rPr lang="cs-CZ" smtClean="0"/>
              <a:t>18.10.2016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latin typeface="Myriad Pro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CA6B5227-2C6F-B94D-9D8F-826F917070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14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500" b="1" i="0" kern="1200" cap="all">
          <a:solidFill>
            <a:schemeClr val="tx1"/>
          </a:solidFill>
          <a:latin typeface="Myriad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yriad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yriad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yriad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yriad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314" name="Title 1"/>
          <p:cNvSpPr>
            <a:spLocks noGrp="1"/>
          </p:cNvSpPr>
          <p:nvPr>
            <p:ph type="ctrTitle"/>
          </p:nvPr>
        </p:nvSpPr>
        <p:spPr bwMode="auto">
          <a:xfrm>
            <a:off x="219075" y="849313"/>
            <a:ext cx="6545263" cy="3205162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lnSpc>
                <a:spcPct val="107000"/>
              </a:lnSpc>
            </a:pPr>
            <a: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  <a:t/>
            </a:r>
            <a:b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  <a:t/>
            </a:r>
            <a:b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  <a:t/>
            </a:r>
            <a:b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  <a:t/>
            </a:r>
            <a:b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r>
              <a:rPr lang="cs-CZ" sz="4000" dirty="0"/>
              <a:t>Jak předcházet nesrovnalostem a podvodům? </a:t>
            </a:r>
            <a:r>
              <a:rPr lang="cs-CZ" altLang="cs-CZ" sz="40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  <a:t/>
            </a:r>
            <a:br>
              <a:rPr lang="cs-CZ" altLang="cs-CZ" sz="40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  <a:t/>
            </a:r>
            <a:b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  <a:t/>
            </a:r>
            <a:b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  <a:t/>
            </a:r>
            <a:b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endParaRPr lang="cs-CZ" altLang="cs-CZ" sz="3200" i="1" cap="none" dirty="0">
              <a:solidFill>
                <a:srgbClr val="000000"/>
              </a:solidFill>
              <a:latin typeface="Myriad Pro Black"/>
              <a:ea typeface="Myriad Pro Black"/>
              <a:cs typeface="Myriad Pro Black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363538" y="4946650"/>
            <a:ext cx="6400800" cy="696913"/>
          </a:xfrm>
        </p:spPr>
        <p:txBody>
          <a:bodyPr>
            <a:normAutofit fontScale="55000" lnSpcReduction="20000"/>
          </a:bodyPr>
          <a:lstStyle/>
          <a:p>
            <a:pPr algn="l" eaLnBrk="1" hangingPunct="1"/>
            <a:r>
              <a:rPr lang="cs-CZ" altLang="cs-CZ" sz="2500" dirty="0">
                <a:solidFill>
                  <a:srgbClr val="000000"/>
                </a:solidFill>
                <a:ea typeface="Myriad Pro"/>
                <a:cs typeface="Myriad Pro"/>
              </a:rPr>
              <a:t>6. 10. 2016</a:t>
            </a:r>
          </a:p>
          <a:p>
            <a:pPr algn="l"/>
            <a:r>
              <a:rPr lang="cs-CZ" sz="2500" dirty="0">
                <a:solidFill>
                  <a:srgbClr val="000000"/>
                </a:solidFill>
                <a:ea typeface="Myriad Pro"/>
                <a:cs typeface="Myriad Pro"/>
              </a:rPr>
              <a:t>Seminář TI „Řízení rizik podvodů v Evropských fondech: </a:t>
            </a:r>
            <a:endParaRPr lang="cs-CZ" sz="1400" dirty="0">
              <a:solidFill>
                <a:srgbClr val="000000"/>
              </a:solidFill>
              <a:ea typeface="Myriad Pro"/>
              <a:cs typeface="Myriad Pro"/>
            </a:endParaRPr>
          </a:p>
          <a:p>
            <a:pPr algn="l"/>
            <a:r>
              <a:rPr lang="cs-CZ" sz="2500" dirty="0">
                <a:solidFill>
                  <a:srgbClr val="000000"/>
                </a:solidFill>
                <a:ea typeface="Myriad Pro"/>
                <a:cs typeface="Myriad Pro"/>
              </a:rPr>
              <a:t>Nejčastější chyby žadatelů o podporu a jak jim předcházet“</a:t>
            </a:r>
            <a:endParaRPr lang="cs-CZ" altLang="cs-CZ" sz="2500" dirty="0">
              <a:solidFill>
                <a:srgbClr val="000000"/>
              </a:solidFill>
              <a:ea typeface="Myriad Pro"/>
              <a:cs typeface="Myriad Pro"/>
            </a:endParaRPr>
          </a:p>
        </p:txBody>
      </p:sp>
      <p:pic>
        <p:nvPicPr>
          <p:cNvPr id="1026" name="Picture 2" descr="C:\Users\paldav\Desktop\Loga\IROP_CZ_RO_B_C RGB_malý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949280"/>
            <a:ext cx="4371642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785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>
                <a:solidFill>
                  <a:srgbClr val="0070C0"/>
                </a:solidFill>
              </a:rPr>
              <a:t>3. Příklady podvodů řešených v předchozích obdobích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368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rgbClr val="0070C0"/>
                </a:solidFill>
              </a:rPr>
              <a:t>Bid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Rigging</a:t>
            </a:r>
            <a:r>
              <a:rPr lang="cs-CZ" sz="3600" dirty="0">
                <a:solidFill>
                  <a:srgbClr val="0070C0"/>
                </a:solidFill>
              </a:rPr>
              <a:t>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Nezákonná dohoda soutěžitelů u VZ na dodávky ICT</a:t>
            </a:r>
          </a:p>
          <a:p>
            <a:pPr lvl="1"/>
            <a:r>
              <a:rPr lang="cs-CZ" sz="2400" dirty="0"/>
              <a:t>Rozdělení trhu, fiktivní nabídky</a:t>
            </a:r>
          </a:p>
          <a:p>
            <a:pPr lvl="1"/>
            <a:r>
              <a:rPr lang="cs-CZ" sz="2400" dirty="0"/>
              <a:t>V některých případech možná spolupráce se zadavateli – zadávací podmínky připravovali sami dodavatelé, zadavatel pouze podepsal</a:t>
            </a:r>
          </a:p>
          <a:p>
            <a:pPr lvl="1"/>
            <a:r>
              <a:rPr lang="cs-CZ" sz="2400" dirty="0">
                <a:sym typeface="Wingdings" panose="05000000000000000000" pitchFamily="2" charset="2"/>
              </a:rPr>
              <a:t>EK zatím neproplatila cca 400 mil. Kč, vyšetřování stále probíhá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336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rgbClr val="0070C0"/>
                </a:solidFill>
              </a:rPr>
              <a:t>Bid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Rigging</a:t>
            </a:r>
            <a:r>
              <a:rPr lang="cs-CZ" sz="3600" dirty="0">
                <a:solidFill>
                  <a:srgbClr val="0070C0"/>
                </a:solidFill>
              </a:rPr>
              <a:t> 2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„Nastrčený“ zpracovatel projektové dokumentace</a:t>
            </a:r>
          </a:p>
          <a:p>
            <a:pPr lvl="1"/>
            <a:r>
              <a:rPr lang="cs-CZ" sz="2200" dirty="0"/>
              <a:t>VZMR na zpracování projektové dokumentace v projektu zadána společnosti AB („podseknutá cena“)</a:t>
            </a:r>
          </a:p>
          <a:p>
            <a:pPr lvl="1"/>
            <a:r>
              <a:rPr lang="cs-CZ" sz="2200" dirty="0"/>
              <a:t>Společnost AB zpracovala projektovou dokumentaci, která byla přílohou ZD pro klíčovou VZ projektu</a:t>
            </a:r>
          </a:p>
          <a:p>
            <a:pPr lvl="1"/>
            <a:r>
              <a:rPr lang="cs-CZ" sz="2200" dirty="0"/>
              <a:t>Společnost AB jednala od počátku v součinnosti se společností XY, jež následně vyhrála VZ</a:t>
            </a:r>
          </a:p>
          <a:p>
            <a:pPr lvl="1"/>
            <a:r>
              <a:rPr lang="cs-CZ" sz="2200" dirty="0"/>
              <a:t>Před podpisem smlouvy zásah PČR </a:t>
            </a:r>
            <a:r>
              <a:rPr lang="cs-CZ" sz="2200" dirty="0">
                <a:sym typeface="Wingdings" panose="05000000000000000000" pitchFamily="2" charset="2"/>
              </a:rPr>
              <a:t> zrušení zadávacího řízení</a:t>
            </a:r>
          </a:p>
          <a:p>
            <a:pPr lvl="1"/>
            <a:r>
              <a:rPr lang="cs-CZ" sz="2200" dirty="0">
                <a:sym typeface="Wingdings" panose="05000000000000000000" pitchFamily="2" charset="2"/>
              </a:rPr>
              <a:t>Neproplaceny výdaje vynaložené na zpracování projektové dokumentace, vyšetřování probíhá</a:t>
            </a:r>
            <a:endParaRPr lang="cs-CZ" sz="22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467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70C0"/>
                </a:solidFill>
              </a:rPr>
              <a:t>Využívání výstupů projektu v rozporu s pravidly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Neexistující sociální podnik</a:t>
            </a:r>
          </a:p>
          <a:p>
            <a:endParaRPr lang="cs-CZ" dirty="0"/>
          </a:p>
          <a:p>
            <a:pPr lvl="1"/>
            <a:r>
              <a:rPr lang="cs-CZ" dirty="0"/>
              <a:t>Z projektu pořízena budova a majetek pro provozování sociálního podniku</a:t>
            </a:r>
          </a:p>
          <a:p>
            <a:endParaRPr lang="cs-CZ" dirty="0"/>
          </a:p>
          <a:p>
            <a:pPr lvl="1"/>
            <a:r>
              <a:rPr lang="cs-CZ" dirty="0"/>
              <a:t>Při kontrole na místě zjištěno, že sociální podnik neexistuje, budova slouží zcela jinému účelu a majetek se na místě nenachází</a:t>
            </a:r>
          </a:p>
          <a:p>
            <a:endParaRPr lang="cs-CZ" dirty="0"/>
          </a:p>
          <a:p>
            <a:pPr lvl="1"/>
            <a:r>
              <a:rPr lang="cs-CZ" dirty="0"/>
              <a:t>Probíhá vyšetřování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566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70C0"/>
                </a:solidFill>
              </a:rPr>
              <a:t>Předložení padělaných listin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Padělané územní rozhodnutí</a:t>
            </a:r>
          </a:p>
          <a:p>
            <a:pPr lvl="1"/>
            <a:r>
              <a:rPr lang="cs-CZ" sz="2400" dirty="0"/>
              <a:t>Podmínka na 2 roky + peněžitý trest</a:t>
            </a:r>
          </a:p>
          <a:p>
            <a:pPr lvl="1"/>
            <a:endParaRPr lang="cs-CZ" sz="2400" dirty="0"/>
          </a:p>
          <a:p>
            <a:r>
              <a:rPr lang="cs-CZ" dirty="0"/>
              <a:t>Padělané stavební povolení</a:t>
            </a:r>
          </a:p>
          <a:p>
            <a:pPr lvl="1"/>
            <a:r>
              <a:rPr lang="cs-CZ" sz="2400" dirty="0"/>
              <a:t>Podmínka na 2 roky + peněžitý trest</a:t>
            </a:r>
          </a:p>
          <a:p>
            <a:pPr lvl="1"/>
            <a:endParaRPr lang="cs-CZ" sz="2400" dirty="0"/>
          </a:p>
          <a:p>
            <a:r>
              <a:rPr lang="cs-CZ" dirty="0"/>
              <a:t>Použité stroje vydávány za nové </a:t>
            </a:r>
          </a:p>
          <a:p>
            <a:pPr lvl="1"/>
            <a:r>
              <a:rPr lang="cs-CZ" sz="2400" dirty="0"/>
              <a:t>Kontrola na místě </a:t>
            </a:r>
            <a:r>
              <a:rPr lang="cs-CZ" sz="2400" dirty="0">
                <a:sym typeface="Wingdings" panose="05000000000000000000" pitchFamily="2" charset="2"/>
              </a:rPr>
              <a:t> původní výrobní štítky</a:t>
            </a:r>
          </a:p>
          <a:p>
            <a:pPr lvl="1"/>
            <a:r>
              <a:rPr lang="cs-CZ" sz="2400" dirty="0">
                <a:sym typeface="Wingdings" panose="05000000000000000000" pitchFamily="2" charset="2"/>
              </a:rPr>
              <a:t>Odnětí svobody na 6 let</a:t>
            </a:r>
          </a:p>
          <a:p>
            <a:pPr lvl="1"/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459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b="1" dirty="0">
                <a:solidFill>
                  <a:srgbClr val="0070C0"/>
                </a:solidFill>
              </a:rPr>
              <a:t>4. Poučení pro období 2014-2020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07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70C0"/>
                </a:solidFill>
              </a:rPr>
              <a:t>Novinky v ESIF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Prokazování vlastnické struktury do úrovně konečného majitele – </a:t>
            </a:r>
            <a:r>
              <a:rPr lang="cs-CZ" b="1" dirty="0"/>
              <a:t>1. 9. 2016</a:t>
            </a:r>
          </a:p>
          <a:p>
            <a:endParaRPr lang="cs-CZ" dirty="0"/>
          </a:p>
          <a:p>
            <a:r>
              <a:rPr lang="cs-CZ" dirty="0"/>
              <a:t>Větší důraz na rozkrývání střetu zájmů – nástroj ARACHNE</a:t>
            </a:r>
          </a:p>
          <a:p>
            <a:endParaRPr lang="cs-CZ" dirty="0"/>
          </a:p>
          <a:p>
            <a:r>
              <a:rPr lang="cs-CZ" dirty="0"/>
              <a:t>Indikátory podvodu – součást kontrolních listů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426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70C0"/>
                </a:solidFill>
              </a:rPr>
              <a:t>Dobrá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Etické kodexy pro zaměstnance</a:t>
            </a:r>
          </a:p>
          <a:p>
            <a:endParaRPr lang="cs-CZ" dirty="0"/>
          </a:p>
          <a:p>
            <a:r>
              <a:rPr lang="cs-CZ" dirty="0"/>
              <a:t>Čestná prohlášení o neexistenci střetu zájmů u osob zapojených do tvorby zadávacích podmínek</a:t>
            </a:r>
          </a:p>
          <a:p>
            <a:endParaRPr lang="cs-CZ" dirty="0"/>
          </a:p>
          <a:p>
            <a:r>
              <a:rPr lang="cs-CZ" dirty="0"/>
              <a:t>Důkladná příprava projektu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934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70C0"/>
                </a:solidFill>
              </a:rPr>
              <a:t>Dobrá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Průběžné vzdělávání zaměstnanců zapojených do realizace projektu</a:t>
            </a:r>
          </a:p>
          <a:p>
            <a:endParaRPr lang="cs-CZ" dirty="0"/>
          </a:p>
          <a:p>
            <a:r>
              <a:rPr lang="cs-CZ" dirty="0"/>
              <a:t>Mít přehled o tom, co se v projektu děje </a:t>
            </a:r>
            <a:r>
              <a:rPr lang="cs-CZ" dirty="0">
                <a:sym typeface="Wingdings" panose="05000000000000000000" pitchFamily="2" charset="2"/>
              </a:rPr>
              <a:t> neponechat vše na externím projektovém manažerovi / administrátorovi VZ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/>
              <a:t>Konzultovat s ŘO/ZS!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945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>
                <a:solidFill>
                  <a:srgbClr val="000000"/>
                </a:solidFill>
                <a:latin typeface="Myriad Pro Black"/>
                <a:cs typeface="Myriad Pro Black"/>
              </a:rPr>
              <a:t>DĚKUJI VÁM ZA POZORNOST</a:t>
            </a:r>
            <a:r>
              <a:rPr lang="cs-CZ" b="1" dirty="0">
                <a:solidFill>
                  <a:srgbClr val="000000"/>
                </a:solidFill>
                <a:cs typeface="Myriad Pro"/>
              </a:rPr>
              <a:t/>
            </a:r>
            <a:br>
              <a:rPr lang="cs-CZ" b="1" dirty="0">
                <a:solidFill>
                  <a:srgbClr val="000000"/>
                </a:solidFill>
                <a:cs typeface="Myriad Pro"/>
              </a:rPr>
            </a:br>
            <a:r>
              <a:rPr lang="cs-CZ" dirty="0">
                <a:solidFill>
                  <a:srgbClr val="000000"/>
                </a:solidFill>
                <a:cs typeface="Myriad Pro"/>
              </a:rPr>
              <a:t/>
            </a:r>
            <a:br>
              <a:rPr lang="cs-CZ" dirty="0">
                <a:solidFill>
                  <a:srgbClr val="000000"/>
                </a:solidFill>
                <a:cs typeface="Myriad Pro"/>
              </a:rPr>
            </a:br>
            <a:r>
              <a:rPr lang="cs-CZ" sz="2000" b="1" dirty="0">
                <a:solidFill>
                  <a:srgbClr val="000000"/>
                </a:solidFill>
                <a:cs typeface="Myriad Pro"/>
              </a:rPr>
              <a:t>Lukáš Křivka</a:t>
            </a:r>
          </a:p>
          <a:p>
            <a:pPr marL="0" indent="0" algn="ctr">
              <a:buNone/>
            </a:pPr>
            <a:r>
              <a:rPr lang="cs-CZ" sz="2400" dirty="0">
                <a:solidFill>
                  <a:srgbClr val="000000"/>
                </a:solidFill>
                <a:cs typeface="Myriad Pro"/>
              </a:rPr>
              <a:t/>
            </a:r>
            <a:br>
              <a:rPr lang="cs-CZ" sz="2400" dirty="0">
                <a:solidFill>
                  <a:srgbClr val="000000"/>
                </a:solidFill>
                <a:cs typeface="Myriad Pro"/>
              </a:rPr>
            </a:br>
            <a:r>
              <a:rPr lang="cs-CZ" sz="2000" dirty="0">
                <a:solidFill>
                  <a:srgbClr val="000000"/>
                </a:solidFill>
                <a:cs typeface="Myriad Pro"/>
              </a:rPr>
              <a:t>Ministerstvo pro místní rozvoj ČR</a:t>
            </a:r>
          </a:p>
          <a:p>
            <a:pPr marL="0" indent="0" algn="ctr">
              <a:buNone/>
            </a:pPr>
            <a:r>
              <a:rPr lang="cs-CZ" sz="2000" dirty="0">
                <a:solidFill>
                  <a:srgbClr val="000000"/>
                </a:solidFill>
                <a:cs typeface="Myriad Pro"/>
              </a:rPr>
              <a:t>Odbor řízení operačních programů (ŘO IOP a IROP)</a:t>
            </a:r>
            <a:br>
              <a:rPr lang="cs-CZ" sz="2000" dirty="0">
                <a:solidFill>
                  <a:srgbClr val="000000"/>
                </a:solidFill>
                <a:cs typeface="Myriad Pro"/>
              </a:rPr>
            </a:br>
            <a:r>
              <a:rPr lang="cs-CZ" sz="2000" dirty="0">
                <a:solidFill>
                  <a:srgbClr val="000000"/>
                </a:solidFill>
                <a:cs typeface="Myriad Pro"/>
              </a:rPr>
              <a:t>E-mail: lukas.krivka@mmr.cz</a:t>
            </a:r>
            <a:r>
              <a:rPr lang="cs-CZ" sz="2400" dirty="0">
                <a:solidFill>
                  <a:srgbClr val="000000"/>
                </a:solidFill>
                <a:cs typeface="Myriad Pro"/>
              </a:rPr>
              <a:t/>
            </a:r>
            <a:br>
              <a:rPr lang="cs-CZ" sz="2400" dirty="0">
                <a:solidFill>
                  <a:srgbClr val="000000"/>
                </a:solidFill>
                <a:cs typeface="Myriad Pro"/>
              </a:rPr>
            </a:br>
            <a:r>
              <a:rPr lang="cs-CZ" sz="2400" dirty="0">
                <a:solidFill>
                  <a:srgbClr val="000000"/>
                </a:solidFill>
                <a:cs typeface="Myriad Pro"/>
              </a:rPr>
              <a:t/>
            </a:r>
            <a:br>
              <a:rPr lang="cs-CZ" sz="2400" dirty="0">
                <a:solidFill>
                  <a:srgbClr val="000000"/>
                </a:solidFill>
                <a:cs typeface="Myriad Pro"/>
              </a:rPr>
            </a:br>
            <a:endParaRPr lang="cs-CZ" sz="2400" dirty="0"/>
          </a:p>
        </p:txBody>
      </p:sp>
      <p:pic>
        <p:nvPicPr>
          <p:cNvPr id="2050" name="Picture 2" descr="C:\Users\paldav\Desktop\Loga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49280"/>
            <a:ext cx="4264575" cy="702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939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70C0"/>
                </a:solidFill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800" dirty="0"/>
              <a:t>Nesrovnalosti vs. podvody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Nejčastější příčiny nesrovnalostí v IOP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Příklady podvodů řešených v předchozích obdobích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Poučení pro období 2014-2020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45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b="1" dirty="0">
                <a:solidFill>
                  <a:srgbClr val="0070C0"/>
                </a:solidFill>
              </a:rPr>
              <a:t>1. Nesrovnalosti vs. podvody</a:t>
            </a:r>
            <a:endParaRPr lang="cs-CZ" b="1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84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70C0"/>
                </a:solidFill>
              </a:rPr>
              <a:t>nesrovnalosti</a:t>
            </a:r>
            <a:endParaRPr lang="cs-CZ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 rtlCol="0">
            <a:noAutofit/>
          </a:bodyPr>
          <a:lstStyle/>
          <a:p>
            <a:pPr lvl="1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Nesrovnalost:</a:t>
            </a:r>
            <a:endParaRPr lang="cs-CZ" altLang="cs-CZ" sz="2000" dirty="0"/>
          </a:p>
          <a:p>
            <a:pPr marL="400050" lvl="1" indent="0" algn="just">
              <a:spcAft>
                <a:spcPts val="600"/>
              </a:spcAft>
              <a:buNone/>
              <a:defRPr/>
            </a:pPr>
            <a:r>
              <a:rPr lang="cs-CZ" altLang="cs-CZ" sz="1400" dirty="0"/>
              <a:t>„</a:t>
            </a:r>
            <a:r>
              <a:rPr lang="cs-CZ" sz="1400" dirty="0"/>
              <a:t>Nesrovnalostí se rozumí </a:t>
            </a:r>
            <a:r>
              <a:rPr lang="cs-CZ" sz="1400" b="1" dirty="0"/>
              <a:t>porušení právních předpisů EU nebo ČR </a:t>
            </a:r>
            <a:r>
              <a:rPr lang="cs-CZ" sz="1400" dirty="0"/>
              <a:t>v důsledku </a:t>
            </a:r>
            <a:r>
              <a:rPr lang="cs-CZ" sz="1400" b="1" dirty="0"/>
              <a:t>jednání nebo opomenutí</a:t>
            </a:r>
            <a:r>
              <a:rPr lang="cs-CZ" sz="1400" dirty="0"/>
              <a:t> hospodářského subjektu, které </a:t>
            </a:r>
            <a:r>
              <a:rPr lang="cs-CZ" sz="1400" b="1" dirty="0"/>
              <a:t>vede nebo by mohlo vést ke ztrátě v souhrnném rozpočtu EU (resp. ESI fondů) nebo ve veřejném rozpočtu ČR</a:t>
            </a:r>
            <a:r>
              <a:rPr lang="cs-CZ" sz="1400" dirty="0"/>
              <a:t>, a to </a:t>
            </a:r>
            <a:r>
              <a:rPr lang="cs-CZ" sz="1400" b="1" dirty="0"/>
              <a:t>započtením neoprávněného výdaje </a:t>
            </a:r>
            <a:r>
              <a:rPr lang="cs-CZ" sz="1400" dirty="0"/>
              <a:t>do souhrnného rozpočtu EU (resp. ESI fondů) nebo do veřejného rozpočtu ČR. V případě vyměření odvodu za porušení rozpočtové kázně dle zákona č. 218/2000 Sb., o rozpočtových pravidlech, a dle zákona č. 250/2000 Sb., o rozpočtových pravidlech územních rozpočtů, zásadně platí, že v důsledku porušení rozpočtové kázně došlo nebo mohlo dojít ke ztrátě ve veřejném rozpočtu ČR, a to započtením neoprávněného výdaje. Za nesrovnalost se však </a:t>
            </a:r>
            <a:r>
              <a:rPr lang="cs-CZ" sz="1400" b="1" dirty="0"/>
              <a:t>nepokládá provedení neoprávněného výdaje OSS</a:t>
            </a:r>
            <a:r>
              <a:rPr lang="cs-CZ" sz="1400" dirty="0"/>
              <a:t> za předpokladu, že dojde k odhalení tohoto neoprávněného výdaje a </a:t>
            </a:r>
            <a:r>
              <a:rPr lang="cs-CZ" sz="1400" b="1" dirty="0"/>
              <a:t>provedení dostatečné finanční opravy před schválením žádosti o platbu ze strany řídicího orgánu</a:t>
            </a:r>
            <a:r>
              <a:rPr lang="cs-CZ" sz="1400" dirty="0"/>
              <a:t>. Za nesrovnalost se dále </a:t>
            </a:r>
            <a:r>
              <a:rPr lang="cs-CZ" sz="1400" b="1" dirty="0"/>
              <a:t>nepokládá provedení neoprávněného výdaje</a:t>
            </a:r>
            <a:r>
              <a:rPr lang="cs-CZ" sz="1400" dirty="0"/>
              <a:t> na úrovni příjemce, pokud se jedná o dotaci poskytovanou </a:t>
            </a:r>
            <a:r>
              <a:rPr lang="cs-CZ" sz="1400" b="1" dirty="0"/>
              <a:t>v režimu ex-ante</a:t>
            </a:r>
            <a:r>
              <a:rPr lang="cs-CZ" sz="1400" dirty="0"/>
              <a:t> a zároveň za předpokladu, že dojde k odhalení tohoto neoprávněného výdaje a </a:t>
            </a:r>
            <a:r>
              <a:rPr lang="cs-CZ" sz="1400" b="1" dirty="0"/>
              <a:t>provedení dostatečné finanční opravy před schválením žádosti o platbu</a:t>
            </a:r>
            <a:r>
              <a:rPr lang="cs-CZ" sz="1400" dirty="0"/>
              <a:t>. Tyto případy však budou nadále představovat podezření na porušení rozpočtové kázně, jež budou předávány příslušným orgánům finanční správy. </a:t>
            </a:r>
            <a:r>
              <a:rPr lang="cs-CZ" sz="1400" b="1" dirty="0"/>
              <a:t>Trestný čin spáchaný v souvislosti s realizací programů nebo projektů spolufinancovaných z rozpočtu EU (resp. ESI fondů) se vždy považuje za nesrovnalost.</a:t>
            </a:r>
            <a:r>
              <a:rPr lang="cs-CZ" sz="1400" dirty="0"/>
              <a:t>“ </a:t>
            </a:r>
            <a:r>
              <a:rPr lang="cs-CZ" altLang="cs-CZ" sz="1400" dirty="0"/>
              <a:t>                                        </a:t>
            </a:r>
            <a:endParaRPr lang="cs-CZ" dirty="0">
              <a:cs typeface="Arial" charset="0"/>
            </a:endParaRPr>
          </a:p>
          <a:p>
            <a:pPr marL="400050" lvl="1" indent="0">
              <a:spcAft>
                <a:spcPts val="600"/>
              </a:spcAft>
              <a:buNone/>
              <a:defRPr/>
            </a:pPr>
            <a:endParaRPr lang="cs-CZ" sz="2000" dirty="0">
              <a:cs typeface="Arial" charset="0"/>
            </a:endParaRPr>
          </a:p>
          <a:p>
            <a:pPr marL="942975" lvl="1" indent="-542925"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cs-CZ" sz="3200" dirty="0">
              <a:cs typeface="Arial" charset="0"/>
            </a:endParaRPr>
          </a:p>
          <a:p>
            <a:pPr marL="400050" lvl="1" indent="0" algn="ctr" eaLnBrk="1" fontAlgn="auto" hangingPunct="1">
              <a:spcAft>
                <a:spcPts val="600"/>
              </a:spcAft>
              <a:buFont typeface="Arial"/>
              <a:buNone/>
              <a:defRPr/>
            </a:pPr>
            <a:r>
              <a:rPr lang="cs-CZ" sz="6600" dirty="0">
                <a:latin typeface="Arial" charset="0"/>
                <a:cs typeface="Arial" charset="0"/>
              </a:rPr>
              <a:t> </a:t>
            </a:r>
          </a:p>
          <a:p>
            <a:pPr marL="355600" indent="-355600" eaLnBrk="1" fontAlgn="auto" hangingPunct="1">
              <a:spcAft>
                <a:spcPts val="600"/>
              </a:spcAft>
              <a:buClr>
                <a:schemeClr val="tx2"/>
              </a:buClr>
              <a:buFont typeface="Arial" charset="0"/>
              <a:buNone/>
              <a:defRPr/>
            </a:pPr>
            <a:endParaRPr lang="cs-CZ" dirty="0">
              <a:latin typeface="Arial" charset="0"/>
              <a:cs typeface="Arial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24300" y="406400"/>
            <a:ext cx="4968875" cy="80803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80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3538" y="239713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cs-CZ" sz="2800" b="1" dirty="0">
              <a:solidFill>
                <a:srgbClr val="0070C0"/>
              </a:solidFill>
              <a:latin typeface="Myriad Pro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817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70C0"/>
                </a:solidFill>
              </a:rPr>
              <a:t>podvody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Podvody v ESIF:</a:t>
            </a:r>
          </a:p>
          <a:p>
            <a:pPr marL="0" indent="0" algn="just">
              <a:buNone/>
            </a:pPr>
            <a:r>
              <a:rPr lang="cs-CZ" sz="1400" dirty="0"/>
              <a:t>	„Každé </a:t>
            </a:r>
            <a:r>
              <a:rPr lang="cs-CZ" sz="1400" b="1" dirty="0"/>
              <a:t>úmyslné</a:t>
            </a:r>
            <a:r>
              <a:rPr lang="cs-CZ" sz="1400" dirty="0"/>
              <a:t> jednání nebo úmyslné opomenutí týkající se použití nebo předložení 	</a:t>
            </a:r>
            <a:r>
              <a:rPr lang="cs-CZ" sz="1400" b="1" dirty="0"/>
              <a:t>nepravdivých, nesprávných nebo neúplných prohlášení, nebo dokladů</a:t>
            </a:r>
            <a:r>
              <a:rPr lang="cs-CZ" sz="1400" dirty="0"/>
              <a:t>, které má za 	následek 	</a:t>
            </a:r>
            <a:r>
              <a:rPr lang="cs-CZ" sz="1400" b="1" dirty="0"/>
              <a:t>neoprávněné přisvojení nebo zadržování prostředků ze souhrnného rozpočtu 	Evropské unie</a:t>
            </a:r>
            <a:r>
              <a:rPr lang="cs-CZ" sz="1400" dirty="0"/>
              <a:t> či rozpočtů spravovaných Evropskou unií nebo jejím jménem, neposkytnutí 	informací v rozporu se 	zvláštní povinností se stejnými následky, neoprávněného použití těchto 	prostředků pro jiné účely, než pro které byly původně poskytnuty.“ 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  <p:pic>
        <p:nvPicPr>
          <p:cNvPr id="4" name="Zástupný symbol pro obsah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54" t="20573" r="42010" b="30524"/>
          <a:stretch/>
        </p:blipFill>
        <p:spPr>
          <a:xfrm>
            <a:off x="1547664" y="3645024"/>
            <a:ext cx="2841828" cy="2816127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458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70C0"/>
                </a:solidFill>
              </a:rPr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Podvod – jedním z typů nesrovnalostí</a:t>
            </a:r>
          </a:p>
          <a:p>
            <a:endParaRPr lang="cs-CZ" dirty="0"/>
          </a:p>
          <a:p>
            <a:r>
              <a:rPr lang="cs-CZ" dirty="0"/>
              <a:t>Definice podvodu v ESIF širší než v trestním zákoníku</a:t>
            </a:r>
          </a:p>
          <a:p>
            <a:endParaRPr lang="cs-CZ" dirty="0"/>
          </a:p>
          <a:p>
            <a:r>
              <a:rPr lang="cs-CZ" dirty="0"/>
              <a:t>Podvod od prosté chyby/nesrovnalosti odlišuje </a:t>
            </a:r>
            <a:r>
              <a:rPr lang="cs-CZ" b="1" dirty="0"/>
              <a:t>úmysl</a:t>
            </a:r>
          </a:p>
          <a:p>
            <a:endParaRPr lang="cs-CZ" b="1" dirty="0"/>
          </a:p>
          <a:p>
            <a:r>
              <a:rPr lang="cs-CZ" dirty="0"/>
              <a:t>V období 2014-2020 zvýšený důraz na prevenci a odhalování podvodů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929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b="1" dirty="0">
                <a:solidFill>
                  <a:srgbClr val="0070C0"/>
                </a:solidFill>
              </a:rPr>
              <a:t>2. Nejčastější příčiny nesrovnalostí v IOP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477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70C0"/>
                </a:solidFill>
              </a:rPr>
              <a:t>Nesrovnalosti v </a:t>
            </a:r>
            <a:r>
              <a:rPr lang="cs-CZ" sz="3600" dirty="0" err="1">
                <a:solidFill>
                  <a:srgbClr val="0070C0"/>
                </a:solidFill>
              </a:rPr>
              <a:t>iop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Porušení pravidel pro zadávání VZ</a:t>
            </a:r>
          </a:p>
          <a:p>
            <a:pPr lvl="1"/>
            <a:r>
              <a:rPr lang="cs-CZ" sz="2400" dirty="0"/>
              <a:t>diskriminační zadávací podmínky</a:t>
            </a:r>
          </a:p>
          <a:p>
            <a:pPr lvl="1"/>
            <a:r>
              <a:rPr lang="cs-CZ" sz="2400" dirty="0"/>
              <a:t>netransparentní hodnotící kritéria</a:t>
            </a:r>
          </a:p>
          <a:p>
            <a:pPr lvl="1"/>
            <a:r>
              <a:rPr lang="cs-CZ" sz="2400" dirty="0"/>
              <a:t>JŘBU</a:t>
            </a:r>
          </a:p>
          <a:p>
            <a:pPr lvl="1"/>
            <a:r>
              <a:rPr lang="cs-CZ" sz="2400" dirty="0"/>
              <a:t>podstatné změny smluv s dodavateli</a:t>
            </a:r>
          </a:p>
          <a:p>
            <a:pPr lvl="1"/>
            <a:endParaRPr lang="cs-CZ" sz="2400" dirty="0"/>
          </a:p>
          <a:p>
            <a:r>
              <a:rPr lang="cs-CZ" dirty="0"/>
              <a:t>Proplacení věcně nezpůsobilých výdajů</a:t>
            </a:r>
          </a:p>
          <a:p>
            <a:pPr lvl="1"/>
            <a:r>
              <a:rPr lang="cs-CZ" sz="2400" dirty="0"/>
              <a:t>pořízení HW vs. </a:t>
            </a:r>
            <a:r>
              <a:rPr lang="cs-CZ" sz="2400" dirty="0" err="1"/>
              <a:t>maintenance</a:t>
            </a:r>
            <a:r>
              <a:rPr lang="cs-CZ" sz="2400" dirty="0"/>
              <a:t> a prodloužené záruky</a:t>
            </a:r>
          </a:p>
          <a:p>
            <a:endParaRPr lang="cs-CZ" sz="2400" dirty="0"/>
          </a:p>
          <a:p>
            <a:r>
              <a:rPr lang="cs-CZ" dirty="0"/>
              <a:t>Porušení pravidel 3E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718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70C0"/>
                </a:solidFill>
              </a:rPr>
              <a:t>Nesrovnalosti v </a:t>
            </a:r>
            <a:r>
              <a:rPr lang="cs-CZ" sz="3600" dirty="0" err="1">
                <a:solidFill>
                  <a:srgbClr val="0070C0"/>
                </a:solidFill>
              </a:rPr>
              <a:t>iop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Účetnictví </a:t>
            </a:r>
          </a:p>
          <a:p>
            <a:pPr lvl="1"/>
            <a:r>
              <a:rPr lang="cs-CZ" sz="2400" dirty="0"/>
              <a:t>Zobrazení účetnictví není věrné</a:t>
            </a:r>
          </a:p>
          <a:p>
            <a:pPr lvl="1"/>
            <a:r>
              <a:rPr lang="cs-CZ" sz="2400" dirty="0"/>
              <a:t>Nevedení odděleného účetnictví </a:t>
            </a:r>
          </a:p>
          <a:p>
            <a:pPr lvl="1"/>
            <a:r>
              <a:rPr lang="cs-CZ" sz="2400" dirty="0"/>
              <a:t>Nedostatečně podrobné akceptační protokoly</a:t>
            </a:r>
          </a:p>
          <a:p>
            <a:pPr lvl="1"/>
            <a:endParaRPr lang="cs-CZ" dirty="0"/>
          </a:p>
          <a:p>
            <a:r>
              <a:rPr lang="cs-CZ" dirty="0"/>
              <a:t>Nedodržení pravidel udržitelnosti</a:t>
            </a:r>
          </a:p>
          <a:p>
            <a:pPr lvl="1"/>
            <a:r>
              <a:rPr lang="cs-CZ" sz="2400" dirty="0"/>
              <a:t>insolvence sociálních podniků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8076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IROP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2809</TotalTime>
  <Words>743</Words>
  <Application>Microsoft Office PowerPoint</Application>
  <PresentationFormat>Předvádění na obrazovce (4:3)</PresentationFormat>
  <Paragraphs>148</Paragraphs>
  <Slides>19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MotivIROP</vt:lpstr>
      <vt:lpstr>    Jak předcházet nesrovnalostem a podvodům?     </vt:lpstr>
      <vt:lpstr>obsah</vt:lpstr>
      <vt:lpstr>Prezentace aplikace PowerPoint</vt:lpstr>
      <vt:lpstr>nesrovnalosti</vt:lpstr>
      <vt:lpstr>podvody</vt:lpstr>
      <vt:lpstr>shrnutí</vt:lpstr>
      <vt:lpstr>Prezentace aplikace PowerPoint</vt:lpstr>
      <vt:lpstr>Nesrovnalosti v iop</vt:lpstr>
      <vt:lpstr>Nesrovnalosti v iop</vt:lpstr>
      <vt:lpstr>Prezentace aplikace PowerPoint</vt:lpstr>
      <vt:lpstr>Bid Rigging 1</vt:lpstr>
      <vt:lpstr>Bid Rigging 2</vt:lpstr>
      <vt:lpstr>Využívání výstupů projektu v rozporu s pravidly</vt:lpstr>
      <vt:lpstr>Předložení padělaných listin</vt:lpstr>
      <vt:lpstr>Prezentace aplikace PowerPoint</vt:lpstr>
      <vt:lpstr>Novinky v ESIF</vt:lpstr>
      <vt:lpstr>Dobrá praxe</vt:lpstr>
      <vt:lpstr>Dobrá praxe</vt:lpstr>
      <vt:lpstr>Prezentace aplikace PowerPoint</vt:lpstr>
    </vt:vector>
  </TitlesOfParts>
  <Company>MMR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programového období 2014-2020</dc:title>
  <dc:creator>*</dc:creator>
  <cp:lastModifiedBy>Ivana Dufková</cp:lastModifiedBy>
  <cp:revision>322</cp:revision>
  <cp:lastPrinted>2015-01-29T12:55:59Z</cp:lastPrinted>
  <dcterms:created xsi:type="dcterms:W3CDTF">2014-10-03T06:20:14Z</dcterms:created>
  <dcterms:modified xsi:type="dcterms:W3CDTF">2016-10-18T12:10:21Z</dcterms:modified>
</cp:coreProperties>
</file>