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301" r:id="rId2"/>
    <p:sldId id="317" r:id="rId3"/>
    <p:sldId id="318" r:id="rId4"/>
    <p:sldId id="320" r:id="rId5"/>
    <p:sldId id="321" r:id="rId6"/>
    <p:sldId id="323" r:id="rId7"/>
    <p:sldId id="324" r:id="rId8"/>
    <p:sldId id="325" r:id="rId9"/>
    <p:sldId id="326" r:id="rId10"/>
    <p:sldId id="329" r:id="rId11"/>
    <p:sldId id="328" r:id="rId12"/>
    <p:sldId id="330" r:id="rId13"/>
    <p:sldId id="340" r:id="rId14"/>
    <p:sldId id="339" r:id="rId15"/>
    <p:sldId id="331" r:id="rId16"/>
    <p:sldId id="332" r:id="rId17"/>
    <p:sldId id="333" r:id="rId18"/>
    <p:sldId id="341" r:id="rId19"/>
    <p:sldId id="342" r:id="rId20"/>
    <p:sldId id="334" r:id="rId21"/>
  </p:sldIdLst>
  <p:sldSz cx="9144000" cy="6858000" type="screen4x3"/>
  <p:notesSz cx="9926638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0471" autoAdjust="0"/>
  </p:normalViewPr>
  <p:slideViewPr>
    <p:cSldViewPr>
      <p:cViewPr>
        <p:scale>
          <a:sx n="81" d="100"/>
          <a:sy n="81" d="100"/>
        </p:scale>
        <p:origin x="-240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kas\OneDrive\Dokumenty\OLAF_projekt\workshop_zari_2017\riskHEATma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Mapa rizika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623434313750089E-2"/>
          <c:y val="9.5199237121801283E-2"/>
          <c:w val="0.67668328943358413"/>
          <c:h val="0.74159921870231338"/>
        </c:manualLayout>
      </c:layout>
      <c:bubbleChart>
        <c:varyColors val="0"/>
        <c:ser>
          <c:idx val="0"/>
          <c:order val="0"/>
          <c:tx>
            <c:strRef>
              <c:f>'zdroj dat'!$A$2</c:f>
              <c:strCache>
                <c:ptCount val="1"/>
                <c:pt idx="0">
                  <c:v>pouze čestné prohlášení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c:spPr>
          <c:invertIfNegative val="0"/>
          <c:xVal>
            <c:numRef>
              <c:f>'zdroj dat'!$B$2</c:f>
              <c:numCache>
                <c:formatCode>0.00</c:formatCode>
                <c:ptCount val="1"/>
                <c:pt idx="0">
                  <c:v>4</c:v>
                </c:pt>
              </c:numCache>
            </c:numRef>
          </c:xVal>
          <c:yVal>
            <c:numRef>
              <c:f>'zdroj dat'!$C$2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'zdroj dat'!$D$2</c:f>
              <c:numCache>
                <c:formatCode>0.00</c:formatCode>
                <c:ptCount val="1"/>
                <c:pt idx="0">
                  <c:v>16</c:v>
                </c:pt>
              </c:numCache>
            </c:numRef>
          </c:bubbleSize>
          <c:bubble3D val="1"/>
        </c:ser>
        <c:ser>
          <c:idx val="1"/>
          <c:order val="1"/>
          <c:tx>
            <c:strRef>
              <c:f>'zdroj dat'!$A$3</c:f>
              <c:strCache>
                <c:ptCount val="1"/>
                <c:pt idx="0">
                  <c:v>čestné prohlášení (v případě pochybností doložení dokumentů podle příručky)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invertIfNegative val="0"/>
          <c:xVal>
            <c:numRef>
              <c:f>'zdroj dat'!$B$3</c:f>
              <c:numCache>
                <c:formatCode>0.00</c:formatCode>
                <c:ptCount val="1"/>
                <c:pt idx="0">
                  <c:v>2</c:v>
                </c:pt>
              </c:numCache>
            </c:numRef>
          </c:xVal>
          <c:yVal>
            <c:numRef>
              <c:f>'zdroj dat'!$C$3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'zdroj dat'!$D$3</c:f>
              <c:numCache>
                <c:formatCode>0.00</c:formatCode>
                <c:ptCount val="1"/>
                <c:pt idx="0">
                  <c:v>8</c:v>
                </c:pt>
              </c:numCache>
            </c:numRef>
          </c:bubbleSize>
          <c:bubble3D val="1"/>
        </c:ser>
        <c:ser>
          <c:idx val="2"/>
          <c:order val="2"/>
          <c:tx>
            <c:strRef>
              <c:f>'zdroj dat'!$A$4</c:f>
              <c:strCache>
                <c:ptCount val="1"/>
                <c:pt idx="0">
                  <c:v>doložení dokumentů podle příručky</c:v>
                </c:pt>
              </c:strCache>
            </c:strRef>
          </c:tx>
          <c:spPr>
            <a:solidFill>
              <a:srgbClr val="FFFF00"/>
            </a:solidFill>
            <a:ln w="25400">
              <a:solidFill>
                <a:srgbClr val="FFFF00"/>
              </a:solidFill>
            </a:ln>
          </c:spPr>
          <c:invertIfNegative val="0"/>
          <c:xVal>
            <c:numRef>
              <c:f>'zdroj dat'!$B$4</c:f>
              <c:numCache>
                <c:formatCode>0.00</c:formatCode>
                <c:ptCount val="1"/>
                <c:pt idx="0">
                  <c:v>1</c:v>
                </c:pt>
              </c:numCache>
            </c:numRef>
          </c:xVal>
          <c:yVal>
            <c:numRef>
              <c:f>'zdroj dat'!$C$4</c:f>
              <c:numCache>
                <c:formatCode>0.00</c:formatCode>
                <c:ptCount val="1"/>
                <c:pt idx="0">
                  <c:v>4</c:v>
                </c:pt>
              </c:numCache>
            </c:numRef>
          </c:yVal>
          <c:bubbleSize>
            <c:numRef>
              <c:f>'zdroj dat'!$D$4</c:f>
              <c:numCache>
                <c:formatCode>0.00</c:formatCode>
                <c:ptCount val="1"/>
                <c:pt idx="0">
                  <c:v>4</c:v>
                </c:pt>
              </c:numCache>
            </c:numRef>
          </c:bubbleSize>
          <c:bubble3D val="1"/>
        </c:ser>
        <c:ser>
          <c:idx val="3"/>
          <c:order val="3"/>
          <c:tx>
            <c:strRef>
              <c:f>'zdroj dat'!$A$5</c:f>
              <c:strCache>
                <c:ptCount val="1"/>
              </c:strCache>
            </c:strRef>
          </c:tx>
          <c:spPr>
            <a:ln w="25400">
              <a:solidFill>
                <a:schemeClr val="accent4">
                  <a:lumMod val="75000"/>
                </a:schemeClr>
              </a:solidFill>
            </a:ln>
          </c:spPr>
          <c:invertIfNegative val="0"/>
          <c:xVal>
            <c:numRef>
              <c:f>'zdroj dat'!$B$5</c:f>
              <c:numCache>
                <c:formatCode>0.00</c:formatCode>
                <c:ptCount val="1"/>
              </c:numCache>
            </c:numRef>
          </c:xVal>
          <c:yVal>
            <c:numRef>
              <c:f>'zdroj dat'!$C$5</c:f>
              <c:numCache>
                <c:formatCode>0.00</c:formatCode>
                <c:ptCount val="1"/>
              </c:numCache>
            </c:numRef>
          </c:yVal>
          <c:bubbleSize>
            <c:numRef>
              <c:f>'zdroj dat'!$D$5</c:f>
              <c:numCache>
                <c:formatCode>0.00</c:formatCode>
                <c:ptCount val="1"/>
                <c:pt idx="0">
                  <c:v>0</c:v>
                </c:pt>
              </c:numCache>
            </c:numRef>
          </c:bubbleSize>
          <c:bubble3D val="1"/>
        </c:ser>
        <c:ser>
          <c:idx val="4"/>
          <c:order val="4"/>
          <c:tx>
            <c:strRef>
              <c:f>'zdroj dat'!$A$6</c:f>
              <c:strCache>
                <c:ptCount val="1"/>
              </c:strCache>
            </c:strRef>
          </c:tx>
          <c:spPr>
            <a:solidFill>
              <a:srgbClr val="FF0000"/>
            </a:solidFill>
            <a:ln w="25400">
              <a:solidFill>
                <a:srgbClr val="FF0000"/>
              </a:solidFill>
            </a:ln>
          </c:spPr>
          <c:invertIfNegative val="0"/>
          <c:xVal>
            <c:numRef>
              <c:f>'zdroj dat'!$B$6</c:f>
              <c:numCache>
                <c:formatCode>0.00</c:formatCode>
                <c:ptCount val="1"/>
              </c:numCache>
            </c:numRef>
          </c:xVal>
          <c:yVal>
            <c:numRef>
              <c:f>'zdroj dat'!$C$6</c:f>
              <c:numCache>
                <c:formatCode>0.00</c:formatCode>
                <c:ptCount val="1"/>
              </c:numCache>
            </c:numRef>
          </c:yVal>
          <c:bubbleSize>
            <c:numRef>
              <c:f>'zdroj dat'!$D$6</c:f>
              <c:numCache>
                <c:formatCode>0.00</c:formatCode>
                <c:ptCount val="1"/>
                <c:pt idx="0">
                  <c:v>0</c:v>
                </c:pt>
              </c:numCache>
            </c:numRef>
          </c:bubbleSize>
          <c:bubble3D val="1"/>
        </c:ser>
        <c:ser>
          <c:idx val="5"/>
          <c:order val="5"/>
          <c:tx>
            <c:strRef>
              <c:f>'zdroj dat'!$A$7</c:f>
              <c:strCache>
                <c:ptCount val="1"/>
              </c:strCache>
            </c:strRef>
          </c:tx>
          <c:spPr>
            <a:solidFill>
              <a:srgbClr val="FFA3A3"/>
            </a:solidFill>
            <a:ln w="25400">
              <a:solidFill>
                <a:srgbClr val="FFA3A3"/>
              </a:solidFill>
            </a:ln>
          </c:spPr>
          <c:invertIfNegative val="0"/>
          <c:xVal>
            <c:numRef>
              <c:f>'zdroj dat'!$B$7</c:f>
              <c:numCache>
                <c:formatCode>0.00</c:formatCode>
                <c:ptCount val="1"/>
              </c:numCache>
            </c:numRef>
          </c:xVal>
          <c:yVal>
            <c:numRef>
              <c:f>'zdroj dat'!$C$7</c:f>
              <c:numCache>
                <c:formatCode>0.00</c:formatCode>
                <c:ptCount val="1"/>
              </c:numCache>
            </c:numRef>
          </c:yVal>
          <c:bubbleSize>
            <c:numRef>
              <c:f>'zdroj dat'!$D$7</c:f>
              <c:numCache>
                <c:formatCode>0.00</c:formatCode>
                <c:ptCount val="1"/>
                <c:pt idx="0">
                  <c:v>0</c:v>
                </c:pt>
              </c:numCache>
            </c:numRef>
          </c:bubbleSize>
          <c:bubble3D val="1"/>
        </c:ser>
        <c:ser>
          <c:idx val="6"/>
          <c:order val="6"/>
          <c:tx>
            <c:strRef>
              <c:f>'zdroj dat'!$A$8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c:spPr>
          <c:invertIfNegative val="0"/>
          <c:xVal>
            <c:numRef>
              <c:f>'zdroj dat'!$B$8</c:f>
              <c:numCache>
                <c:formatCode>0.00</c:formatCode>
                <c:ptCount val="1"/>
              </c:numCache>
            </c:numRef>
          </c:xVal>
          <c:yVal>
            <c:numRef>
              <c:f>'zdroj dat'!$C$8</c:f>
              <c:numCache>
                <c:formatCode>0.00</c:formatCode>
                <c:ptCount val="1"/>
              </c:numCache>
            </c:numRef>
          </c:yVal>
          <c:bubbleSize>
            <c:numRef>
              <c:f>'zdroj dat'!$D$8</c:f>
              <c:numCache>
                <c:formatCode>0.00</c:formatCode>
                <c:ptCount val="1"/>
                <c:pt idx="0">
                  <c:v>0</c:v>
                </c:pt>
              </c:numCache>
            </c:numRef>
          </c:bubbleSize>
          <c:bubble3D val="1"/>
        </c:ser>
        <c:ser>
          <c:idx val="7"/>
          <c:order val="7"/>
          <c:tx>
            <c:strRef>
              <c:f>'zdroj dat'!#ODKAZ!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rgbClr val="00B0F0"/>
            </a:solidFill>
            <a:ln w="25400">
              <a:solidFill>
                <a:srgbClr val="00B0F0"/>
              </a:solidFill>
            </a:ln>
          </c:spPr>
          <c:invertIfNegative val="0"/>
          <c:dPt>
            <c:idx val="0"/>
            <c:invertIfNegative val="0"/>
            <c:bubble3D val="1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x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Lit>
              <c:ptCount val="0"/>
            </c:numLit>
          </c:bubbleSize>
          <c:bubble3D val="1"/>
        </c:ser>
        <c:ser>
          <c:idx val="8"/>
          <c:order val="8"/>
          <c:tx>
            <c:strRef>
              <c:f>'zdroj dat'!#ODKAZ!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rgbClr val="00B050"/>
            </a:solidFill>
            <a:ln w="25400">
              <a:solidFill>
                <a:srgbClr val="00B050"/>
              </a:solidFill>
            </a:ln>
          </c:spPr>
          <c:invertIfNegative val="0"/>
          <c:x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Lit>
              <c:ptCount val="0"/>
            </c:numLit>
          </c:bubbleSize>
          <c:bubble3D val="1"/>
        </c:ser>
        <c:ser>
          <c:idx val="9"/>
          <c:order val="9"/>
          <c:tx>
            <c:strRef>
              <c:f>'zdroj dat'!#ODKAZ!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rgbClr val="92D050"/>
              </a:solidFill>
            </a:ln>
          </c:spPr>
          <c:invertIfNegative val="0"/>
          <c:x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Lit>
              <c:ptCount val="0"/>
            </c:numLit>
          </c:bubbleSize>
          <c:bubble3D val="1"/>
        </c:ser>
        <c:ser>
          <c:idx val="10"/>
          <c:order val="10"/>
          <c:tx>
            <c:strRef>
              <c:f>'zdroj dat'!#ODKAZ!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rgbClr val="EA72D3"/>
            </a:solidFill>
            <a:ln w="25400">
              <a:solidFill>
                <a:srgbClr val="EA72D3"/>
              </a:solidFill>
            </a:ln>
          </c:spPr>
          <c:invertIfNegative val="0"/>
          <c:x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Lit>
              <c:ptCount val="0"/>
            </c:numLit>
          </c:bubbleSize>
          <c:bubble3D val="1"/>
        </c:ser>
        <c:ser>
          <c:idx val="11"/>
          <c:order val="11"/>
          <c:tx>
            <c:strRef>
              <c:f>'zdroj dat'!#ODKAZ!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x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Lit>
              <c:ptCount val="0"/>
            </c:numLit>
          </c:bubbleSize>
          <c:bubble3D val="1"/>
        </c:ser>
        <c:ser>
          <c:idx val="12"/>
          <c:order val="12"/>
          <c:tx>
            <c:strRef>
              <c:f>'zdroj dat'!#ODKAZ!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c:spPr>
          <c:invertIfNegative val="0"/>
          <c:x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Lit>
              <c:ptCount val="0"/>
            </c:numLit>
          </c:bubbleSize>
          <c:bubble3D val="1"/>
        </c:ser>
        <c:ser>
          <c:idx val="13"/>
          <c:order val="13"/>
          <c:tx>
            <c:strRef>
              <c:f>'zdroj dat'!#ODKAZ!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x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'zdroj dat'!#ODKAZ!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Lit>
              <c:ptCount val="0"/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35"/>
        <c:showNegBubbles val="0"/>
        <c:axId val="93859840"/>
        <c:axId val="93861760"/>
      </c:bubbleChart>
      <c:valAx>
        <c:axId val="93859840"/>
        <c:scaling>
          <c:orientation val="minMax"/>
          <c:max val="5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Pravděpodobnost</a:t>
                </a:r>
                <a:r>
                  <a:rPr lang="cs-CZ"/>
                  <a:t> podvodu</a:t>
                </a:r>
                <a:endParaRPr lang="en-US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3861760"/>
        <c:crosses val="autoZero"/>
        <c:crossBetween val="midCat"/>
        <c:majorUnit val="1"/>
        <c:minorUnit val="0.5"/>
      </c:valAx>
      <c:valAx>
        <c:axId val="93861760"/>
        <c:scaling>
          <c:orientation val="minMax"/>
          <c:max val="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Dopad</a:t>
                </a:r>
                <a:r>
                  <a:rPr lang="cs-CZ"/>
                  <a:t> podvodu</a:t>
                </a:r>
                <a:endParaRPr lang="en-US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93859840"/>
        <c:crosses val="autoZero"/>
        <c:crossBetween val="midCat"/>
        <c:majorUnit val="1"/>
        <c:minorUnit val="0.5"/>
      </c:valAx>
      <c:spPr>
        <a:gradFill>
          <a:gsLst>
            <a:gs pos="0">
              <a:srgbClr val="FF0000"/>
            </a:gs>
            <a:gs pos="38000">
              <a:srgbClr val="FFC000"/>
            </a:gs>
            <a:gs pos="75000">
              <a:sysClr val="window" lastClr="FFFFFF"/>
            </a:gs>
          </a:gsLst>
          <a:lin ang="7800000" scaled="0"/>
        </a:gradFill>
        <a:scene3d>
          <a:camera prst="orthographicFront"/>
          <a:lightRig rig="threePt" dir="t"/>
        </a:scene3d>
        <a:sp3d/>
      </c:spPr>
    </c:plotArea>
    <c:legend>
      <c:legendPos val="r"/>
      <c:legendEntry>
        <c:idx val="0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7331091796252027"/>
          <c:y val="0.1454962411583898"/>
          <c:w val="0.18237489544576158"/>
          <c:h val="0.71875236525666852"/>
        </c:manualLayout>
      </c:layout>
      <c:overlay val="0"/>
      <c:spPr>
        <a:ln>
          <a:noFill/>
        </a:ln>
      </c:spPr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ln>
      <a:solidFill>
        <a:schemeClr val="tx1"/>
      </a:solidFill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9DB78-17A6-4859-9782-CC0DB1E380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3D27-12D9-4F04-AB95-7840F3CC0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2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D556-E412-4E1E-83F6-05756ECFB34D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57550"/>
            <a:ext cx="794131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DAB01-6D2A-41DA-8358-D02C09C87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0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722207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6033F-B615-48C4-8365-0389D41E0AE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c.europa.eu/anti_fraud/policy/hercule/index_em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752601"/>
            <a:ext cx="8278688" cy="182976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Rozkrývání vlastnických struktur a skutečných majitelů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611607"/>
            <a:ext cx="8206680" cy="119970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Příručka pro rozkrývání </a:t>
            </a:r>
            <a:r>
              <a:rPr lang="cs-CZ" dirty="0" err="1" smtClean="0"/>
              <a:t>vl</a:t>
            </a:r>
            <a:r>
              <a:rPr lang="cs-CZ" dirty="0" smtClean="0"/>
              <a:t>. struktur a skutečných majitelů + Pomocný elektronický nástroj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16016" y="5229201"/>
            <a:ext cx="4427984" cy="216023"/>
          </a:xfrm>
        </p:spPr>
        <p:txBody>
          <a:bodyPr/>
          <a:lstStyle/>
          <a:p>
            <a:endParaRPr lang="cs-CZ" sz="900" i="1" dirty="0"/>
          </a:p>
        </p:txBody>
      </p:sp>
      <p:pic>
        <p:nvPicPr>
          <p:cNvPr id="1026" name="Picture 2" descr="\\tisad01.ad.transparency.cz\Plochy$\kotora\ol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1028"/>
            <a:ext cx="24098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isad01.ad.transparency.cz\Plochy$\kotora\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1028"/>
            <a:ext cx="3973563" cy="58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1600" y="5805264"/>
            <a:ext cx="720080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76763" y="5900745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alibri" panose="020F0502020204030204" pitchFamily="34" charset="0"/>
              </a:rPr>
              <a:t>Workshop </a:t>
            </a:r>
            <a:r>
              <a:rPr lang="cs-CZ" sz="1000" dirty="0" smtClean="0">
                <a:latin typeface="Calibri" panose="020F0502020204030204" pitchFamily="34" charset="0"/>
              </a:rPr>
              <a:t>se </a:t>
            </a:r>
            <a:r>
              <a:rPr lang="cs-CZ" sz="1000" dirty="0">
                <a:latin typeface="Calibri" panose="020F0502020204030204" pitchFamily="34" charset="0"/>
              </a:rPr>
              <a:t>koná za podpory programu Evropské unie Herkules III (2014-2020). Tento program je realizován Evropskou komisí. Byl vytvořen na podporu aktivit v oblasti ochrany finančních zájmů Evropské Unie (další informace </a:t>
            </a:r>
            <a:r>
              <a:rPr lang="cs-CZ" sz="1000" dirty="0" smtClean="0">
                <a:latin typeface="Calibri" panose="020F0502020204030204" pitchFamily="34" charset="0"/>
              </a:rPr>
              <a:t>viz </a:t>
            </a:r>
            <a:r>
              <a:rPr lang="cs-CZ" sz="1000" u="sng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cs-CZ" sz="1000" u="sng" dirty="0">
                <a:latin typeface="Calibri" panose="020F0502020204030204" pitchFamily="34" charset="0"/>
                <a:hlinkClick r:id="rId4"/>
              </a:rPr>
              <a:t>://</a:t>
            </a:r>
            <a:r>
              <a:rPr lang="cs-CZ" sz="1000" u="sng" dirty="0" smtClean="0">
                <a:latin typeface="Calibri" panose="020F0502020204030204" pitchFamily="34" charset="0"/>
                <a:hlinkClick r:id="rId4"/>
              </a:rPr>
              <a:t>ec.europa.eu/</a:t>
            </a:r>
            <a:r>
              <a:rPr lang="cs-CZ" sz="1000" u="sng" dirty="0" err="1" smtClean="0">
                <a:latin typeface="Calibri" panose="020F0502020204030204" pitchFamily="34" charset="0"/>
                <a:hlinkClick r:id="rId4"/>
              </a:rPr>
              <a:t>anti_fraud</a:t>
            </a:r>
            <a:r>
              <a:rPr lang="cs-CZ" sz="1000" u="sng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cs-CZ" sz="1000" u="sng" dirty="0" err="1" smtClean="0">
                <a:latin typeface="Calibri" panose="020F0502020204030204" pitchFamily="34" charset="0"/>
                <a:hlinkClick r:id="rId4"/>
              </a:rPr>
              <a:t>policy</a:t>
            </a:r>
            <a:r>
              <a:rPr lang="cs-CZ" sz="1000" u="sng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cs-CZ" sz="1000" u="sng" dirty="0" err="1" smtClean="0">
                <a:latin typeface="Calibri" panose="020F0502020204030204" pitchFamily="34" charset="0"/>
                <a:hlinkClick r:id="rId4"/>
              </a:rPr>
              <a:t>hercule</a:t>
            </a:r>
            <a:r>
              <a:rPr lang="cs-CZ" sz="1000" u="sng" dirty="0" smtClean="0">
                <a:latin typeface="Calibri" panose="020F0502020204030204" pitchFamily="34" charset="0"/>
                <a:hlinkClick r:id="rId4"/>
              </a:rPr>
              <a:t>/index_em.htm</a:t>
            </a:r>
            <a:r>
              <a:rPr lang="cs-CZ" sz="1000" u="sng" dirty="0" smtClean="0">
                <a:latin typeface="Calibri" panose="020F0502020204030204" pitchFamily="34" charset="0"/>
              </a:rPr>
              <a:t>. </a:t>
            </a:r>
            <a:r>
              <a:rPr lang="cs-CZ" sz="1000" dirty="0" smtClean="0">
                <a:latin typeface="Calibri" panose="020F0502020204030204" pitchFamily="34" charset="0"/>
              </a:rPr>
              <a:t>Výhradní </a:t>
            </a:r>
            <a:r>
              <a:rPr lang="cs-CZ" sz="1000" dirty="0">
                <a:latin typeface="Calibri" panose="020F0502020204030204" pitchFamily="34" charset="0"/>
              </a:rPr>
              <a:t>odpovědnost za obsah této komunikace nesou její autoři. Evropská komise není zodpovědná za jakékoli další využití informací v ní obsažených.</a:t>
            </a:r>
          </a:p>
          <a:p>
            <a:endParaRPr lang="cs-CZ" sz="100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033F-B615-48C4-8365-0389D41E0AE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9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1481328"/>
            <a:ext cx="2376264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Vlastnická struktura / skutečně držená účast (v případě nepřímého vlastnictví)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-25400"/>
            <a:ext cx="56578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24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43204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Mateřská (vlastnická) struktura + dceřiná + sesterská struktura</a:t>
            </a:r>
            <a:endParaRPr lang="cs-CZ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0" y="692613"/>
            <a:ext cx="8784976" cy="61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420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Rozkrytí </a:t>
            </a:r>
            <a:r>
              <a:rPr lang="cs-CZ" sz="3600" dirty="0" err="1" smtClean="0"/>
              <a:t>vl</a:t>
            </a:r>
            <a:r>
              <a:rPr lang="cs-CZ" sz="3600" dirty="0" smtClean="0"/>
              <a:t>. struktury a skut. majitelů</a:t>
            </a:r>
            <a:endParaRPr lang="cs-CZ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77" y="2700235"/>
            <a:ext cx="2295846" cy="145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119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Rozkrytí </a:t>
            </a:r>
            <a:r>
              <a:rPr lang="cs-CZ" sz="3600" dirty="0" err="1" smtClean="0"/>
              <a:t>vl</a:t>
            </a:r>
            <a:r>
              <a:rPr lang="cs-CZ" sz="3600" dirty="0" smtClean="0"/>
              <a:t>. struktury a skut. majitelů</a:t>
            </a:r>
            <a:endParaRPr lang="cs-CZ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24886"/>
            <a:ext cx="2295846" cy="30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9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Rozkrytí </a:t>
            </a:r>
            <a:r>
              <a:rPr lang="cs-CZ" sz="3600" dirty="0" err="1" smtClean="0"/>
              <a:t>vl</a:t>
            </a:r>
            <a:r>
              <a:rPr lang="cs-CZ" sz="3600" dirty="0" smtClean="0"/>
              <a:t>. struktury a skut. majitelů</a:t>
            </a:r>
            <a:endParaRPr lang="cs-CZ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99" y="1556792"/>
            <a:ext cx="2295846" cy="45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64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Rozkrytí </a:t>
            </a:r>
            <a:r>
              <a:rPr lang="cs-CZ" sz="3600" dirty="0" err="1" smtClean="0"/>
              <a:t>vl</a:t>
            </a:r>
            <a:r>
              <a:rPr lang="cs-CZ" sz="3600" dirty="0" smtClean="0"/>
              <a:t>. struktury a skut. majitelů</a:t>
            </a:r>
            <a:endParaRPr lang="cs-CZ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35" y="1556792"/>
            <a:ext cx="2362530" cy="45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8559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Rozkrytí </a:t>
            </a:r>
            <a:r>
              <a:rPr lang="cs-CZ" sz="3600" dirty="0" err="1" smtClean="0"/>
              <a:t>vl</a:t>
            </a:r>
            <a:r>
              <a:rPr lang="cs-CZ" sz="3600" dirty="0" smtClean="0"/>
              <a:t>. struktury a skut. majitelů</a:t>
            </a:r>
            <a:endParaRPr lang="cs-CZ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3972480" cy="45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037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384376" cy="2218258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Rozkrytí </a:t>
            </a:r>
            <a:r>
              <a:rPr lang="cs-CZ" sz="3600" dirty="0" err="1" smtClean="0"/>
              <a:t>vl</a:t>
            </a:r>
            <a:r>
              <a:rPr lang="cs-CZ" sz="3600" dirty="0" smtClean="0"/>
              <a:t>. struktury a skut. majitelů</a:t>
            </a:r>
            <a:endParaRPr lang="cs-CZ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3886743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301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384376" cy="2218258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Rozkrytí </a:t>
            </a:r>
            <a:r>
              <a:rPr lang="cs-CZ" sz="3600" dirty="0" err="1" smtClean="0"/>
              <a:t>vl</a:t>
            </a:r>
            <a:r>
              <a:rPr lang="cs-CZ" sz="3600" dirty="0" smtClean="0"/>
              <a:t>. struktury a skut. majitelů</a:t>
            </a:r>
            <a:endParaRPr lang="cs-CZ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3886743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661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3312368" cy="2218258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Rozkrytí </a:t>
            </a:r>
            <a:r>
              <a:rPr lang="cs-CZ" sz="3600" dirty="0" err="1" smtClean="0"/>
              <a:t>vl</a:t>
            </a:r>
            <a:r>
              <a:rPr lang="cs-CZ" sz="3600" dirty="0" smtClean="0"/>
              <a:t>. struktury a skut. majitelů</a:t>
            </a:r>
            <a:endParaRPr lang="cs-CZ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3040"/>
            <a:ext cx="4163006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761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84576"/>
          </a:xfrm>
        </p:spPr>
        <p:txBody>
          <a:bodyPr anchor="t">
            <a:normAutofit/>
          </a:bodyPr>
          <a:lstStyle/>
          <a:p>
            <a:r>
              <a:rPr lang="cs-CZ" sz="2400" b="1" dirty="0" smtClean="0"/>
              <a:t>1. Rozkrývání </a:t>
            </a:r>
          </a:p>
          <a:p>
            <a:pPr lvl="1"/>
            <a:r>
              <a:rPr lang="cs-CZ" sz="2000" dirty="0" smtClean="0"/>
              <a:t>FAÚ</a:t>
            </a:r>
          </a:p>
          <a:p>
            <a:pPr lvl="1"/>
            <a:r>
              <a:rPr lang="cs-CZ" sz="2000" dirty="0" smtClean="0"/>
              <a:t>Orgány činné v trestním řízení</a:t>
            </a:r>
            <a:endParaRPr lang="en-GB" sz="2000" dirty="0" smtClean="0"/>
          </a:p>
          <a:p>
            <a:pPr lvl="1"/>
            <a:r>
              <a:rPr lang="cs-CZ" sz="2000" dirty="0" smtClean="0"/>
              <a:t>ÚOHS</a:t>
            </a:r>
          </a:p>
          <a:p>
            <a:pPr lvl="1"/>
            <a:r>
              <a:rPr lang="cs-CZ" sz="2000" dirty="0" smtClean="0"/>
              <a:t>Úřad pro kontrolu financování pol. </a:t>
            </a:r>
            <a:r>
              <a:rPr lang="cs-CZ" sz="2000" dirty="0"/>
              <a:t>s</a:t>
            </a:r>
            <a:r>
              <a:rPr lang="cs-CZ" sz="2000" dirty="0" smtClean="0"/>
              <a:t>tran</a:t>
            </a:r>
          </a:p>
          <a:p>
            <a:pPr lvl="1"/>
            <a:r>
              <a:rPr lang="cs-CZ" sz="2000" dirty="0" smtClean="0"/>
              <a:t>Audit</a:t>
            </a:r>
          </a:p>
          <a:p>
            <a:pPr lvl="1"/>
            <a:r>
              <a:rPr lang="cs-CZ" sz="2000" dirty="0" smtClean="0"/>
              <a:t>Novináři + </a:t>
            </a:r>
            <a:r>
              <a:rPr lang="cs-CZ" sz="2000" dirty="0" err="1" smtClean="0"/>
              <a:t>nezisk</a:t>
            </a:r>
            <a:r>
              <a:rPr lang="cs-CZ" sz="2000" dirty="0" smtClean="0"/>
              <a:t>. organizace</a:t>
            </a:r>
          </a:p>
          <a:p>
            <a:pPr marL="393192" lvl="1" indent="0">
              <a:buNone/>
            </a:pPr>
            <a:r>
              <a:rPr lang="cs-CZ" sz="2000" b="1" dirty="0" smtClean="0"/>
              <a:t>(většinu nákladů nesou veřejné orgány)</a:t>
            </a:r>
          </a:p>
          <a:p>
            <a:pPr lvl="1"/>
            <a:endParaRPr lang="cs-CZ" sz="2000" b="1" dirty="0" smtClean="0"/>
          </a:p>
          <a:p>
            <a:r>
              <a:rPr lang="cs-CZ" sz="2400" b="1" dirty="0" smtClean="0"/>
              <a:t>2. Ověřování</a:t>
            </a:r>
          </a:p>
          <a:p>
            <a:pPr lvl="1"/>
            <a:r>
              <a:rPr lang="cs-CZ" sz="2000" dirty="0" smtClean="0"/>
              <a:t>Veřejné zakázky (zákon o veřejných zakázkách)</a:t>
            </a:r>
            <a:endParaRPr lang="en-GB" sz="2000" dirty="0" smtClean="0"/>
          </a:p>
          <a:p>
            <a:pPr lvl="1"/>
            <a:r>
              <a:rPr lang="cs-CZ" sz="2000" dirty="0" smtClean="0"/>
              <a:t>Dotace (zákon o rozpočtových pravidlech)</a:t>
            </a:r>
            <a:endParaRPr lang="en-GB" sz="2000" dirty="0" smtClean="0"/>
          </a:p>
          <a:p>
            <a:pPr lvl="1">
              <a:spcAft>
                <a:spcPts val="600"/>
              </a:spcAft>
            </a:pPr>
            <a:r>
              <a:rPr lang="cs-CZ" sz="2000" dirty="0" smtClean="0"/>
              <a:t>Bankovní služby (AML) + budoucí rejstřík skut. majitelů</a:t>
            </a:r>
          </a:p>
          <a:p>
            <a:pPr marL="393192" lvl="1" indent="0">
              <a:spcAft>
                <a:spcPts val="600"/>
              </a:spcAft>
              <a:buNone/>
            </a:pPr>
            <a:r>
              <a:rPr lang="cs-CZ" sz="2000" b="1" dirty="0" smtClean="0"/>
              <a:t>(většinu nákladů nesou soukromé subjekty)</a:t>
            </a:r>
          </a:p>
          <a:p>
            <a:pPr lvl="1"/>
            <a:endParaRPr lang="en-GB" sz="2000" b="1" dirty="0" smtClean="0"/>
          </a:p>
          <a:p>
            <a:pPr>
              <a:buNone/>
            </a:pPr>
            <a:endParaRPr lang="cs-CZ" sz="2400" b="1" dirty="0" smtClean="0"/>
          </a:p>
          <a:p>
            <a:pPr>
              <a:buFontTx/>
              <a:buChar char="-"/>
            </a:pP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27984" y="6381328"/>
            <a:ext cx="2350681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033F-B615-48C4-8365-0389D41E0AE0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tx1"/>
                </a:solidFill>
                <a:latin typeface="Calibri" pitchFamily="34" charset="0"/>
              </a:rPr>
              <a:t>Koncepční přístup</a:t>
            </a:r>
          </a:p>
        </p:txBody>
      </p:sp>
    </p:spTree>
    <p:extLst>
      <p:ext uri="{BB962C8B-B14F-4D97-AF65-F5344CB8AC3E}">
        <p14:creationId xmlns:p14="http://schemas.microsoft.com/office/powerpoint/2010/main" val="35505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736304" cy="243428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Rozkrytí </a:t>
            </a:r>
            <a:r>
              <a:rPr lang="cs-CZ" sz="3600" dirty="0" err="1" smtClean="0"/>
              <a:t>vl</a:t>
            </a:r>
            <a:r>
              <a:rPr lang="cs-CZ" sz="3600" dirty="0" smtClean="0"/>
              <a:t>. struktury a skut. majitelů</a:t>
            </a:r>
            <a:endParaRPr lang="cs-CZ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34"/>
            <a:ext cx="9144000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067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cs-CZ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Zákon o finanční kontrole</a:t>
            </a:r>
          </a:p>
          <a:p>
            <a:pPr marL="0" indent="0" algn="ctr">
              <a:buFontTx/>
              <a:buNone/>
              <a:defRPr/>
            </a:pPr>
            <a:endParaRPr lang="cs-CZ" sz="2000" b="1" i="1" dirty="0" smtClean="0">
              <a:latin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cs-CZ" sz="2000" b="1" i="1" dirty="0" smtClean="0">
                <a:latin typeface="Calibri" panose="020F0502020204030204" pitchFamily="34" charset="0"/>
              </a:rPr>
              <a:t>§</a:t>
            </a:r>
            <a:r>
              <a:rPr lang="cs-CZ" sz="2000" b="1" i="1" dirty="0">
                <a:latin typeface="Calibri" panose="020F0502020204030204" pitchFamily="34" charset="0"/>
              </a:rPr>
              <a:t>4 Hlavní cíle finanční </a:t>
            </a:r>
            <a:r>
              <a:rPr lang="cs-CZ" sz="2000" b="1" i="1" dirty="0" smtClean="0">
                <a:latin typeface="Calibri" panose="020F0502020204030204" pitchFamily="34" charset="0"/>
              </a:rPr>
              <a:t>kontroly</a:t>
            </a:r>
          </a:p>
          <a:p>
            <a:pPr marL="0" indent="0" algn="ctr">
              <a:buFontTx/>
              <a:buNone/>
              <a:defRPr/>
            </a:pPr>
            <a:endParaRPr lang="cs-CZ" sz="2000" b="1" i="1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cs-CZ" sz="20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dodržování</a:t>
            </a:r>
            <a:r>
              <a:rPr lang="cs-CZ" sz="2000" b="1" i="1" dirty="0" smtClean="0">
                <a:latin typeface="Calibri" panose="020F0502020204030204" pitchFamily="34" charset="0"/>
              </a:rPr>
              <a:t> </a:t>
            </a:r>
            <a:r>
              <a:rPr lang="cs-CZ" sz="2000" b="1" i="1" dirty="0">
                <a:latin typeface="Calibri" panose="020F0502020204030204" pitchFamily="34" charset="0"/>
              </a:rPr>
              <a:t>právních </a:t>
            </a:r>
            <a:r>
              <a:rPr lang="cs-CZ" sz="2000" b="1" i="1" dirty="0" smtClean="0">
                <a:latin typeface="Calibri" panose="020F0502020204030204" pitchFamily="34" charset="0"/>
              </a:rPr>
              <a:t>předpisů….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cs-CZ" sz="2000" b="1" i="1" dirty="0">
                <a:latin typeface="Calibri" panose="020F0502020204030204" pitchFamily="34" charset="0"/>
              </a:rPr>
              <a:t>zajištění </a:t>
            </a:r>
            <a:r>
              <a:rPr lang="cs-CZ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ochrany</a:t>
            </a:r>
            <a:r>
              <a:rPr lang="cs-CZ" sz="2000" b="1" i="1" dirty="0">
                <a:latin typeface="Calibri" panose="020F0502020204030204" pitchFamily="34" charset="0"/>
              </a:rPr>
              <a:t> veřejných prostředků </a:t>
            </a:r>
            <a:r>
              <a:rPr lang="cs-CZ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proti</a:t>
            </a:r>
            <a:r>
              <a:rPr lang="cs-CZ" sz="2000" b="1" i="1" dirty="0">
                <a:latin typeface="Calibri" panose="020F0502020204030204" pitchFamily="34" charset="0"/>
              </a:rPr>
              <a:t> </a:t>
            </a:r>
            <a:r>
              <a:rPr lang="cs-CZ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rizikům </a:t>
            </a:r>
            <a:r>
              <a:rPr lang="cs-CZ" sz="2000" b="1" i="1" dirty="0">
                <a:latin typeface="Calibri" panose="020F0502020204030204" pitchFamily="34" charset="0"/>
              </a:rPr>
              <a:t>, </a:t>
            </a:r>
            <a:r>
              <a:rPr lang="cs-CZ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nesrovnalostem</a:t>
            </a:r>
            <a:r>
              <a:rPr lang="cs-CZ" sz="2000" b="1" i="1" dirty="0">
                <a:latin typeface="Calibri" panose="020F0502020204030204" pitchFamily="34" charset="0"/>
              </a:rPr>
              <a:t> nebo jiným nedostatkům způsobeným zejména porušením právních předpisů, nehospodárným, neúčelným a neefektivním nakládáním s veřejnými prostředky nebo </a:t>
            </a:r>
            <a:r>
              <a:rPr lang="cs-CZ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trestnou </a:t>
            </a:r>
            <a:r>
              <a:rPr lang="cs-CZ" sz="20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činností</a:t>
            </a:r>
          </a:p>
          <a:p>
            <a:pPr marL="0" indent="0" algn="ctr">
              <a:buFontTx/>
              <a:buNone/>
              <a:defRPr/>
            </a:pPr>
            <a:endParaRPr lang="cs-CZ" sz="2000" b="1" i="1" dirty="0" smtClean="0">
              <a:latin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cs-CZ" sz="2000" b="1" i="1" dirty="0" smtClean="0">
                <a:latin typeface="Calibri" panose="020F0502020204030204" pitchFamily="34" charset="0"/>
              </a:rPr>
              <a:t>§5</a:t>
            </a:r>
          </a:p>
          <a:p>
            <a:pPr marL="0" indent="0" algn="ctr">
              <a:buFontTx/>
              <a:buNone/>
              <a:defRPr/>
            </a:pPr>
            <a:endParaRPr lang="cs-CZ" sz="2000" b="1" i="1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Odpovědnost</a:t>
            </a:r>
            <a:r>
              <a:rPr lang="cs-CZ" sz="2000" b="1" i="1" dirty="0">
                <a:latin typeface="Calibri" panose="020F0502020204030204" pitchFamily="34" charset="0"/>
              </a:rPr>
              <a:t> za organizování, řízení a zajištění přiměřenosti a účinnosti finanční kontroly mají </a:t>
            </a:r>
            <a:r>
              <a:rPr lang="cs-CZ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vedoucí orgánů </a:t>
            </a:r>
            <a:r>
              <a:rPr lang="cs-CZ" sz="20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veřejné</a:t>
            </a:r>
            <a:endParaRPr lang="cs-CZ" sz="2000" b="1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cs-CZ" sz="2000" b="1" i="1" dirty="0">
                <a:latin typeface="Calibri" panose="020F0502020204030204" pitchFamily="34" charset="0"/>
              </a:rPr>
              <a:t>….zajištěna </a:t>
            </a:r>
            <a:r>
              <a:rPr lang="cs-CZ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přiměřená jistota</a:t>
            </a:r>
            <a:r>
              <a:rPr lang="cs-CZ" sz="2000" b="1" i="1" dirty="0">
                <a:latin typeface="Calibri" panose="020F0502020204030204" pitchFamily="34" charset="0"/>
              </a:rPr>
              <a:t>, že tato kontrola podává včasné a spolehlivé informace o hospodaření, … při plnění </a:t>
            </a:r>
            <a:r>
              <a:rPr lang="cs-CZ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schválených záměrů a cílů</a:t>
            </a:r>
            <a:r>
              <a:rPr lang="cs-CZ" sz="2000" b="1" i="1" dirty="0">
                <a:latin typeface="Calibri" panose="020F0502020204030204" pitchFamily="34" charset="0"/>
              </a:rPr>
              <a:t>…</a:t>
            </a:r>
          </a:p>
          <a:p>
            <a:pPr marL="457200" indent="-457200">
              <a:buFont typeface="+mj-lt"/>
              <a:buAutoNum type="alphaLcParenR"/>
              <a:defRPr/>
            </a:pPr>
            <a:endParaRPr lang="cs-CZ" sz="2000" b="1" i="1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2000" b="1" i="1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918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>
          <a:xfrm>
            <a:off x="452438" y="260350"/>
            <a:ext cx="7359650" cy="936625"/>
          </a:xfrm>
        </p:spPr>
        <p:txBody>
          <a:bodyPr>
            <a:normAutofit/>
          </a:bodyPr>
          <a:lstStyle/>
          <a:p>
            <a:pPr algn="ctr"/>
            <a:r>
              <a:rPr lang="cs-CZ" altLang="cs-CZ" sz="2400" dirty="0">
                <a:solidFill>
                  <a:schemeClr val="tx1"/>
                </a:solidFill>
                <a:latin typeface="Calibri" pitchFamily="34" charset="0"/>
              </a:rPr>
              <a:t>Zákon o finanční </a:t>
            </a:r>
            <a:r>
              <a:rPr lang="cs-CZ" altLang="cs-CZ" sz="2400" dirty="0" smtClean="0">
                <a:solidFill>
                  <a:schemeClr val="tx1"/>
                </a:solidFill>
                <a:latin typeface="Calibri" pitchFamily="34" charset="0"/>
              </a:rPr>
              <a:t>kontrole - řízení </a:t>
            </a:r>
            <a:r>
              <a:rPr lang="cs-CZ" altLang="cs-CZ" sz="2400" dirty="0">
                <a:solidFill>
                  <a:schemeClr val="tx1"/>
                </a:solidFill>
                <a:latin typeface="Calibri" pitchFamily="34" charset="0"/>
              </a:rPr>
              <a:t>rizik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000" b="1" i="1" dirty="0">
                <a:latin typeface="Calibri" panose="020F0502020204030204" pitchFamily="34" charset="0"/>
              </a:rPr>
              <a:t>§ 25 Povinnosti vedoucího orgánu veřejné správy a vedoucích </a:t>
            </a:r>
            <a:r>
              <a:rPr lang="cs-CZ" sz="2000" b="1" i="1" dirty="0" smtClean="0">
                <a:latin typeface="Calibri" panose="020F0502020204030204" pitchFamily="34" charset="0"/>
              </a:rPr>
              <a:t>zaměstnanců</a:t>
            </a:r>
            <a:endParaRPr lang="cs-CZ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b="1" i="1" dirty="0">
                <a:latin typeface="Calibri" panose="020F0502020204030204" pitchFamily="34" charset="0"/>
              </a:rPr>
              <a:t>Vedoucí orgánu veřejné správy je v rámci své odpovědnosti povinen </a:t>
            </a:r>
            <a:br>
              <a:rPr lang="cs-CZ" sz="2000" b="1" i="1" dirty="0">
                <a:latin typeface="Calibri" panose="020F0502020204030204" pitchFamily="34" charset="0"/>
              </a:rPr>
            </a:br>
            <a:r>
              <a:rPr lang="cs-CZ" sz="2000" b="1" i="1" dirty="0">
                <a:latin typeface="Calibri" panose="020F0502020204030204" pitchFamily="34" charset="0"/>
              </a:rPr>
              <a:t>v tomto orgánu zavést a udržovat vnitřní kontrolní systém, </a:t>
            </a:r>
            <a:r>
              <a:rPr lang="cs-CZ" sz="2000" b="1" i="1" dirty="0" smtClean="0">
                <a:latin typeface="Calibri" panose="020F0502020204030204" pitchFamily="34" charset="0"/>
              </a:rPr>
              <a:t>který</a:t>
            </a:r>
          </a:p>
          <a:p>
            <a:pPr marL="0" indent="0">
              <a:buFontTx/>
              <a:buNone/>
              <a:defRPr/>
            </a:pPr>
            <a:endParaRPr lang="cs-CZ" sz="2000" b="1" i="1" dirty="0">
              <a:latin typeface="Calibri" panose="020F0502020204030204" pitchFamily="34" charset="0"/>
            </a:endParaRPr>
          </a:p>
          <a:p>
            <a:pPr lvl="1">
              <a:buFont typeface="+mj-lt"/>
              <a:buAutoNum type="alphaLcParenR" startAt="2"/>
              <a:defRPr/>
            </a:pPr>
            <a:r>
              <a:rPr lang="cs-CZ" sz="1800" b="1" i="1" dirty="0">
                <a:latin typeface="Calibri" panose="020F0502020204030204" pitchFamily="34" charset="0"/>
              </a:rPr>
              <a:t>Je způsobilý včas </a:t>
            </a:r>
            <a:r>
              <a:rPr lang="cs-CZ" sz="1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zjišťovat, vyhodnocovat</a:t>
            </a:r>
            <a:r>
              <a:rPr lang="cs-CZ" sz="1800" b="1" i="1" dirty="0">
                <a:latin typeface="Calibri" panose="020F0502020204030204" pitchFamily="34" charset="0"/>
              </a:rPr>
              <a:t> a </a:t>
            </a:r>
            <a:r>
              <a:rPr lang="cs-CZ" sz="1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minimalizovat provozní, finanční, právní a jiná rizika</a:t>
            </a:r>
            <a:r>
              <a:rPr lang="cs-CZ" sz="1800" b="1" i="1" dirty="0">
                <a:latin typeface="Calibri" panose="020F0502020204030204" pitchFamily="34" charset="0"/>
              </a:rPr>
              <a:t> vznikající v souvislosti s plněním schválených záměrů a cílů orgánu veřejné </a:t>
            </a:r>
            <a:r>
              <a:rPr lang="cs-CZ" sz="1800" b="1" i="1" dirty="0" smtClean="0">
                <a:latin typeface="Calibri" panose="020F0502020204030204" pitchFamily="34" charset="0"/>
              </a:rPr>
              <a:t>správy</a:t>
            </a:r>
          </a:p>
          <a:p>
            <a:pPr lvl="1">
              <a:buFont typeface="+mj-lt"/>
              <a:buAutoNum type="alphaLcParenR" startAt="2"/>
              <a:defRPr/>
            </a:pPr>
            <a:endParaRPr lang="cs-CZ" sz="1800" b="1" i="1" dirty="0">
              <a:latin typeface="Calibri" panose="020F0502020204030204" pitchFamily="34" charset="0"/>
            </a:endParaRPr>
          </a:p>
          <a:p>
            <a:pPr marL="0" lvl="1" indent="0">
              <a:buFontTx/>
              <a:buNone/>
              <a:defRPr/>
            </a:pPr>
            <a:endParaRPr lang="cs-CZ" b="1" i="1" dirty="0"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488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systém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Nastavení pravidel</a:t>
            </a:r>
          </a:p>
          <a:p>
            <a:endParaRPr lang="cs-CZ" dirty="0"/>
          </a:p>
          <a:p>
            <a:r>
              <a:rPr lang="cs-CZ" dirty="0" smtClean="0"/>
              <a:t>Manažerské řízení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a kontrola</a:t>
            </a:r>
          </a:p>
          <a:p>
            <a:endParaRPr lang="cs-CZ" dirty="0"/>
          </a:p>
          <a:p>
            <a:r>
              <a:rPr lang="cs-CZ" dirty="0" smtClean="0"/>
              <a:t>Nezávislé ujištění - audit</a:t>
            </a:r>
            <a:endParaRPr lang="cs-CZ" dirty="0"/>
          </a:p>
        </p:txBody>
      </p:sp>
      <p:grpSp>
        <p:nvGrpSpPr>
          <p:cNvPr id="7" name="Skupina 19"/>
          <p:cNvGrpSpPr>
            <a:grpSpLocks/>
          </p:cNvGrpSpPr>
          <p:nvPr/>
        </p:nvGrpSpPr>
        <p:grpSpPr bwMode="auto">
          <a:xfrm>
            <a:off x="4067944" y="1278769"/>
            <a:ext cx="4853099" cy="4823238"/>
            <a:chOff x="78523" y="1916668"/>
            <a:chExt cx="4852826" cy="3642844"/>
          </a:xfrm>
        </p:grpSpPr>
        <p:grpSp>
          <p:nvGrpSpPr>
            <p:cNvPr id="8" name="Skupina 16"/>
            <p:cNvGrpSpPr>
              <a:grpSpLocks/>
            </p:cNvGrpSpPr>
            <p:nvPr/>
          </p:nvGrpSpPr>
          <p:grpSpPr bwMode="auto">
            <a:xfrm>
              <a:off x="78523" y="1916668"/>
              <a:ext cx="3786026" cy="3642844"/>
              <a:chOff x="78523" y="1916668"/>
              <a:chExt cx="3786026" cy="3642844"/>
            </a:xfrm>
          </p:grpSpPr>
          <p:cxnSp>
            <p:nvCxnSpPr>
              <p:cNvPr id="10" name="Přímá spojnice se šipkou 9"/>
              <p:cNvCxnSpPr/>
              <p:nvPr/>
            </p:nvCxnSpPr>
            <p:spPr>
              <a:xfrm>
                <a:off x="1488419" y="2285957"/>
                <a:ext cx="23761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se šipkou 10"/>
              <p:cNvCxnSpPr/>
              <p:nvPr/>
            </p:nvCxnSpPr>
            <p:spPr>
              <a:xfrm>
                <a:off x="1704430" y="2409453"/>
                <a:ext cx="817167" cy="2599625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/>
              <p:cNvCxnSpPr/>
              <p:nvPr/>
            </p:nvCxnSpPr>
            <p:spPr>
              <a:xfrm flipH="1">
                <a:off x="2629022" y="2409453"/>
                <a:ext cx="1019515" cy="2599625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ovéPole 9"/>
              <p:cNvSpPr txBox="1">
                <a:spLocks noChangeArrowheads="1"/>
              </p:cNvSpPr>
              <p:nvPr/>
            </p:nvSpPr>
            <p:spPr bwMode="auto">
              <a:xfrm>
                <a:off x="1828800" y="1916668"/>
                <a:ext cx="1993088" cy="255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cs-CZ" altLang="cs-CZ" sz="1600" b="1" dirty="0"/>
                  <a:t>Míra nejistoty</a:t>
                </a:r>
                <a:endParaRPr lang="en-US" altLang="cs-CZ" sz="1600" b="1" dirty="0"/>
              </a:p>
            </p:txBody>
          </p:sp>
          <p:sp>
            <p:nvSpPr>
              <p:cNvPr id="14" name="TextovéPole 10"/>
              <p:cNvSpPr txBox="1">
                <a:spLocks noChangeArrowheads="1"/>
              </p:cNvSpPr>
              <p:nvPr/>
            </p:nvSpPr>
            <p:spPr bwMode="auto">
              <a:xfrm>
                <a:off x="1721497" y="5117849"/>
                <a:ext cx="1600200" cy="441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cs-CZ" altLang="cs-CZ" sz="1600" b="1" dirty="0" smtClean="0">
                    <a:solidFill>
                      <a:srgbClr val="FF0000"/>
                    </a:solidFill>
                  </a:rPr>
                  <a:t>Dosažení cíle</a:t>
                </a:r>
                <a:endParaRPr lang="en-US" altLang="cs-CZ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Šipka doprava 14"/>
              <p:cNvSpPr/>
              <p:nvPr/>
            </p:nvSpPr>
            <p:spPr>
              <a:xfrm>
                <a:off x="1230586" y="3649443"/>
                <a:ext cx="533370" cy="318931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Šipka doprava 15"/>
              <p:cNvSpPr/>
              <p:nvPr/>
            </p:nvSpPr>
            <p:spPr>
              <a:xfrm flipH="1">
                <a:off x="3288517" y="3649443"/>
                <a:ext cx="533370" cy="318931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TextovéPole 13"/>
              <p:cNvSpPr txBox="1">
                <a:spLocks noChangeArrowheads="1"/>
              </p:cNvSpPr>
              <p:nvPr/>
            </p:nvSpPr>
            <p:spPr bwMode="auto">
              <a:xfrm>
                <a:off x="78523" y="3667524"/>
                <a:ext cx="899864" cy="255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cs-CZ" altLang="cs-CZ" sz="1600" dirty="0"/>
                  <a:t>Riziko</a:t>
                </a:r>
                <a:endParaRPr lang="en-US" altLang="cs-CZ" sz="1600" dirty="0"/>
              </a:p>
            </p:txBody>
          </p:sp>
        </p:grpSp>
        <p:sp>
          <p:nvSpPr>
            <p:cNvPr id="9" name="TextovéPole 14"/>
            <p:cNvSpPr txBox="1">
              <a:spLocks noChangeArrowheads="1"/>
            </p:cNvSpPr>
            <p:nvPr/>
          </p:nvSpPr>
          <p:spPr bwMode="auto">
            <a:xfrm>
              <a:off x="3864549" y="3599136"/>
              <a:ext cx="1066800" cy="44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cs-CZ" altLang="cs-CZ" sz="1600" dirty="0"/>
                <a:t>Řízení a kontrola</a:t>
              </a:r>
              <a:endParaRPr lang="en-US" altLang="cs-CZ" sz="1600" dirty="0"/>
            </a:p>
          </p:txBody>
        </p:sp>
      </p:grpSp>
      <p:sp>
        <p:nvSpPr>
          <p:cNvPr id="18" name="TextovéPole 10"/>
          <p:cNvSpPr txBox="1">
            <a:spLocks noChangeArrowheads="1"/>
          </p:cNvSpPr>
          <p:nvPr/>
        </p:nvSpPr>
        <p:spPr bwMode="auto">
          <a:xfrm>
            <a:off x="5852864" y="693994"/>
            <a:ext cx="16002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1600" b="1" dirty="0" smtClean="0">
                <a:solidFill>
                  <a:srgbClr val="FF0000"/>
                </a:solidFill>
              </a:rPr>
              <a:t>Stanovení cíle </a:t>
            </a:r>
            <a:endParaRPr lang="en-US" altLang="cs-CZ" sz="1600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 rot="5400000">
            <a:off x="4870775" y="3295727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0F5494"/>
                </a:solidFill>
                <a:latin typeface="Verdana" pitchFamily="34" charset="0"/>
              </a:rPr>
              <a:t>Průběžné řízení rizik</a:t>
            </a:r>
          </a:p>
        </p:txBody>
      </p:sp>
    </p:spTree>
    <p:extLst>
      <p:ext uri="{BB962C8B-B14F-4D97-AF65-F5344CB8AC3E}">
        <p14:creationId xmlns:p14="http://schemas.microsoft.com/office/powerpoint/2010/main" val="2021285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Případová studie 1 / 2 </a:t>
            </a:r>
            <a:br>
              <a:rPr lang="cs-CZ" dirty="0" smtClean="0"/>
            </a:br>
            <a:r>
              <a:rPr lang="cs-CZ" dirty="0" smtClean="0"/>
              <a:t>projekt Čapí hnízdo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503260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Nastavení pravidel </a:t>
            </a:r>
          </a:p>
          <a:p>
            <a:pPr lvl="1"/>
            <a:r>
              <a:rPr lang="cs-CZ" sz="1600" b="1" dirty="0" smtClean="0"/>
              <a:t>K udělení dotace je způsobilý pouze MSP.</a:t>
            </a:r>
          </a:p>
          <a:p>
            <a:endParaRPr lang="cs-CZ" dirty="0"/>
          </a:p>
          <a:p>
            <a:r>
              <a:rPr lang="cs-CZ" sz="2400" dirty="0" smtClean="0"/>
              <a:t>Manažerské řízení</a:t>
            </a:r>
          </a:p>
          <a:p>
            <a:pPr marL="109728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a kontrola</a:t>
            </a:r>
          </a:p>
          <a:p>
            <a:pPr lvl="1"/>
            <a:r>
              <a:rPr lang="cs-CZ" sz="1600" b="1" dirty="0"/>
              <a:t>Ověřit, že žadatel je MSP.</a:t>
            </a:r>
          </a:p>
          <a:p>
            <a:endParaRPr lang="cs-CZ" dirty="0"/>
          </a:p>
          <a:p>
            <a:r>
              <a:rPr lang="cs-CZ" sz="2400" dirty="0" smtClean="0"/>
              <a:t>Nezávislé ujištění – audit</a:t>
            </a:r>
          </a:p>
          <a:p>
            <a:pPr lvl="1"/>
            <a:r>
              <a:rPr lang="cs-CZ" sz="1600" b="1" dirty="0" smtClean="0"/>
              <a:t>Poskytnout nezávislé ujištění, že žadatel je MSP.</a:t>
            </a:r>
            <a:endParaRPr lang="cs-CZ" sz="1600" b="1" dirty="0"/>
          </a:p>
        </p:txBody>
      </p:sp>
      <p:grpSp>
        <p:nvGrpSpPr>
          <p:cNvPr id="7" name="Skupina 19"/>
          <p:cNvGrpSpPr>
            <a:grpSpLocks/>
          </p:cNvGrpSpPr>
          <p:nvPr/>
        </p:nvGrpSpPr>
        <p:grpSpPr bwMode="auto">
          <a:xfrm>
            <a:off x="4067944" y="1278769"/>
            <a:ext cx="4853099" cy="4823238"/>
            <a:chOff x="78523" y="1916668"/>
            <a:chExt cx="4852826" cy="3642844"/>
          </a:xfrm>
        </p:grpSpPr>
        <p:grpSp>
          <p:nvGrpSpPr>
            <p:cNvPr id="8" name="Skupina 16"/>
            <p:cNvGrpSpPr>
              <a:grpSpLocks/>
            </p:cNvGrpSpPr>
            <p:nvPr/>
          </p:nvGrpSpPr>
          <p:grpSpPr bwMode="auto">
            <a:xfrm>
              <a:off x="78523" y="1916668"/>
              <a:ext cx="3786026" cy="3642844"/>
              <a:chOff x="78523" y="1916668"/>
              <a:chExt cx="3786026" cy="3642844"/>
            </a:xfrm>
          </p:grpSpPr>
          <p:cxnSp>
            <p:nvCxnSpPr>
              <p:cNvPr id="10" name="Přímá spojnice se šipkou 9"/>
              <p:cNvCxnSpPr/>
              <p:nvPr/>
            </p:nvCxnSpPr>
            <p:spPr>
              <a:xfrm>
                <a:off x="1488419" y="2285957"/>
                <a:ext cx="23761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se šipkou 10"/>
              <p:cNvCxnSpPr/>
              <p:nvPr/>
            </p:nvCxnSpPr>
            <p:spPr>
              <a:xfrm>
                <a:off x="1704430" y="2409453"/>
                <a:ext cx="817167" cy="2599625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/>
              <p:cNvCxnSpPr/>
              <p:nvPr/>
            </p:nvCxnSpPr>
            <p:spPr>
              <a:xfrm flipH="1">
                <a:off x="2629022" y="2409453"/>
                <a:ext cx="1019515" cy="2599625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ovéPole 9"/>
              <p:cNvSpPr txBox="1">
                <a:spLocks noChangeArrowheads="1"/>
              </p:cNvSpPr>
              <p:nvPr/>
            </p:nvSpPr>
            <p:spPr bwMode="auto">
              <a:xfrm>
                <a:off x="1828800" y="1916668"/>
                <a:ext cx="1993088" cy="255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cs-CZ" altLang="cs-CZ" sz="1600" b="1" dirty="0"/>
                  <a:t>Míra nejistoty</a:t>
                </a:r>
                <a:endParaRPr lang="en-US" altLang="cs-CZ" sz="1600" b="1" dirty="0"/>
              </a:p>
            </p:txBody>
          </p:sp>
          <p:sp>
            <p:nvSpPr>
              <p:cNvPr id="14" name="TextovéPole 10"/>
              <p:cNvSpPr txBox="1">
                <a:spLocks noChangeArrowheads="1"/>
              </p:cNvSpPr>
              <p:nvPr/>
            </p:nvSpPr>
            <p:spPr bwMode="auto">
              <a:xfrm>
                <a:off x="1721497" y="5117849"/>
                <a:ext cx="1600200" cy="441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cs-CZ" altLang="cs-CZ" sz="1600" b="1" dirty="0" smtClean="0">
                    <a:solidFill>
                      <a:srgbClr val="FF0000"/>
                    </a:solidFill>
                  </a:rPr>
                  <a:t>Dosažení cíle ???</a:t>
                </a:r>
                <a:endParaRPr lang="en-US" altLang="cs-CZ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Šipka doprava 14"/>
              <p:cNvSpPr/>
              <p:nvPr/>
            </p:nvSpPr>
            <p:spPr>
              <a:xfrm>
                <a:off x="1230586" y="3649443"/>
                <a:ext cx="533370" cy="318931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Šipka doprava 15"/>
              <p:cNvSpPr/>
              <p:nvPr/>
            </p:nvSpPr>
            <p:spPr>
              <a:xfrm flipH="1">
                <a:off x="3288517" y="3649443"/>
                <a:ext cx="533370" cy="318931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TextovéPole 13"/>
              <p:cNvSpPr txBox="1">
                <a:spLocks noChangeArrowheads="1"/>
              </p:cNvSpPr>
              <p:nvPr/>
            </p:nvSpPr>
            <p:spPr bwMode="auto">
              <a:xfrm>
                <a:off x="78523" y="3667524"/>
                <a:ext cx="899864" cy="255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cs-CZ" altLang="cs-CZ" sz="1600" dirty="0"/>
                  <a:t>Riziko</a:t>
                </a:r>
                <a:endParaRPr lang="en-US" altLang="cs-CZ" sz="1600" dirty="0"/>
              </a:p>
            </p:txBody>
          </p:sp>
        </p:grpSp>
        <p:sp>
          <p:nvSpPr>
            <p:cNvPr id="9" name="TextovéPole 14"/>
            <p:cNvSpPr txBox="1">
              <a:spLocks noChangeArrowheads="1"/>
            </p:cNvSpPr>
            <p:nvPr/>
          </p:nvSpPr>
          <p:spPr bwMode="auto">
            <a:xfrm>
              <a:off x="3864549" y="3599136"/>
              <a:ext cx="1066800" cy="44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cs-CZ" altLang="cs-CZ" sz="1600" dirty="0"/>
                <a:t>Řízení a kontrola</a:t>
              </a:r>
              <a:endParaRPr lang="en-US" altLang="cs-CZ" sz="1600" dirty="0"/>
            </a:p>
          </p:txBody>
        </p:sp>
      </p:grpSp>
      <p:sp>
        <p:nvSpPr>
          <p:cNvPr id="18" name="TextovéPole 10"/>
          <p:cNvSpPr txBox="1">
            <a:spLocks noChangeArrowheads="1"/>
          </p:cNvSpPr>
          <p:nvPr/>
        </p:nvSpPr>
        <p:spPr bwMode="auto">
          <a:xfrm>
            <a:off x="5724128" y="509771"/>
            <a:ext cx="2426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 sz="1600" b="1" u="sng" dirty="0" smtClean="0">
                <a:solidFill>
                  <a:srgbClr val="FF0000"/>
                </a:solidFill>
              </a:rPr>
              <a:t>Stanovení cíle: </a:t>
            </a:r>
          </a:p>
          <a:p>
            <a:pPr eaLnBrk="1" hangingPunct="1"/>
            <a:r>
              <a:rPr lang="cs-CZ" altLang="cs-CZ" sz="1600" b="1" dirty="0" smtClean="0">
                <a:solidFill>
                  <a:srgbClr val="FF0000"/>
                </a:solidFill>
              </a:rPr>
              <a:t>Rozvoj turistického ruchu v regionu </a:t>
            </a:r>
            <a:endParaRPr lang="en-US" altLang="cs-CZ" sz="1600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 rot="5400000">
            <a:off x="4870775" y="3295727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0F5494"/>
                </a:solidFill>
                <a:latin typeface="Verdana" pitchFamily="34" charset="0"/>
              </a:rPr>
              <a:t>Průběžné řízení rizik</a:t>
            </a:r>
          </a:p>
        </p:txBody>
      </p:sp>
    </p:spTree>
    <p:extLst>
      <p:ext uri="{BB962C8B-B14F-4D97-AF65-F5344CB8AC3E}">
        <p14:creationId xmlns:p14="http://schemas.microsoft.com/office/powerpoint/2010/main" val="1003120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Případová studie 2/2</a:t>
            </a:r>
            <a:br>
              <a:rPr lang="cs-CZ" sz="3200" dirty="0" smtClean="0"/>
            </a:br>
            <a:r>
              <a:rPr lang="cs-CZ" sz="3200" dirty="0" smtClean="0"/>
              <a:t>Doložení splnění podmínky MSP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990547"/>
              </p:ext>
            </p:extLst>
          </p:nvPr>
        </p:nvGraphicFramePr>
        <p:xfrm>
          <a:off x="107504" y="1052736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416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přínosy Příručky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Zjednodušuje praktickou aplikaci zákonů </a:t>
            </a:r>
            <a:r>
              <a:rPr lang="cs-CZ" dirty="0" smtClean="0"/>
              <a:t>(o veřejných zakázkách, o rozpočtových pravidlech, o finanční kontrole)</a:t>
            </a:r>
          </a:p>
          <a:p>
            <a:endParaRPr lang="cs-CZ" dirty="0" smtClean="0"/>
          </a:p>
          <a:p>
            <a:r>
              <a:rPr lang="cs-CZ" b="1" dirty="0" smtClean="0"/>
              <a:t>Zajišťuje vyšší ochranu veřejných prostředků</a:t>
            </a:r>
          </a:p>
          <a:p>
            <a:endParaRPr lang="cs-CZ" dirty="0"/>
          </a:p>
          <a:p>
            <a:r>
              <a:rPr lang="cs-CZ" b="1" dirty="0" smtClean="0"/>
              <a:t>Snižuje administrativní náklady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029326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70" y="260648"/>
            <a:ext cx="8579296" cy="114300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Příručka – přímé a nepřímé vlastnictví</a:t>
            </a:r>
            <a:endParaRPr lang="cs-CZ" sz="3600" dirty="0"/>
          </a:p>
        </p:txBody>
      </p:sp>
      <p:pic>
        <p:nvPicPr>
          <p:cNvPr id="4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37860" cy="415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75488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1911</TotalTime>
  <Words>450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Rozkrývání vlastnických struktur a skutečných majitelů</vt:lpstr>
      <vt:lpstr>Koncepční přístup</vt:lpstr>
      <vt:lpstr>PowerPoint Presentation</vt:lpstr>
      <vt:lpstr>Zákon o finanční kontrole - řízení rizik</vt:lpstr>
      <vt:lpstr>Kontrolní systém</vt:lpstr>
      <vt:lpstr>Případová studie 1 / 2  projekt Čapí hnízdo</vt:lpstr>
      <vt:lpstr>Případová studie 2/2 Doložení splnění podmínky MSP</vt:lpstr>
      <vt:lpstr>Hlavní přínosy Příručky  </vt:lpstr>
      <vt:lpstr>Příručka – přímé a nepřímé vlastnictví</vt:lpstr>
      <vt:lpstr>PowerPoint Presentation</vt:lpstr>
      <vt:lpstr>Mateřská (vlastnická) struktura + dceřiná + sesterská struktura</vt:lpstr>
      <vt:lpstr>Rozkrytí vl. struktury a skut. majitelů</vt:lpstr>
      <vt:lpstr>Rozkrytí vl. struktury a skut. majitelů</vt:lpstr>
      <vt:lpstr>Rozkrytí vl. struktury a skut. majitelů</vt:lpstr>
      <vt:lpstr>Rozkrytí vl. struktury a skut. majitelů</vt:lpstr>
      <vt:lpstr>Rozkrytí vl. struktury a skut. majitelů</vt:lpstr>
      <vt:lpstr>Rozkrytí vl. struktury a skut. majitelů</vt:lpstr>
      <vt:lpstr>Rozkrytí vl. struktury a skut. majitelů</vt:lpstr>
      <vt:lpstr>Rozkrytí vl. struktury a skut. majitelů</vt:lpstr>
      <vt:lpstr>Rozkrytí vl. struktury a skut. majitelů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Úvod</dc:title>
  <dc:creator>Petra</dc:creator>
  <cp:lastModifiedBy>Author</cp:lastModifiedBy>
  <cp:revision>78</cp:revision>
  <cp:lastPrinted>2017-03-29T10:10:57Z</cp:lastPrinted>
  <dcterms:created xsi:type="dcterms:W3CDTF">2017-03-28T11:33:06Z</dcterms:created>
  <dcterms:modified xsi:type="dcterms:W3CDTF">2017-09-25T12:35:07Z</dcterms:modified>
</cp:coreProperties>
</file>