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1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6F0582-67F9-4169-A0F0-6BA75AD1BBC7}" type="datetimeFigureOut">
              <a:rPr lang="cs-CZ" smtClean="0"/>
              <a:t>22.9.2016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83EE8-C39B-402C-B1D9-5F9EF3E0AE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9093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83EE8-C39B-402C-B1D9-5F9EF3E0AE7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607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83EE8-C39B-402C-B1D9-5F9EF3E0AE7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607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83EE8-C39B-402C-B1D9-5F9EF3E0AE7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607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83EE8-C39B-402C-B1D9-5F9EF3E0AE7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607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83EE8-C39B-402C-B1D9-5F9EF3E0AE7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6070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283EE8-C39B-402C-B1D9-5F9EF3E0AE7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4607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858F-E481-472A-861D-72CA779407C8}" type="datetimeFigureOut">
              <a:rPr lang="cs-CZ" smtClean="0"/>
              <a:t>22.9.2016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FDC-D792-4EBB-BDA8-FBBF677992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2201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858F-E481-472A-861D-72CA779407C8}" type="datetimeFigureOut">
              <a:rPr lang="cs-CZ" smtClean="0"/>
              <a:t>22.9.2016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FDC-D792-4EBB-BDA8-FBBF677992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83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858F-E481-472A-861D-72CA779407C8}" type="datetimeFigureOut">
              <a:rPr lang="cs-CZ" smtClean="0"/>
              <a:t>22.9.2016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FDC-D792-4EBB-BDA8-FBBF677992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83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858F-E481-472A-861D-72CA779407C8}" type="datetimeFigureOut">
              <a:rPr lang="cs-CZ" smtClean="0"/>
              <a:t>22.9.2016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FDC-D792-4EBB-BDA8-FBBF677992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402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858F-E481-472A-861D-72CA779407C8}" type="datetimeFigureOut">
              <a:rPr lang="cs-CZ" smtClean="0"/>
              <a:t>22.9.2016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FDC-D792-4EBB-BDA8-FBBF677992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266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858F-E481-472A-861D-72CA779407C8}" type="datetimeFigureOut">
              <a:rPr lang="cs-CZ" smtClean="0"/>
              <a:t>22.9.2016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FDC-D792-4EBB-BDA8-FBBF677992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132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858F-E481-472A-861D-72CA779407C8}" type="datetimeFigureOut">
              <a:rPr lang="cs-CZ" smtClean="0"/>
              <a:t>22.9.2016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FDC-D792-4EBB-BDA8-FBBF677992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54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858F-E481-472A-861D-72CA779407C8}" type="datetimeFigureOut">
              <a:rPr lang="cs-CZ" smtClean="0"/>
              <a:t>22.9.2016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FDC-D792-4EBB-BDA8-FBBF677992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668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858F-E481-472A-861D-72CA779407C8}" type="datetimeFigureOut">
              <a:rPr lang="cs-CZ" smtClean="0"/>
              <a:t>22.9.2016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FDC-D792-4EBB-BDA8-FBBF677992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767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858F-E481-472A-861D-72CA779407C8}" type="datetimeFigureOut">
              <a:rPr lang="cs-CZ" smtClean="0"/>
              <a:t>22.9.2016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FDC-D792-4EBB-BDA8-FBBF677992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401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858F-E481-472A-861D-72CA779407C8}" type="datetimeFigureOut">
              <a:rPr lang="cs-CZ" smtClean="0"/>
              <a:t>22.9.2016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09FDC-D792-4EBB-BDA8-FBBF677992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888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D858F-E481-472A-861D-72CA779407C8}" type="datetimeFigureOut">
              <a:rPr lang="cs-CZ" smtClean="0"/>
              <a:t>22.9.2016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09FDC-D792-4EBB-BDA8-FBBF677992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230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764704"/>
            <a:ext cx="1760440" cy="97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logo_TIC_česká verz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925504"/>
            <a:ext cx="2003425" cy="296863"/>
          </a:xfrm>
          <a:prstGeom prst="rect">
            <a:avLst/>
          </a:prstGeom>
          <a:noFill/>
        </p:spPr>
      </p:pic>
      <p:sp>
        <p:nvSpPr>
          <p:cNvPr id="7" name="Obdélník 6"/>
          <p:cNvSpPr/>
          <p:nvPr/>
        </p:nvSpPr>
        <p:spPr>
          <a:xfrm>
            <a:off x="2198261" y="3717032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i="1" dirty="0" smtClean="0">
                <a:solidFill>
                  <a:srgbClr val="000099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Kulatý stůl se koná za podpory programu Evropské unie </a:t>
            </a:r>
            <a:r>
              <a:rPr lang="cs-CZ" sz="1200" i="1" dirty="0" err="1" smtClean="0">
                <a:solidFill>
                  <a:srgbClr val="000099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Hercule</a:t>
            </a:r>
            <a:r>
              <a:rPr lang="cs-CZ" sz="1200" i="1" dirty="0" smtClean="0">
                <a:solidFill>
                  <a:srgbClr val="000099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III (2014-2020). Tento program je realizován Evropskou komisí. Byl vytvořen na podporu aktivit v oblasti ochrany finančních zájmů Evropské Unie (další informace viz http://ec.europa.eu/</a:t>
            </a:r>
            <a:r>
              <a:rPr lang="cs-CZ" sz="1200" i="1" dirty="0" err="1" smtClean="0">
                <a:solidFill>
                  <a:srgbClr val="000099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anti_fraud</a:t>
            </a:r>
            <a:r>
              <a:rPr lang="cs-CZ" sz="1200" i="1" dirty="0" smtClean="0">
                <a:solidFill>
                  <a:srgbClr val="000099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/</a:t>
            </a:r>
            <a:r>
              <a:rPr lang="cs-CZ" sz="1200" i="1" dirty="0" err="1" smtClean="0">
                <a:solidFill>
                  <a:srgbClr val="000099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policy</a:t>
            </a:r>
            <a:r>
              <a:rPr lang="cs-CZ" sz="1200" i="1" dirty="0" smtClean="0">
                <a:solidFill>
                  <a:srgbClr val="000099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/</a:t>
            </a:r>
            <a:r>
              <a:rPr lang="cs-CZ" sz="1200" i="1" dirty="0" err="1" smtClean="0">
                <a:solidFill>
                  <a:srgbClr val="000099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hercule</a:t>
            </a:r>
            <a:r>
              <a:rPr lang="cs-CZ" sz="1200" i="1" dirty="0" smtClean="0">
                <a:solidFill>
                  <a:srgbClr val="000099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/index_em.htm)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200" i="1" dirty="0" smtClean="0">
                <a:solidFill>
                  <a:srgbClr val="000099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Výhradní odpovědnost za obsah komunikace nesou jeho autoři. Evropská komise není zodpovědná za jakékoli využití informací v ní obsažených či jejich použití v jiných dokumentech</a:t>
            </a:r>
            <a:r>
              <a:rPr lang="cs-CZ" sz="800" i="1" dirty="0" smtClean="0">
                <a:solidFill>
                  <a:srgbClr val="000099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</a:p>
        </p:txBody>
      </p:sp>
      <p:sp>
        <p:nvSpPr>
          <p:cNvPr id="8" name="Obdélník 7"/>
          <p:cNvSpPr/>
          <p:nvPr/>
        </p:nvSpPr>
        <p:spPr>
          <a:xfrm>
            <a:off x="2339752" y="1844824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b="1" dirty="0" smtClean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Řízení rizik podvodů v Evropských fondech: Zkušenosti a nejlepší praxe</a:t>
            </a:r>
            <a:endParaRPr lang="cs-CZ" sz="1400" b="1" dirty="0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cs-CZ" sz="1400" b="1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cs typeface="Arial" pitchFamily="34" charset="0"/>
              </a:rPr>
              <a:t>PRAHA, 22.září 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1391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764704"/>
            <a:ext cx="1760440" cy="97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logo_TIC_česká verz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925504"/>
            <a:ext cx="2003425" cy="296863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2339752" y="1916832"/>
            <a:ext cx="4572000" cy="236988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Fondy EU v ČR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cs-CZ" sz="20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Složitost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Nepřehlednost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Administrativní zátěž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Nesrovnalosti</a:t>
            </a:r>
          </a:p>
          <a:p>
            <a:pPr marL="342900" lvl="0" indent="-342900" algn="ctr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05674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764704"/>
            <a:ext cx="1760440" cy="97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logo_TIC_česká verz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925504"/>
            <a:ext cx="2003425" cy="296863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2339752" y="1916832"/>
            <a:ext cx="4572000" cy="218521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Tvorba operačních programů a výzev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cs-CZ" sz="2000" dirty="0" smtClean="0"/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Ovlivňování kritérií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Formulace kritérií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Nastavení cílů</a:t>
            </a:r>
            <a:endParaRPr lang="cs-CZ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929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764704"/>
            <a:ext cx="1760440" cy="97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logo_TIC_česká verz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925504"/>
            <a:ext cx="2003425" cy="296863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2339752" y="1916832"/>
            <a:ext cx="4572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Výběr a hodnocení projektů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cs-CZ" sz="2000" dirty="0" smtClean="0"/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Upřednostnění konkrétního žadatele: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Nepravdivá prohlášení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Střet zájmů/korupce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Chyby v hodnocení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Nastavení cílů</a:t>
            </a:r>
            <a:endParaRPr lang="cs-CZ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754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764704"/>
            <a:ext cx="1760440" cy="97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logo_TIC_česká verz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925504"/>
            <a:ext cx="2003425" cy="296863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2339752" y="1916832"/>
            <a:ext cx="489654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Realizace projektů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cs-CZ" sz="2000" dirty="0" smtClean="0"/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Navyšování nákladů ze strany příjemce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Náklady, které nevznikly/jsou nezpůsobilé/předražení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Náklady na pracovníky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Záměna materiálů/výrobků/služeb</a:t>
            </a: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Dvojí žádost o platbu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Dvojí financování</a:t>
            </a:r>
            <a:endParaRPr lang="cs-CZ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083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764704"/>
            <a:ext cx="1760440" cy="97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logo_TIC_česká verz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925504"/>
            <a:ext cx="2003425" cy="296863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2339752" y="1916832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2800" b="1" dirty="0" smtClean="0">
                <a:solidFill>
                  <a:srgbClr val="000099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Veřejné zakázky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cs-CZ" sz="2000" dirty="0" smtClean="0"/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Upřednostnění dodavatele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Koluzní dohody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Dodatečné práce</a:t>
            </a:r>
            <a:endParaRPr lang="cs-CZ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9190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157</Words>
  <Application>Microsoft Office PowerPoint</Application>
  <PresentationFormat>Předvádění na obrazovce (4:3)</PresentationFormat>
  <Paragraphs>42</Paragraphs>
  <Slides>6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Transparency International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Ivana Dufková</dc:creator>
  <cp:lastModifiedBy>Ivana Dufková</cp:lastModifiedBy>
  <cp:revision>12</cp:revision>
  <dcterms:created xsi:type="dcterms:W3CDTF">2016-09-19T11:10:36Z</dcterms:created>
  <dcterms:modified xsi:type="dcterms:W3CDTF">2016-09-22T15:16:54Z</dcterms:modified>
</cp:coreProperties>
</file>