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92" r:id="rId4"/>
    <p:sldId id="393" r:id="rId5"/>
    <p:sldId id="394" r:id="rId6"/>
    <p:sldId id="403" r:id="rId7"/>
    <p:sldId id="395" r:id="rId8"/>
    <p:sldId id="397" r:id="rId9"/>
    <p:sldId id="398" r:id="rId10"/>
    <p:sldId id="399" r:id="rId11"/>
    <p:sldId id="401" r:id="rId12"/>
    <p:sldId id="404" r:id="rId13"/>
    <p:sldId id="402" r:id="rId14"/>
    <p:sldId id="405" r:id="rId15"/>
    <p:sldId id="406" r:id="rId16"/>
    <p:sldId id="407" r:id="rId17"/>
    <p:sldId id="408" r:id="rId18"/>
    <p:sldId id="296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Bušek" initials="M.B.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7" autoAdjust="0"/>
    <p:restoredTop sz="76297" autoAdjust="0"/>
  </p:normalViewPr>
  <p:slideViewPr>
    <p:cSldViewPr>
      <p:cViewPr>
        <p:scale>
          <a:sx n="80" d="100"/>
          <a:sy n="80" d="100"/>
        </p:scale>
        <p:origin x="-273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35E9E8-8200-4FDD-9B74-89CE2A9D8073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144CC4A-0D4A-4ABB-9EE5-467B890EB903}">
      <dgm:prSet phldrT="[Text]" custT="1"/>
      <dgm:spPr>
        <a:solidFill>
          <a:srgbClr val="002060"/>
        </a:solidFill>
      </dgm:spPr>
      <dgm:t>
        <a:bodyPr/>
        <a:lstStyle/>
        <a:p>
          <a:r>
            <a:rPr lang="cs-CZ" sz="1800" b="1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ISŘR</a:t>
          </a:r>
          <a:endParaRPr lang="cs-CZ" sz="1800" b="1" dirty="0">
            <a:solidFill>
              <a:schemeClr val="bg1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A7E62934-C930-4703-A4A0-09E822020538}" type="parTrans" cxnId="{7B5B131D-6CD1-4352-8BBC-108C63D600EC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4173FC3E-D2FB-4C39-BDD8-469EF2152153}" type="sibTrans" cxnId="{7B5B131D-6CD1-4352-8BBC-108C63D600EC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19A4235-BAC5-4E0B-B1DE-0BC62AFAAF0E}">
      <dgm:prSet phldrT="[Text]" custT="1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600" b="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ŘO</a:t>
          </a:r>
          <a:endParaRPr lang="cs-CZ" sz="1600" b="0" dirty="0">
            <a:solidFill>
              <a:srgbClr val="000099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60E9C83D-9A5B-4A76-A314-7A17FBF00615}" type="parTrans" cxnId="{A35C2917-6FC1-46B5-9BD7-9A3239C9EA05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126B6F9-3674-4FAE-B0AB-AAC5708CFB9A}" type="sibTrans" cxnId="{A35C2917-6FC1-46B5-9BD7-9A3239C9EA05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2F9F631-8CE1-4ED4-996C-4C06D7F56AEC}">
      <dgm:prSet phldrT="[Text]" custT="1"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r>
            <a:rPr lang="cs-CZ" sz="1600" b="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MF-PCO</a:t>
          </a:r>
          <a:endParaRPr lang="cs-CZ" sz="1600" b="0" dirty="0">
            <a:solidFill>
              <a:srgbClr val="000099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F84EEB9B-E32D-46DA-95EC-A16E8CDD3092}" type="parTrans" cxnId="{47510C1A-8D4A-4D4A-875F-DD1B6A41FE2F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B923F2C0-91A5-4DBE-83AB-164A52837A70}" type="sibTrans" cxnId="{47510C1A-8D4A-4D4A-875F-DD1B6A41FE2F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7E75ABD6-3BE7-4B67-8F3C-5FE0FDADBA99}">
      <dgm:prSet custT="1"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r>
            <a:rPr lang="cs-CZ" sz="1600" b="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MMR</a:t>
          </a:r>
          <a:endParaRPr lang="cs-CZ" sz="1600" b="0" dirty="0">
            <a:solidFill>
              <a:srgbClr val="000099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8F9F1AA2-D74C-43DA-A69C-8BD8F7775E0E}" type="parTrans" cxnId="{25FE506F-D199-44C2-B5C1-1E417284E08B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8E6C17AC-78A7-4D91-8D0C-F329BC0CF164}" type="sibTrans" cxnId="{25FE506F-D199-44C2-B5C1-1E417284E08B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E3D6F8F7-E47D-4451-AAE7-09DB64F5B2AA}">
      <dgm:prSet custT="1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cs-CZ" sz="1600" b="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SZIF</a:t>
          </a:r>
          <a:endParaRPr lang="cs-CZ" sz="1600" b="0" dirty="0">
            <a:solidFill>
              <a:srgbClr val="000099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D134657-9DA3-497D-9261-C43DD94ED52D}" type="sibTrans" cxnId="{CE902881-B596-4DA6-9DD0-1A241F8E0FC6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70258B42-E3CA-4ECB-BCC6-49D474D22952}" type="parTrans" cxnId="{CE902881-B596-4DA6-9DD0-1A241F8E0FC6}">
      <dgm:prSet/>
      <dgm:spPr/>
      <dgm:t>
        <a:bodyPr/>
        <a:lstStyle/>
        <a:p>
          <a:endParaRPr lang="cs-CZ" sz="1600" b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F99C33C-B73E-4234-8975-9C94D044802B}">
      <dgm:prSet custT="1"/>
      <dgm:spPr>
        <a:solidFill>
          <a:schemeClr val="bg2">
            <a:lumMod val="50000"/>
            <a:alpha val="50000"/>
          </a:schemeClr>
        </a:solidFill>
      </dgm:spPr>
      <dgm:t>
        <a:bodyPr/>
        <a:lstStyle/>
        <a:p>
          <a:r>
            <a:rPr lang="cs-CZ" sz="1600" b="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MF-AO</a:t>
          </a:r>
          <a:endParaRPr lang="cs-CZ" sz="1600" b="0" dirty="0">
            <a:solidFill>
              <a:srgbClr val="000099"/>
            </a:solidFill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B0A5B395-00FB-40EB-A6C3-4AC516A21F56}" type="parTrans" cxnId="{2E68622E-4D96-41FC-AC2A-220797F8A567}">
      <dgm:prSet/>
      <dgm:spPr/>
      <dgm:t>
        <a:bodyPr/>
        <a:lstStyle/>
        <a:p>
          <a:endParaRPr lang="cs-CZ"/>
        </a:p>
      </dgm:t>
    </dgm:pt>
    <dgm:pt modelId="{1F94007F-5BC6-4D01-A1C4-8ADC90315B7D}" type="sibTrans" cxnId="{2E68622E-4D96-41FC-AC2A-220797F8A567}">
      <dgm:prSet/>
      <dgm:spPr/>
      <dgm:t>
        <a:bodyPr/>
        <a:lstStyle/>
        <a:p>
          <a:endParaRPr lang="cs-CZ"/>
        </a:p>
      </dgm:t>
    </dgm:pt>
    <dgm:pt modelId="{FCEAA636-F02B-4E65-B474-B3B399423CE5}" type="pres">
      <dgm:prSet presAssocID="{2C35E9E8-8200-4FDD-9B74-89CE2A9D807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D37BD52-43A1-4FDF-88EB-FE574DA3F9DD}" type="pres">
      <dgm:prSet presAssocID="{2C35E9E8-8200-4FDD-9B74-89CE2A9D8073}" presName="radial" presStyleCnt="0">
        <dgm:presLayoutVars>
          <dgm:animLvl val="ctr"/>
        </dgm:presLayoutVars>
      </dgm:prSet>
      <dgm:spPr/>
      <dgm:t>
        <a:bodyPr/>
        <a:lstStyle/>
        <a:p>
          <a:endParaRPr lang="cs-CZ"/>
        </a:p>
      </dgm:t>
    </dgm:pt>
    <dgm:pt modelId="{5B0C7134-6A03-4C25-8892-75EADE751B2B}" type="pres">
      <dgm:prSet presAssocID="{5144CC4A-0D4A-4ABB-9EE5-467B890EB903}" presName="centerShape" presStyleLbl="vennNode1" presStyleIdx="0" presStyleCnt="6" custLinFactNeighborX="570" custLinFactNeighborY="-2427"/>
      <dgm:spPr/>
      <dgm:t>
        <a:bodyPr/>
        <a:lstStyle/>
        <a:p>
          <a:endParaRPr lang="cs-CZ"/>
        </a:p>
      </dgm:t>
    </dgm:pt>
    <dgm:pt modelId="{2CD5E5D0-9B68-4FD6-ABAB-BF7B535D6F8D}" type="pres">
      <dgm:prSet presAssocID="{E3D6F8F7-E47D-4451-AAE7-09DB64F5B2AA}" presName="node" presStyleLbl="vennNode1" presStyleIdx="1" presStyleCnt="6" custRadScaleRad="95330" custRadScaleInc="-201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2938FC-34F6-4D6F-8BD7-528717968414}" type="pres">
      <dgm:prSet presAssocID="{7E75ABD6-3BE7-4B67-8F3C-5FE0FDADBA99}" presName="node" presStyleLbl="vennNode1" presStyleIdx="2" presStyleCnt="6" custRadScaleRad="92415" custRadScaleInc="1668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1262C7-9521-4705-9750-5CEEA514752C}" type="pres">
      <dgm:prSet presAssocID="{5F99C33C-B73E-4234-8975-9C94D044802B}" presName="node" presStyleLbl="vennNode1" presStyleIdx="3" presStyleCnt="6" custRadScaleRad="95636" custRadScaleInc="-1403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0CEA8F-0242-4784-9E01-A6BB479CC152}" type="pres">
      <dgm:prSet presAssocID="{E19A4235-BAC5-4E0B-B1DE-0BC62AFAAF0E}" presName="node" presStyleLbl="vennNode1" presStyleIdx="4" presStyleCnt="6" custRadScaleRad="98520" custRadScaleInc="406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F62555-6493-429C-9EFC-D2C1B2EE6866}" type="pres">
      <dgm:prSet presAssocID="{22F9F631-8CE1-4ED4-996C-4C06D7F56AEC}" presName="node" presStyleLbl="vennNode1" presStyleIdx="5" presStyleCnt="6" custRadScaleRad="100534" custRadScaleInc="104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5FC2E3-423E-4E5E-8184-145BA52AB4CA}" type="presOf" srcId="{22F9F631-8CE1-4ED4-996C-4C06D7F56AEC}" destId="{9DF62555-6493-429C-9EFC-D2C1B2EE6866}" srcOrd="0" destOrd="0" presId="urn:microsoft.com/office/officeart/2005/8/layout/radial3"/>
    <dgm:cxn modelId="{CE902881-B596-4DA6-9DD0-1A241F8E0FC6}" srcId="{5144CC4A-0D4A-4ABB-9EE5-467B890EB903}" destId="{E3D6F8F7-E47D-4451-AAE7-09DB64F5B2AA}" srcOrd="0" destOrd="0" parTransId="{70258B42-E3CA-4ECB-BCC6-49D474D22952}" sibTransId="{DD134657-9DA3-497D-9261-C43DD94ED52D}"/>
    <dgm:cxn modelId="{BB5328B3-B78A-4146-9885-16CF4231C499}" type="presOf" srcId="{E19A4235-BAC5-4E0B-B1DE-0BC62AFAAF0E}" destId="{E20CEA8F-0242-4784-9E01-A6BB479CC152}" srcOrd="0" destOrd="0" presId="urn:microsoft.com/office/officeart/2005/8/layout/radial3"/>
    <dgm:cxn modelId="{7B5B131D-6CD1-4352-8BBC-108C63D600EC}" srcId="{2C35E9E8-8200-4FDD-9B74-89CE2A9D8073}" destId="{5144CC4A-0D4A-4ABB-9EE5-467B890EB903}" srcOrd="0" destOrd="0" parTransId="{A7E62934-C930-4703-A4A0-09E822020538}" sibTransId="{4173FC3E-D2FB-4C39-BDD8-469EF2152153}"/>
    <dgm:cxn modelId="{47510C1A-8D4A-4D4A-875F-DD1B6A41FE2F}" srcId="{5144CC4A-0D4A-4ABB-9EE5-467B890EB903}" destId="{22F9F631-8CE1-4ED4-996C-4C06D7F56AEC}" srcOrd="4" destOrd="0" parTransId="{F84EEB9B-E32D-46DA-95EC-A16E8CDD3092}" sibTransId="{B923F2C0-91A5-4DBE-83AB-164A52837A70}"/>
    <dgm:cxn modelId="{26E29D20-DE38-46B7-BDD6-727E1A54DDE5}" type="presOf" srcId="{E3D6F8F7-E47D-4451-AAE7-09DB64F5B2AA}" destId="{2CD5E5D0-9B68-4FD6-ABAB-BF7B535D6F8D}" srcOrd="0" destOrd="0" presId="urn:microsoft.com/office/officeart/2005/8/layout/radial3"/>
    <dgm:cxn modelId="{0FFF3B92-2513-49DA-940F-2F886CAD52D0}" type="presOf" srcId="{5144CC4A-0D4A-4ABB-9EE5-467B890EB903}" destId="{5B0C7134-6A03-4C25-8892-75EADE751B2B}" srcOrd="0" destOrd="0" presId="urn:microsoft.com/office/officeart/2005/8/layout/radial3"/>
    <dgm:cxn modelId="{25FE506F-D199-44C2-B5C1-1E417284E08B}" srcId="{5144CC4A-0D4A-4ABB-9EE5-467B890EB903}" destId="{7E75ABD6-3BE7-4B67-8F3C-5FE0FDADBA99}" srcOrd="1" destOrd="0" parTransId="{8F9F1AA2-D74C-43DA-A69C-8BD8F7775E0E}" sibTransId="{8E6C17AC-78A7-4D91-8D0C-F329BC0CF164}"/>
    <dgm:cxn modelId="{2E68622E-4D96-41FC-AC2A-220797F8A567}" srcId="{5144CC4A-0D4A-4ABB-9EE5-467B890EB903}" destId="{5F99C33C-B73E-4234-8975-9C94D044802B}" srcOrd="2" destOrd="0" parTransId="{B0A5B395-00FB-40EB-A6C3-4AC516A21F56}" sibTransId="{1F94007F-5BC6-4D01-A1C4-8ADC90315B7D}"/>
    <dgm:cxn modelId="{11E9F8F3-BEA9-4CB6-ACE2-BBA9B0119FC0}" type="presOf" srcId="{7E75ABD6-3BE7-4B67-8F3C-5FE0FDADBA99}" destId="{312938FC-34F6-4D6F-8BD7-528717968414}" srcOrd="0" destOrd="0" presId="urn:microsoft.com/office/officeart/2005/8/layout/radial3"/>
    <dgm:cxn modelId="{6B0570E8-0B20-46DE-89E7-98B326F12D30}" type="presOf" srcId="{2C35E9E8-8200-4FDD-9B74-89CE2A9D8073}" destId="{FCEAA636-F02B-4E65-B474-B3B399423CE5}" srcOrd="0" destOrd="0" presId="urn:microsoft.com/office/officeart/2005/8/layout/radial3"/>
    <dgm:cxn modelId="{A35C2917-6FC1-46B5-9BD7-9A3239C9EA05}" srcId="{5144CC4A-0D4A-4ABB-9EE5-467B890EB903}" destId="{E19A4235-BAC5-4E0B-B1DE-0BC62AFAAF0E}" srcOrd="3" destOrd="0" parTransId="{60E9C83D-9A5B-4A76-A314-7A17FBF00615}" sibTransId="{D126B6F9-3674-4FAE-B0AB-AAC5708CFB9A}"/>
    <dgm:cxn modelId="{D04682DC-A0FC-4F01-84DA-5083AD204254}" type="presOf" srcId="{5F99C33C-B73E-4234-8975-9C94D044802B}" destId="{C21262C7-9521-4705-9750-5CEEA514752C}" srcOrd="0" destOrd="0" presId="urn:microsoft.com/office/officeart/2005/8/layout/radial3"/>
    <dgm:cxn modelId="{9F8B8FAA-3AD6-4D58-81A2-6B9735A1199D}" type="presParOf" srcId="{FCEAA636-F02B-4E65-B474-B3B399423CE5}" destId="{7D37BD52-43A1-4FDF-88EB-FE574DA3F9DD}" srcOrd="0" destOrd="0" presId="urn:microsoft.com/office/officeart/2005/8/layout/radial3"/>
    <dgm:cxn modelId="{1CCDA11B-B55B-48AC-90E5-CD1399653D69}" type="presParOf" srcId="{7D37BD52-43A1-4FDF-88EB-FE574DA3F9DD}" destId="{5B0C7134-6A03-4C25-8892-75EADE751B2B}" srcOrd="0" destOrd="0" presId="urn:microsoft.com/office/officeart/2005/8/layout/radial3"/>
    <dgm:cxn modelId="{EF97A998-A51C-4BF0-9A51-A2A51F1D4BA2}" type="presParOf" srcId="{7D37BD52-43A1-4FDF-88EB-FE574DA3F9DD}" destId="{2CD5E5D0-9B68-4FD6-ABAB-BF7B535D6F8D}" srcOrd="1" destOrd="0" presId="urn:microsoft.com/office/officeart/2005/8/layout/radial3"/>
    <dgm:cxn modelId="{D8D6DD0D-9F62-479D-94DD-A8ED76FB5816}" type="presParOf" srcId="{7D37BD52-43A1-4FDF-88EB-FE574DA3F9DD}" destId="{312938FC-34F6-4D6F-8BD7-528717968414}" srcOrd="2" destOrd="0" presId="urn:microsoft.com/office/officeart/2005/8/layout/radial3"/>
    <dgm:cxn modelId="{DC0D6FE8-406B-4B13-9D50-ED7544042A87}" type="presParOf" srcId="{7D37BD52-43A1-4FDF-88EB-FE574DA3F9DD}" destId="{C21262C7-9521-4705-9750-5CEEA514752C}" srcOrd="3" destOrd="0" presId="urn:microsoft.com/office/officeart/2005/8/layout/radial3"/>
    <dgm:cxn modelId="{A9529430-0794-4667-A156-BDC856CFB41B}" type="presParOf" srcId="{7D37BD52-43A1-4FDF-88EB-FE574DA3F9DD}" destId="{E20CEA8F-0242-4784-9E01-A6BB479CC152}" srcOrd="4" destOrd="0" presId="urn:microsoft.com/office/officeart/2005/8/layout/radial3"/>
    <dgm:cxn modelId="{D59E7F22-307D-44D8-A928-8CDD0C7B08A3}" type="presParOf" srcId="{7D37BD52-43A1-4FDF-88EB-FE574DA3F9DD}" destId="{9DF62555-6493-429C-9EFC-D2C1B2EE6866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22.9.2016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22.9.2016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20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90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60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2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84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23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831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367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3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547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66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3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189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238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defTabSz="921361" fontAlgn="base">
              <a:spcBef>
                <a:spcPct val="30000"/>
              </a:spcBef>
              <a:spcAft>
                <a:spcPct val="0"/>
              </a:spcAft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3140968"/>
            <a:ext cx="7283152" cy="864096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 userDrawn="1"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466529-9B79-43F6-9BA7-C68323A332B1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C58DD9-D2E0-42C5-8FFD-485777987DB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7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nok bubliny.jpg"/>
          <p:cNvPicPr>
            <a:picLocks noChangeAspect="1"/>
          </p:cNvPicPr>
          <p:nvPr/>
        </p:nvPicPr>
        <p:blipFill>
          <a:blip r:embed="rId7" cstate="print"/>
          <a:srcRect l="14905"/>
          <a:stretch>
            <a:fillRect/>
          </a:stretch>
        </p:blipFill>
        <p:spPr>
          <a:xfrm>
            <a:off x="-1" y="1628800"/>
            <a:ext cx="7056301" cy="4608512"/>
          </a:xfrm>
          <a:prstGeom prst="rect">
            <a:avLst/>
          </a:prstGeom>
        </p:spPr>
      </p:pic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934504"/>
            <a:ext cx="3266223" cy="10210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trukturalni-fondy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7920880" cy="1152128"/>
          </a:xfrm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cs-CZ" i="1" dirty="0"/>
              <a:t>22. září 2016, Braunův dům </a:t>
            </a: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003232" cy="864096"/>
          </a:xfrm>
        </p:spPr>
        <p:txBody>
          <a:bodyPr/>
          <a:lstStyle/>
          <a:p>
            <a:pPr algn="ctr"/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 řízení rizik podvodů pro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období 2014–2020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rgbClr val="000099"/>
                </a:solidFill>
              </a:rPr>
              <a:t>Oblasti nejvíce náchylné k podvodům: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Výběr a hodnocení projektů.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Zadávání veřejných zakázek.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Provádění kontrolní činnosti.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Nastavení řídících procesů na úrovni jednotlivých subjektů implementace.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2000" b="1" dirty="0" smtClean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rgbClr val="000099"/>
                </a:solidFill>
              </a:rPr>
              <a:t>Akční Plán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Opatření ze Strategie </a:t>
            </a:r>
            <a:r>
              <a:rPr lang="cs-CZ" sz="2000" dirty="0" smtClean="0">
                <a:solidFill>
                  <a:srgbClr val="000099"/>
                </a:solidFill>
              </a:rPr>
              <a:t>byly </a:t>
            </a:r>
            <a:r>
              <a:rPr lang="cs-CZ" sz="2000" dirty="0">
                <a:solidFill>
                  <a:srgbClr val="000099"/>
                </a:solidFill>
              </a:rPr>
              <a:t>reflektovány a rozpracovány při přípravě metodických dokumentů v jednotlivých oblastech do praktické roviny </a:t>
            </a:r>
            <a:r>
              <a:rPr lang="cs-CZ" sz="2000" dirty="0" smtClean="0">
                <a:solidFill>
                  <a:srgbClr val="000099"/>
                </a:solidFill>
              </a:rPr>
              <a:t>prostřednictvím </a:t>
            </a:r>
            <a:r>
              <a:rPr lang="cs-CZ" sz="2000" b="1" dirty="0" smtClean="0">
                <a:solidFill>
                  <a:srgbClr val="000099"/>
                </a:solidFill>
              </a:rPr>
              <a:t>Akčního </a:t>
            </a:r>
            <a:r>
              <a:rPr lang="cs-CZ" sz="2000" b="1" dirty="0">
                <a:solidFill>
                  <a:srgbClr val="000099"/>
                </a:solidFill>
              </a:rPr>
              <a:t>plánu pro implementaci Strategie </a:t>
            </a:r>
            <a:r>
              <a:rPr lang="cs-CZ" sz="2000" dirty="0">
                <a:solidFill>
                  <a:srgbClr val="000099"/>
                </a:solidFill>
              </a:rPr>
              <a:t>(Akční plán).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Akční plán specifikuje detailněji navržená opatření ze Strategie a jejich promítnutí do relevantních metodických dokumentů připravovaných v rámci JMP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87824" y="692696"/>
            <a:ext cx="5770984" cy="504056"/>
          </a:xfrm>
        </p:spPr>
        <p:txBody>
          <a:bodyPr/>
          <a:lstStyle/>
          <a:p>
            <a:r>
              <a:rPr lang="cs-CZ" dirty="0"/>
              <a:t>Strategie </a:t>
            </a:r>
            <a:r>
              <a:rPr lang="cs-CZ" dirty="0" smtClean="0"/>
              <a:t>a Akční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101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548680"/>
            <a:ext cx="5842992" cy="868958"/>
          </a:xfrm>
        </p:spPr>
        <p:txBody>
          <a:bodyPr/>
          <a:lstStyle/>
          <a:p>
            <a:r>
              <a:rPr lang="cs-C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Akční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781128"/>
          </a:xfrm>
        </p:spPr>
        <p:txBody>
          <a:bodyPr/>
          <a:lstStyle/>
          <a:p>
            <a:endParaRPr lang="cs-CZ" sz="20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</a:t>
            </a: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promítá do těchto metodických dokumentů:</a:t>
            </a: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řízení rizik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2014–2020 – řízení rizik, odpovědnosti, sdílení, učení se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Evaluace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2014–2020 – ověřování 3E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pro řízení výzev, hodnocení a výběr projektů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2014-2020 – Transparentnost, 3E, omezení politických vlivů (hodnotitelé), Etický kodex, nežádoucí vazby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lidské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zdroje – Oblast vzdělávání, zvyšování povědomí, omezení politických vlivů, sdílení rizik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veřejné zakázky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2014–2020 – 3E, omezení politických vlivů, jasné nastavení pravidel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pro přípravu řídicí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dokumentace -  Nulová tolerance, jasné postupy, pol. vlivy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publicita a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– Transparentnost, pol. vlivy, propagace postoje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MS2014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a MP </a:t>
            </a:r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monitorování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2014–2020 – Transparentnost,           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MPFT – střet zájmů, </a:t>
            </a:r>
            <a:r>
              <a:rPr lang="cs-CZ" sz="1600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rozkr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lastnické struktury, nastavení postupů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cs-CZ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 pro provádění </a:t>
            </a:r>
            <a:r>
              <a:rPr lang="cs-CZ" sz="16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 – ověřování 3E, indikátory podvodu, realizace kontrol</a:t>
            </a:r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16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19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odpovědnosti </a:t>
            </a:r>
            <a:r>
              <a:rPr lang="cs-CZ" sz="2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gesci ŘO/Rezortů – nelze pokrýt v JMP</a:t>
            </a: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Vazba na RIPP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Nulová tolerance podvodů a aktivní propagace tohoto postoje ze strany vedení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Nastavení odpovědností za řízení rizika podvodu na úrovni nejvyššího vedení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Umožnění anonymního hlášení podezření na podvod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k oznamování, ochrana oznamovatelů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Interní prošetřování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důvěrnosti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Disciplinární opatření</a:t>
            </a:r>
          </a:p>
          <a:p>
            <a:r>
              <a:rPr lang="cs-CZ" sz="2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rozpracování v rámci OM – i ve vazbě na audity designace</a:t>
            </a: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491064" cy="79695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Úroveň 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80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915000" cy="79695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Další </a:t>
            </a:r>
            <a:r>
              <a:rPr lang="cs-C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</a:t>
            </a:r>
            <a:r>
              <a:rPr lang="cs-CZ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kroky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</a:t>
            </a: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systému vzdělávání subjektů implementace na rizika korupce a podvodu</a:t>
            </a:r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Pokračování v systému řízení rizik (včetně rizika korupce) v programovém období 2014-2020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Evaluace Strategie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Využívání nálezů z auditů a kontrol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</a:t>
            </a: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podnětů </a:t>
            </a:r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doporučení </a:t>
            </a: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ostatních subjektů implementační </a:t>
            </a:r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struktury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práce s indikátory podvodu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17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3888432"/>
          </a:xfrm>
        </p:spPr>
        <p:txBody>
          <a:bodyPr>
            <a:normAutofit/>
          </a:bodyPr>
          <a:lstStyle/>
          <a:p>
            <a:pPr marL="444500" indent="-44450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  <a:ea typeface="Arial Unicode MS" panose="020B0604020202020204" pitchFamily="34" charset="-128"/>
              </a:rPr>
              <a:t>ř</a:t>
            </a: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ízení rizik otestováno v rámci období 2007-2013 </a:t>
            </a:r>
          </a:p>
          <a:p>
            <a:pPr marL="444500" indent="-44450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  <a:ea typeface="Arial Unicode MS" panose="020B0604020202020204" pitchFamily="34" charset="-128"/>
              </a:rPr>
              <a:t>b</a:t>
            </a: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ylo zahájeno v roce 2009, postupně dotvářeno po dobu 6 let</a:t>
            </a:r>
          </a:p>
          <a:p>
            <a:pPr marL="444500" indent="-44450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  <a:ea typeface="Arial Unicode MS" panose="020B0604020202020204" pitchFamily="34" charset="-128"/>
              </a:rPr>
              <a:t>k</a:t>
            </a: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oncept vytvořen vlastní kapacitou MMR, bez expertní pomoci</a:t>
            </a:r>
          </a:p>
          <a:p>
            <a:pPr marL="444500" indent="-44450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je pozitivně oceňován Evropskou komisí</a:t>
            </a:r>
          </a:p>
          <a:p>
            <a:pPr marL="444500" indent="-44450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  <a:ea typeface="Arial Unicode MS" panose="020B0604020202020204" pitchFamily="34" charset="-128"/>
              </a:rPr>
              <a:t>je inspirací pro jiné členské státy – př. </a:t>
            </a: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Slovensko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</a:pPr>
            <a:endParaRPr lang="cs-CZ" sz="1800" dirty="0" smtClean="0">
              <a:solidFill>
                <a:srgbClr val="000099"/>
              </a:solidFill>
              <a:ea typeface="Arial Unicode MS" panose="020B0604020202020204" pitchFamily="3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</a:pPr>
            <a:endParaRPr lang="cs-CZ" sz="1800" dirty="0">
              <a:solidFill>
                <a:srgbClr val="000099"/>
              </a:solidFill>
              <a:ea typeface="Arial Unicode MS" panose="020B0604020202020204" pitchFamily="3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</a:pPr>
            <a:r>
              <a:rPr lang="cs-CZ" sz="1800" b="1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Východisko pro ISŘR: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99"/>
                </a:solidFill>
                <a:ea typeface="Arial Unicode MS" panose="020B0604020202020204" pitchFamily="34" charset="-128"/>
              </a:rPr>
              <a:t>MP pro řízení rizik ESI fondů v programovém období 2014-2020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07296" y="620688"/>
            <a:ext cx="6336704" cy="504056"/>
          </a:xfrm>
        </p:spPr>
        <p:txBody>
          <a:bodyPr/>
          <a:lstStyle/>
          <a:p>
            <a:r>
              <a:rPr lang="cs-CZ" dirty="0" smtClean="0">
                <a:ea typeface="Arial Unicode MS" panose="020B0604020202020204" pitchFamily="34" charset="-128"/>
              </a:rPr>
              <a:t>ISŘR - Na čem stavíme?</a:t>
            </a:r>
            <a:endParaRPr lang="cs-CZ" dirty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71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Přímá spojnice 74"/>
          <p:cNvCxnSpPr>
            <a:stCxn id="109" idx="2"/>
          </p:cNvCxnSpPr>
          <p:nvPr/>
        </p:nvCxnSpPr>
        <p:spPr>
          <a:xfrm>
            <a:off x="1523647" y="2164874"/>
            <a:ext cx="0" cy="2105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04241" y="476672"/>
            <a:ext cx="6212680" cy="504056"/>
          </a:xfrm>
        </p:spPr>
        <p:txBody>
          <a:bodyPr/>
          <a:lstStyle/>
          <a:p>
            <a:r>
              <a:rPr lang="cs-CZ" dirty="0" smtClean="0">
                <a:ea typeface="Arial Unicode MS" panose="020B0604020202020204" pitchFamily="34" charset="-128"/>
              </a:rPr>
              <a:t>Jak probíhá řízení rizik v čase?</a:t>
            </a:r>
            <a:endParaRPr lang="cs-CZ" dirty="0">
              <a:ea typeface="Arial Unicode MS" panose="020B0604020202020204" pitchFamily="34" charset="-128"/>
            </a:endParaRPr>
          </a:p>
        </p:txBody>
      </p:sp>
      <p:sp>
        <p:nvSpPr>
          <p:cNvPr id="48" name="Šipka doprava se zářezem 47"/>
          <p:cNvSpPr/>
          <p:nvPr/>
        </p:nvSpPr>
        <p:spPr>
          <a:xfrm>
            <a:off x="69650" y="1174135"/>
            <a:ext cx="9062977" cy="720080"/>
          </a:xfrm>
          <a:prstGeom prst="notchedRightArrow">
            <a:avLst>
              <a:gd name="adj1" fmla="val 50000"/>
              <a:gd name="adj2" fmla="val 66074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leden</a:t>
            </a:r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únor</a:t>
            </a:r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březen</a:t>
            </a:r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duben</a:t>
            </a:r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květen</a:t>
            </a:r>
            <a:r>
              <a:rPr lang="cs-CZ" sz="1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</a:t>
            </a:r>
            <a:r>
              <a:rPr lang="cs-CZ" sz="1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červen</a:t>
            </a:r>
            <a:endParaRPr lang="cs-CZ" sz="14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" name="Ovál 48"/>
          <p:cNvSpPr/>
          <p:nvPr/>
        </p:nvSpPr>
        <p:spPr>
          <a:xfrm>
            <a:off x="1032235" y="1174135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31. 1.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0" name="Ovál 49"/>
          <p:cNvSpPr/>
          <p:nvPr/>
        </p:nvSpPr>
        <p:spPr>
          <a:xfrm>
            <a:off x="2400387" y="1183184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28. 2.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2" name="Ovál 51"/>
          <p:cNvSpPr/>
          <p:nvPr/>
        </p:nvSpPr>
        <p:spPr>
          <a:xfrm>
            <a:off x="3768627" y="1183184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31. 3.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3" name="Ovál 52"/>
          <p:cNvSpPr/>
          <p:nvPr/>
        </p:nvSpPr>
        <p:spPr>
          <a:xfrm>
            <a:off x="5136691" y="1174135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30. 4.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4" name="Ovál 53"/>
          <p:cNvSpPr/>
          <p:nvPr/>
        </p:nvSpPr>
        <p:spPr>
          <a:xfrm>
            <a:off x="6504843" y="1183184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31. 5.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5" name="Ovál 54"/>
          <p:cNvSpPr/>
          <p:nvPr/>
        </p:nvSpPr>
        <p:spPr>
          <a:xfrm>
            <a:off x="7930500" y="1174135"/>
            <a:ext cx="720000" cy="720080"/>
          </a:xfrm>
          <a:prstGeom prst="ellipse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cs-CZ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30. 6.</a:t>
            </a:r>
            <a:endParaRPr lang="cs-CZ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8" name="Přímá spojnice 57"/>
          <p:cNvCxnSpPr/>
          <p:nvPr/>
        </p:nvCxnSpPr>
        <p:spPr>
          <a:xfrm>
            <a:off x="240147" y="2254255"/>
            <a:ext cx="8640960" cy="0"/>
          </a:xfrm>
          <a:prstGeom prst="line">
            <a:avLst/>
          </a:prstGeom>
          <a:ln w="127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>
            <a:stCxn id="49" idx="4"/>
          </p:cNvCxnSpPr>
          <p:nvPr/>
        </p:nvCxnSpPr>
        <p:spPr>
          <a:xfrm>
            <a:off x="1392235" y="1894215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>
            <a:stCxn id="50" idx="4"/>
          </p:cNvCxnSpPr>
          <p:nvPr/>
        </p:nvCxnSpPr>
        <p:spPr>
          <a:xfrm>
            <a:off x="2760387" y="1903264"/>
            <a:ext cx="0" cy="350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>
            <a:stCxn id="52" idx="4"/>
          </p:cNvCxnSpPr>
          <p:nvPr/>
        </p:nvCxnSpPr>
        <p:spPr>
          <a:xfrm>
            <a:off x="4128627" y="1903264"/>
            <a:ext cx="0" cy="350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>
            <a:stCxn id="53" idx="4"/>
          </p:cNvCxnSpPr>
          <p:nvPr/>
        </p:nvCxnSpPr>
        <p:spPr>
          <a:xfrm>
            <a:off x="5496691" y="1894215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>
            <a:stCxn id="54" idx="4"/>
          </p:cNvCxnSpPr>
          <p:nvPr/>
        </p:nvCxnSpPr>
        <p:spPr>
          <a:xfrm>
            <a:off x="6864843" y="1903264"/>
            <a:ext cx="0" cy="350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>
            <a:off x="8292106" y="1894215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 flipV="1">
            <a:off x="1214246" y="2155825"/>
            <a:ext cx="0" cy="45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ové pole 67"/>
          <p:cNvSpPr txBox="1"/>
          <p:nvPr/>
        </p:nvSpPr>
        <p:spPr>
          <a:xfrm>
            <a:off x="107504" y="3875402"/>
            <a:ext cx="1416143" cy="709384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Vyplnění sestav ŘO </a:t>
            </a: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 </a:t>
            </a:r>
            <a:r>
              <a:rPr lang="cs-CZ" sz="1100" dirty="0" smtClean="0">
                <a:solidFill>
                  <a:schemeClr val="tx1"/>
                </a:solidFill>
                <a:ea typeface="Calibri"/>
                <a:cs typeface="Times New Roman"/>
              </a:rPr>
              <a:t>pro reportování rizik a opatření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795916" y="1894215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25. 1.</a:t>
            </a:r>
            <a:endParaRPr lang="cs-CZ" sz="1400" dirty="0"/>
          </a:p>
        </p:txBody>
      </p:sp>
      <p:sp>
        <p:nvSpPr>
          <p:cNvPr id="109" name="TextovéPole 108"/>
          <p:cNvSpPr txBox="1"/>
          <p:nvPr/>
        </p:nvSpPr>
        <p:spPr>
          <a:xfrm>
            <a:off x="1295059" y="1903264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1. 2.</a:t>
            </a:r>
            <a:endParaRPr lang="cs-CZ" sz="1400" dirty="0"/>
          </a:p>
        </p:txBody>
      </p:sp>
      <p:cxnSp>
        <p:nvCxnSpPr>
          <p:cNvPr id="134" name="Přímá spojnice 133"/>
          <p:cNvCxnSpPr>
            <a:endCxn id="135" idx="2"/>
          </p:cNvCxnSpPr>
          <p:nvPr/>
        </p:nvCxnSpPr>
        <p:spPr>
          <a:xfrm flipH="1" flipV="1">
            <a:off x="4736101" y="2168694"/>
            <a:ext cx="2" cy="45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/>
          <p:cNvSpPr txBox="1"/>
          <p:nvPr/>
        </p:nvSpPr>
        <p:spPr>
          <a:xfrm>
            <a:off x="4468239" y="1907084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15. 4.</a:t>
            </a:r>
            <a:endParaRPr lang="cs-CZ" sz="1400" dirty="0"/>
          </a:p>
        </p:txBody>
      </p:sp>
      <p:sp>
        <p:nvSpPr>
          <p:cNvPr id="138" name="Zaoblený obdélník 137"/>
          <p:cNvSpPr/>
          <p:nvPr/>
        </p:nvSpPr>
        <p:spPr>
          <a:xfrm>
            <a:off x="69650" y="5574595"/>
            <a:ext cx="1826681" cy="4240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Analýza, sběr dat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0" name="Zaoblený obdélník 139"/>
          <p:cNvSpPr/>
          <p:nvPr/>
        </p:nvSpPr>
        <p:spPr>
          <a:xfrm>
            <a:off x="2112356" y="5566623"/>
            <a:ext cx="1907251" cy="43204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Vyhodnocení dat, ZŘR a jednání VŘR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3" name="Textové pole 67"/>
          <p:cNvSpPr txBox="1"/>
          <p:nvPr/>
        </p:nvSpPr>
        <p:spPr>
          <a:xfrm>
            <a:off x="1187624" y="4667328"/>
            <a:ext cx="1572778" cy="4036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Multikriteriální analýza &amp; semafor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149" name="Přímá spojnice 148"/>
          <p:cNvCxnSpPr>
            <a:endCxn id="150" idx="2"/>
          </p:cNvCxnSpPr>
          <p:nvPr/>
        </p:nvCxnSpPr>
        <p:spPr>
          <a:xfrm flipV="1">
            <a:off x="3063537" y="2150119"/>
            <a:ext cx="0" cy="46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ovéPole 149"/>
          <p:cNvSpPr txBox="1"/>
          <p:nvPr/>
        </p:nvSpPr>
        <p:spPr>
          <a:xfrm>
            <a:off x="2834949" y="1888509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5. 3.</a:t>
            </a:r>
            <a:endParaRPr lang="cs-CZ" sz="1400" dirty="0"/>
          </a:p>
        </p:txBody>
      </p:sp>
      <p:cxnSp>
        <p:nvCxnSpPr>
          <p:cNvPr id="154" name="Přímá spojnice 153"/>
          <p:cNvCxnSpPr/>
          <p:nvPr/>
        </p:nvCxnSpPr>
        <p:spPr>
          <a:xfrm flipV="1">
            <a:off x="4128626" y="2244744"/>
            <a:ext cx="1" cy="3753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ové pole 67"/>
          <p:cNvSpPr txBox="1"/>
          <p:nvPr/>
        </p:nvSpPr>
        <p:spPr>
          <a:xfrm>
            <a:off x="3292125" y="3410041"/>
            <a:ext cx="836501" cy="531373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Schůzky ZŘR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4232967" y="5566623"/>
            <a:ext cx="1407780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Analýza, sběr dat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73" name="Zaoblený obdélník 172"/>
          <p:cNvSpPr/>
          <p:nvPr/>
        </p:nvSpPr>
        <p:spPr>
          <a:xfrm>
            <a:off x="5860472" y="5566623"/>
            <a:ext cx="2307689" cy="43204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Vyhodnocení dat, ZŘR a jednání VŘR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175" name="Přímá spojnice 174"/>
          <p:cNvCxnSpPr/>
          <p:nvPr/>
        </p:nvCxnSpPr>
        <p:spPr>
          <a:xfrm flipV="1">
            <a:off x="7231896" y="2161559"/>
            <a:ext cx="0" cy="46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Přímá spojnice 175"/>
          <p:cNvCxnSpPr/>
          <p:nvPr/>
        </p:nvCxnSpPr>
        <p:spPr>
          <a:xfrm flipV="1">
            <a:off x="8296986" y="2256185"/>
            <a:ext cx="0" cy="3742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ové pole 67"/>
          <p:cNvSpPr txBox="1"/>
          <p:nvPr/>
        </p:nvSpPr>
        <p:spPr>
          <a:xfrm>
            <a:off x="7460484" y="3421481"/>
            <a:ext cx="836501" cy="531373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Schůzky ZŘR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78" name="TextovéPole 177"/>
          <p:cNvSpPr txBox="1"/>
          <p:nvPr/>
        </p:nvSpPr>
        <p:spPr>
          <a:xfrm>
            <a:off x="7003308" y="1911389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5. 6.</a:t>
            </a:r>
            <a:endParaRPr lang="cs-CZ" sz="1400" dirty="0"/>
          </a:p>
        </p:txBody>
      </p:sp>
      <p:cxnSp>
        <p:nvCxnSpPr>
          <p:cNvPr id="179" name="Přímá spojnice 178"/>
          <p:cNvCxnSpPr>
            <a:endCxn id="180" idx="2"/>
          </p:cNvCxnSpPr>
          <p:nvPr/>
        </p:nvCxnSpPr>
        <p:spPr>
          <a:xfrm flipV="1">
            <a:off x="8788929" y="2164874"/>
            <a:ext cx="0" cy="45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ovéPole 179"/>
          <p:cNvSpPr txBox="1"/>
          <p:nvPr/>
        </p:nvSpPr>
        <p:spPr>
          <a:xfrm>
            <a:off x="8521067" y="1903264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1</a:t>
            </a:r>
            <a:r>
              <a:rPr lang="cs-CZ" sz="1100" dirty="0" smtClean="0"/>
              <a:t>5. 7.</a:t>
            </a:r>
            <a:endParaRPr lang="cs-CZ" sz="1400" dirty="0"/>
          </a:p>
        </p:txBody>
      </p:sp>
      <p:sp>
        <p:nvSpPr>
          <p:cNvPr id="181" name="Textové pole 67"/>
          <p:cNvSpPr txBox="1"/>
          <p:nvPr/>
        </p:nvSpPr>
        <p:spPr>
          <a:xfrm>
            <a:off x="8377051" y="2486806"/>
            <a:ext cx="679740" cy="88898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Vyplnění </a:t>
            </a: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sestav ŘO o čerpání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142" name="Přímá spojnice 141"/>
          <p:cNvCxnSpPr/>
          <p:nvPr/>
        </p:nvCxnSpPr>
        <p:spPr>
          <a:xfrm flipH="1">
            <a:off x="2760387" y="2261225"/>
            <a:ext cx="15" cy="2809797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 pole 67"/>
          <p:cNvSpPr txBox="1"/>
          <p:nvPr/>
        </p:nvSpPr>
        <p:spPr>
          <a:xfrm>
            <a:off x="107504" y="2485406"/>
            <a:ext cx="1103746" cy="131510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Vyplnění sestav </a:t>
            </a: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ŘO o čerpání (milníky, indikátory</a:t>
            </a:r>
            <a:r>
              <a:rPr lang="cs-CZ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, </a:t>
            </a: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predikce) - </a:t>
            </a:r>
            <a:r>
              <a:rPr lang="cs-CZ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4.Q</a:t>
            </a:r>
          </a:p>
        </p:txBody>
      </p:sp>
      <p:sp>
        <p:nvSpPr>
          <p:cNvPr id="148" name="Textové pole 67"/>
          <p:cNvSpPr txBox="1"/>
          <p:nvPr/>
        </p:nvSpPr>
        <p:spPr>
          <a:xfrm>
            <a:off x="2904443" y="2473966"/>
            <a:ext cx="1080119" cy="360012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Jednání VŘR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33" name="Textové pole 67"/>
          <p:cNvSpPr txBox="1"/>
          <p:nvPr/>
        </p:nvSpPr>
        <p:spPr>
          <a:xfrm>
            <a:off x="4736103" y="2486806"/>
            <a:ext cx="1224096" cy="135528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  <a:ea typeface="Calibri"/>
                <a:cs typeface="Times New Roman"/>
              </a:rPr>
              <a:t>Vyplnění sestav ŘO o čerpání (milníky, indikátory, predikce) - </a:t>
            </a: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1.Q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74" name="Textové pole 67"/>
          <p:cNvSpPr txBox="1"/>
          <p:nvPr/>
        </p:nvSpPr>
        <p:spPr>
          <a:xfrm>
            <a:off x="7072802" y="2485406"/>
            <a:ext cx="1080119" cy="360012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Jednání VŘR</a:t>
            </a:r>
            <a:endParaRPr lang="cs-CZ" sz="20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9" name="Textové pole 67"/>
          <p:cNvSpPr txBox="1"/>
          <p:nvPr/>
        </p:nvSpPr>
        <p:spPr>
          <a:xfrm>
            <a:off x="2270844" y="5157191"/>
            <a:ext cx="1857783" cy="305063"/>
          </a:xfrm>
          <a:prstGeom prst="rect">
            <a:avLst/>
          </a:prstGeom>
          <a:solidFill>
            <a:schemeClr val="bg1"/>
          </a:solidFill>
          <a:ln w="6350">
            <a:solidFill>
              <a:srgbClr val="4A7EBB"/>
            </a:solidFill>
            <a:prstDash val="solid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12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Tvorba </a:t>
            </a:r>
            <a:r>
              <a:rPr lang="cs-CZ" sz="1200" dirty="0" smtClean="0">
                <a:solidFill>
                  <a:schemeClr val="tx1"/>
                </a:solidFill>
                <a:ea typeface="Calibri"/>
                <a:cs typeface="Times New Roman"/>
              </a:rPr>
              <a:t>Plánů opatření</a:t>
            </a:r>
            <a:endParaRPr lang="cs-CZ" sz="24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9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953121669"/>
              </p:ext>
            </p:extLst>
          </p:nvPr>
        </p:nvGraphicFramePr>
        <p:xfrm>
          <a:off x="539552" y="1427297"/>
          <a:ext cx="44644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860032" y="2492896"/>
            <a:ext cx="3672408" cy="20313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MF-AO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Auditní orgán</a:t>
            </a:r>
          </a:p>
          <a:p>
            <a:endParaRPr lang="cs-CZ" sz="1400" dirty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1400" b="1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SZIF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Státní zemědělský intervenční fond</a:t>
            </a:r>
          </a:p>
          <a:p>
            <a:endParaRPr lang="cs-CZ" sz="140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1400" b="1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MMR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Ministerstvo pro místní rozvoj</a:t>
            </a:r>
          </a:p>
          <a:p>
            <a:endParaRPr lang="cs-CZ" sz="1400" dirty="0" smtClean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1400" b="1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MF-PCO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1400" dirty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1400" dirty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Platební a certifikační 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orgán</a:t>
            </a:r>
          </a:p>
          <a:p>
            <a:endParaRPr lang="cs-CZ" sz="1400" dirty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1400" b="1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ŘO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1400" dirty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cs-CZ" sz="1400" dirty="0" smtClean="0">
                <a:solidFill>
                  <a:srgbClr val="00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Řídicí orgán</a:t>
            </a:r>
            <a:endParaRPr lang="cs-CZ" sz="1400" dirty="0">
              <a:solidFill>
                <a:srgbClr val="000099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908720"/>
            <a:ext cx="5760640" cy="504056"/>
          </a:xfrm>
        </p:spPr>
        <p:txBody>
          <a:bodyPr/>
          <a:lstStyle/>
          <a:p>
            <a:r>
              <a:rPr lang="cs-CZ" dirty="0" smtClean="0">
                <a:ea typeface="Arial Unicode MS" panose="020B0604020202020204" pitchFamily="34" charset="-128"/>
              </a:rPr>
              <a:t>Kdo je do procesu zapojen?</a:t>
            </a:r>
            <a:endParaRPr lang="cs-CZ" dirty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97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99792" y="548680"/>
            <a:ext cx="6048672" cy="576064"/>
          </a:xfrm>
        </p:spPr>
        <p:txBody>
          <a:bodyPr/>
          <a:lstStyle/>
          <a:p>
            <a:r>
              <a:rPr lang="cs-CZ" dirty="0" smtClean="0">
                <a:ea typeface="Arial Unicode MS" panose="020B0604020202020204" pitchFamily="34" charset="-128"/>
              </a:rPr>
              <a:t>Riziko podvodu a korupce jako součást ISŘR</a:t>
            </a:r>
            <a:endParaRPr lang="cs-CZ" dirty="0">
              <a:ea typeface="Arial Unicode MS" panose="020B0604020202020204" pitchFamily="34" charset="-128"/>
            </a:endParaRPr>
          </a:p>
        </p:txBody>
      </p:sp>
      <p:sp>
        <p:nvSpPr>
          <p:cNvPr id="8" name="Šipka nahoru 7"/>
          <p:cNvSpPr/>
          <p:nvPr/>
        </p:nvSpPr>
        <p:spPr>
          <a:xfrm>
            <a:off x="467544" y="1196752"/>
            <a:ext cx="936104" cy="4680520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578442" y="4981110"/>
            <a:ext cx="6164088" cy="873061"/>
          </a:xfrm>
          <a:prstGeom prst="rect">
            <a:avLst/>
          </a:prstGeom>
          <a:solidFill>
            <a:srgbClr val="000099">
              <a:alpha val="0"/>
            </a:srgbClr>
          </a:solidFill>
          <a:ln>
            <a:solidFill>
              <a:srgbClr val="0000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rgbClr val="0000BC"/>
                </a:solidFill>
              </a:rPr>
              <a:t>Rizika identifikována v rámci předdefinovaných rizikových oblastí v MS2014+ ze strany ŘO</a:t>
            </a:r>
            <a:endParaRPr lang="cs-CZ" dirty="0">
              <a:solidFill>
                <a:srgbClr val="0000BC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195736" y="3861048"/>
            <a:ext cx="6192688" cy="864096"/>
          </a:xfrm>
          <a:prstGeom prst="rect">
            <a:avLst/>
          </a:prstGeom>
          <a:solidFill>
            <a:srgbClr val="000099">
              <a:alpha val="0"/>
            </a:srgbClr>
          </a:solidFill>
          <a:ln>
            <a:solidFill>
              <a:srgbClr val="0000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0000BC"/>
                </a:solidFill>
              </a:rPr>
              <a:t>V případě identifikace je riziko zařazeno na schůzku pracovního týmu pro vyhodnocení rizik v příslušné oblasti</a:t>
            </a:r>
            <a:endParaRPr lang="cs-CZ" dirty="0">
              <a:solidFill>
                <a:srgbClr val="0000BC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123728" y="1628800"/>
            <a:ext cx="6192688" cy="864096"/>
          </a:xfrm>
          <a:prstGeom prst="rect">
            <a:avLst/>
          </a:prstGeom>
          <a:solidFill>
            <a:srgbClr val="000099">
              <a:alpha val="0"/>
            </a:srgbClr>
          </a:solidFill>
          <a:ln>
            <a:solidFill>
              <a:srgbClr val="0000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0000BC"/>
                </a:solidFill>
              </a:rPr>
              <a:t>Identifikovaná </a:t>
            </a:r>
            <a:r>
              <a:rPr lang="cs-CZ" smtClean="0">
                <a:solidFill>
                  <a:srgbClr val="0000BC"/>
                </a:solidFill>
              </a:rPr>
              <a:t>rizika projednávána vládou </a:t>
            </a:r>
            <a:r>
              <a:rPr lang="cs-CZ" dirty="0" smtClean="0">
                <a:solidFill>
                  <a:srgbClr val="0000BC"/>
                </a:solidFill>
              </a:rPr>
              <a:t>ČR </a:t>
            </a:r>
            <a:endParaRPr lang="cs-CZ" dirty="0">
              <a:solidFill>
                <a:srgbClr val="0000BC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547664" y="2708920"/>
            <a:ext cx="6192688" cy="936104"/>
          </a:xfrm>
          <a:prstGeom prst="rect">
            <a:avLst/>
          </a:prstGeom>
          <a:solidFill>
            <a:srgbClr val="000099">
              <a:alpha val="0"/>
            </a:srgbClr>
          </a:solidFill>
          <a:ln>
            <a:solidFill>
              <a:srgbClr val="0000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0000BC"/>
                </a:solidFill>
              </a:rPr>
              <a:t>Vstupuje do hodnocení rizikovosti a je diskutováno na Výboru pro řízení rizik</a:t>
            </a:r>
            <a:endParaRPr lang="cs-CZ" dirty="0">
              <a:solidFill>
                <a:srgbClr val="0000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7809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Děkujeme za pozornost.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4869160"/>
            <a:ext cx="842486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www.mmr.cz</a:t>
            </a:r>
            <a:endParaRPr lang="cs-CZ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www.dotaceEU.cz</a:t>
            </a: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endParaRPr lang="cs-CZ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683568" y="1639340"/>
            <a:ext cx="6347048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1. Východiska</a:t>
            </a:r>
          </a:p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2. Příprava Strategie</a:t>
            </a:r>
          </a:p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3. Implementace Strategie</a:t>
            </a:r>
          </a:p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4. Průmět opatření a opatření na úrovni programů</a:t>
            </a:r>
          </a:p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5. Další kroky</a:t>
            </a:r>
          </a:p>
          <a:p>
            <a:pPr marL="0" indent="0" algn="just" defTabSz="604838">
              <a:spcBef>
                <a:spcPts val="600"/>
              </a:spcBef>
              <a:spcAft>
                <a:spcPts val="600"/>
              </a:spcAft>
              <a:buNone/>
              <a:tabLst>
                <a:tab pos="1614488" algn="l"/>
              </a:tabLst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6. Informace o ISŘR</a:t>
            </a:r>
          </a:p>
        </p:txBody>
      </p:sp>
    </p:spTree>
    <p:extLst>
      <p:ext uri="{BB962C8B-B14F-4D97-AF65-F5344CB8AC3E}">
        <p14:creationId xmlns:p14="http://schemas.microsoft.com/office/powerpoint/2010/main" val="21474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176464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Klíčové téma - problematika </a:t>
            </a:r>
            <a:r>
              <a:rPr lang="cs-CZ" sz="2000" kern="200" dirty="0">
                <a:solidFill>
                  <a:srgbClr val="000099"/>
                </a:solidFill>
              </a:rPr>
              <a:t>podvodů obecně a zejména korupce </a:t>
            </a:r>
            <a:endParaRPr lang="cs-CZ" sz="2000" kern="200" dirty="0" smtClean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Nové požadavky nařízení č. 1303/2013.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Apel na provádění protikorupční strategie v pozičním dokumentu </a:t>
            </a:r>
            <a:r>
              <a:rPr lang="cs-CZ" sz="2000" kern="200" dirty="0" smtClean="0">
                <a:solidFill>
                  <a:srgbClr val="000099"/>
                </a:solidFill>
              </a:rPr>
              <a:t>EK, obecně větší pozornost na toto téma v novém období.</a:t>
            </a:r>
            <a:endParaRPr lang="cs-CZ" sz="2000" kern="200" dirty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Návaznost na situaci </a:t>
            </a:r>
            <a:r>
              <a:rPr lang="cs-CZ" sz="2000" kern="200" dirty="0">
                <a:solidFill>
                  <a:srgbClr val="000099"/>
                </a:solidFill>
              </a:rPr>
              <a:t>v programovém období </a:t>
            </a:r>
            <a:r>
              <a:rPr lang="cs-CZ" sz="2000" kern="200" dirty="0" smtClean="0">
                <a:solidFill>
                  <a:srgbClr val="000099"/>
                </a:solidFill>
              </a:rPr>
              <a:t>2007-2013.</a:t>
            </a:r>
            <a:endParaRPr lang="cs-CZ" sz="2000" kern="200" dirty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Vnímání problematiky v ČR.</a:t>
            </a:r>
            <a:endParaRPr lang="cs-CZ" sz="2000" kern="200" dirty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Poškozování </a:t>
            </a:r>
            <a:r>
              <a:rPr lang="cs-CZ" sz="2000" kern="200" dirty="0">
                <a:solidFill>
                  <a:srgbClr val="000099"/>
                </a:solidFill>
              </a:rPr>
              <a:t>vnímání přínosu </a:t>
            </a:r>
            <a:r>
              <a:rPr lang="cs-CZ" sz="2000" kern="200" dirty="0" smtClean="0">
                <a:solidFill>
                  <a:srgbClr val="000099"/>
                </a:solidFill>
              </a:rPr>
              <a:t>EU </a:t>
            </a:r>
            <a:r>
              <a:rPr lang="cs-CZ" sz="2000" kern="200" dirty="0">
                <a:solidFill>
                  <a:srgbClr val="000099"/>
                </a:solidFill>
              </a:rPr>
              <a:t>fondů a </a:t>
            </a:r>
            <a:r>
              <a:rPr lang="cs-CZ" sz="2000" kern="200" dirty="0" smtClean="0">
                <a:solidFill>
                  <a:srgbClr val="000099"/>
                </a:solidFill>
              </a:rPr>
              <a:t>medializace.</a:t>
            </a:r>
            <a:endParaRPr lang="cs-CZ" sz="2000" kern="200" dirty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Využití </a:t>
            </a:r>
            <a:r>
              <a:rPr lang="cs-CZ" sz="2000" kern="200" dirty="0">
                <a:solidFill>
                  <a:srgbClr val="000099"/>
                </a:solidFill>
              </a:rPr>
              <a:t>získaných zkušeností z programového období 2007-2013</a:t>
            </a:r>
            <a:r>
              <a:rPr lang="cs-CZ" sz="2000" kern="200" dirty="0" smtClean="0">
                <a:solidFill>
                  <a:srgbClr val="000099"/>
                </a:solidFill>
              </a:rPr>
              <a:t>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Možnost navázat na existující nástroje.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Aktivní řízení rizika podvodu a korupce.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200" dirty="0" smtClean="0">
                <a:solidFill>
                  <a:srgbClr val="000099"/>
                </a:solidFill>
              </a:rPr>
              <a:t>Příspěvek </a:t>
            </a:r>
            <a:r>
              <a:rPr lang="cs-CZ" sz="2000" kern="200" dirty="0">
                <a:solidFill>
                  <a:srgbClr val="000099"/>
                </a:solidFill>
              </a:rPr>
              <a:t>k plnění kritérií předběžných podmínek.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kern="200" dirty="0" smtClean="0">
              <a:solidFill>
                <a:srgbClr val="000099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2000" kern="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6131024" cy="504056"/>
          </a:xfrm>
        </p:spPr>
        <p:txBody>
          <a:bodyPr/>
          <a:lstStyle/>
          <a:p>
            <a:r>
              <a:rPr lang="cs-CZ" dirty="0" smtClean="0"/>
              <a:t>Východiska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83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548680"/>
            <a:ext cx="5698976" cy="648072"/>
          </a:xfrm>
        </p:spPr>
        <p:txBody>
          <a:bodyPr/>
          <a:lstStyle/>
          <a:p>
            <a:r>
              <a:rPr lang="cs-CZ" dirty="0" smtClean="0"/>
              <a:t>Vnímání korupce při přípravě Strategie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26368"/>
            <a:ext cx="8912247" cy="277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97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4780" y="1412776"/>
            <a:ext cx="8291264" cy="511256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Na evropské úrovni je základním </a:t>
            </a:r>
            <a:r>
              <a:rPr lang="cs-CZ" sz="2000" dirty="0">
                <a:solidFill>
                  <a:srgbClr val="000099"/>
                </a:solidFill>
              </a:rPr>
              <a:t>dokumentem </a:t>
            </a:r>
            <a:r>
              <a:rPr lang="cs-CZ" sz="2000" b="1" dirty="0">
                <a:solidFill>
                  <a:srgbClr val="000099"/>
                </a:solidFill>
              </a:rPr>
              <a:t>pokyn EK pro řízení rizik podvodu a efektivní a proporční systém zamezující </a:t>
            </a:r>
            <a:r>
              <a:rPr lang="cs-CZ" sz="2000" b="1" dirty="0" smtClean="0">
                <a:solidFill>
                  <a:srgbClr val="000099"/>
                </a:solidFill>
              </a:rPr>
              <a:t>podvodům</a:t>
            </a:r>
            <a:r>
              <a:rPr lang="cs-CZ" sz="2000" dirty="0" smtClean="0">
                <a:solidFill>
                  <a:srgbClr val="000099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Postupy v ČR (MP Řízení rizik, MP Kontroly) jsou v souladu s tímto dokumentem a jsou dále rozvíjeny.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Stěžejní </a:t>
            </a:r>
            <a:r>
              <a:rPr lang="cs-CZ" sz="2000" dirty="0">
                <a:solidFill>
                  <a:srgbClr val="000099"/>
                </a:solidFill>
              </a:rPr>
              <a:t>rámcový dokument </a:t>
            </a:r>
            <a:r>
              <a:rPr lang="cs-CZ" sz="2000" dirty="0" smtClean="0">
                <a:solidFill>
                  <a:srgbClr val="000099"/>
                </a:solidFill>
              </a:rPr>
              <a:t>na národní </a:t>
            </a:r>
            <a:r>
              <a:rPr lang="cs-CZ" sz="2000" dirty="0">
                <a:solidFill>
                  <a:srgbClr val="000099"/>
                </a:solidFill>
              </a:rPr>
              <a:t>úrovni </a:t>
            </a:r>
            <a:r>
              <a:rPr lang="cs-CZ" sz="2000" dirty="0" smtClean="0">
                <a:solidFill>
                  <a:srgbClr val="000099"/>
                </a:solidFill>
              </a:rPr>
              <a:t>- </a:t>
            </a:r>
            <a:r>
              <a:rPr lang="cs-CZ" sz="2000" b="1" dirty="0" smtClean="0">
                <a:solidFill>
                  <a:srgbClr val="000099"/>
                </a:solidFill>
              </a:rPr>
              <a:t>Strategie </a:t>
            </a:r>
            <a:r>
              <a:rPr lang="cs-CZ" sz="2000" b="1" dirty="0">
                <a:solidFill>
                  <a:srgbClr val="000099"/>
                </a:solidFill>
              </a:rPr>
              <a:t>vlády v boji s korupcí </a:t>
            </a:r>
            <a:r>
              <a:rPr lang="cs-CZ" sz="2000" b="1" dirty="0" smtClean="0">
                <a:solidFill>
                  <a:srgbClr val="000099"/>
                </a:solidFill>
              </a:rPr>
              <a:t> a navazující Akční plány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Na vládní </a:t>
            </a:r>
            <a:r>
              <a:rPr lang="cs-CZ" sz="2000" dirty="0">
                <a:solidFill>
                  <a:srgbClr val="000099"/>
                </a:solidFill>
              </a:rPr>
              <a:t>strategii navazuje </a:t>
            </a:r>
            <a:r>
              <a:rPr lang="cs-CZ" sz="2000" b="1" dirty="0">
                <a:solidFill>
                  <a:srgbClr val="000099"/>
                </a:solidFill>
              </a:rPr>
              <a:t>Strategie pro boj s podvody a korupcí v rámci čerpání fondů SSR v období 2014 – 2020 </a:t>
            </a:r>
            <a:r>
              <a:rPr lang="cs-CZ" sz="2000" dirty="0" smtClean="0">
                <a:solidFill>
                  <a:srgbClr val="000099"/>
                </a:solidFill>
              </a:rPr>
              <a:t>(Strategie).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Ta rozvádí </a:t>
            </a:r>
            <a:r>
              <a:rPr lang="cs-CZ" sz="2000" dirty="0">
                <a:solidFill>
                  <a:srgbClr val="000099"/>
                </a:solidFill>
              </a:rPr>
              <a:t>jednotlivá opatření a kroky ve vztahu k realizaci ESI fondů v ČR.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480720" cy="504056"/>
          </a:xfrm>
        </p:spPr>
        <p:txBody>
          <a:bodyPr/>
          <a:lstStyle/>
          <a:p>
            <a:r>
              <a:rPr lang="cs-CZ" dirty="0" smtClean="0"/>
              <a:t>Východiska při tvorbě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4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468052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Implementace </a:t>
            </a:r>
            <a:r>
              <a:rPr lang="cs-CZ" sz="2000" dirty="0">
                <a:solidFill>
                  <a:srgbClr val="000099"/>
                </a:solidFill>
              </a:rPr>
              <a:t>Strategie navazuje na </a:t>
            </a:r>
            <a:r>
              <a:rPr lang="cs-CZ" sz="2000" dirty="0" smtClean="0">
                <a:solidFill>
                  <a:srgbClr val="000099"/>
                </a:solidFill>
              </a:rPr>
              <a:t>přípravu JMP</a:t>
            </a:r>
            <a:endParaRPr lang="cs-CZ" sz="2000" dirty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Základní </a:t>
            </a:r>
            <a:r>
              <a:rPr lang="cs-CZ" sz="2000" dirty="0">
                <a:solidFill>
                  <a:srgbClr val="000099"/>
                </a:solidFill>
              </a:rPr>
              <a:t>dokument pro nastavení pravidel </a:t>
            </a:r>
            <a:r>
              <a:rPr lang="cs-CZ" sz="2000" dirty="0" smtClean="0">
                <a:solidFill>
                  <a:srgbClr val="000099"/>
                </a:solidFill>
              </a:rPr>
              <a:t>- Koncepce </a:t>
            </a:r>
            <a:r>
              <a:rPr lang="cs-CZ" sz="2000" dirty="0">
                <a:solidFill>
                  <a:srgbClr val="000099"/>
                </a:solidFill>
              </a:rPr>
              <a:t>jednotného metodického </a:t>
            </a:r>
            <a:r>
              <a:rPr lang="cs-CZ" sz="2000" dirty="0" smtClean="0">
                <a:solidFill>
                  <a:srgbClr val="000099"/>
                </a:solidFill>
              </a:rPr>
              <a:t>prostředí.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V ní jsou stanoveny cíle prostřednictvím standardizace procesů a pravidel dosáhnout: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efektivnosti a hospodárnosti při nakládání s finančními prostředky z fondů EU;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transparentnosti procesů a přehlednosti pravidel poskytování podpory;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to vše při nízké administrativní zátěži kladené na subjekty IS.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87824" y="692696"/>
            <a:ext cx="5770984" cy="504056"/>
          </a:xfrm>
        </p:spPr>
        <p:txBody>
          <a:bodyPr/>
          <a:lstStyle/>
          <a:p>
            <a:r>
              <a:rPr lang="cs-CZ" dirty="0"/>
              <a:t>Strategie </a:t>
            </a:r>
            <a:r>
              <a:rPr lang="cs-CZ" dirty="0" smtClean="0"/>
              <a:t>a Akční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50405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rgbClr val="000099"/>
                </a:solidFill>
              </a:rPr>
              <a:t>Příprava Strategie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Připravena na </a:t>
            </a:r>
            <a:r>
              <a:rPr lang="cs-CZ" sz="2000" dirty="0">
                <a:solidFill>
                  <a:srgbClr val="000099"/>
                </a:solidFill>
              </a:rPr>
              <a:t>jaře </a:t>
            </a:r>
            <a:r>
              <a:rPr lang="cs-CZ" sz="2000" dirty="0" smtClean="0">
                <a:solidFill>
                  <a:srgbClr val="000099"/>
                </a:solidFill>
              </a:rPr>
              <a:t>2013.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Diskutována s </a:t>
            </a:r>
            <a:r>
              <a:rPr lang="cs-CZ" sz="2000" dirty="0">
                <a:solidFill>
                  <a:srgbClr val="000099"/>
                </a:solidFill>
              </a:rPr>
              <a:t>EK.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Strategie reaguje na </a:t>
            </a:r>
            <a:r>
              <a:rPr lang="cs-CZ" sz="2000" dirty="0" smtClean="0">
                <a:solidFill>
                  <a:srgbClr val="000099"/>
                </a:solidFill>
              </a:rPr>
              <a:t>množství </a:t>
            </a:r>
            <a:r>
              <a:rPr lang="cs-CZ" sz="2000" dirty="0">
                <a:solidFill>
                  <a:srgbClr val="000099"/>
                </a:solidFill>
              </a:rPr>
              <a:t>případů zneužití </a:t>
            </a:r>
            <a:r>
              <a:rPr lang="cs-CZ" sz="2000" dirty="0" smtClean="0">
                <a:solidFill>
                  <a:srgbClr val="000099"/>
                </a:solidFill>
              </a:rPr>
              <a:t>prostředků.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Snahou MMR </a:t>
            </a:r>
            <a:r>
              <a:rPr lang="cs-CZ" sz="2000" dirty="0">
                <a:solidFill>
                  <a:srgbClr val="000099"/>
                </a:solidFill>
              </a:rPr>
              <a:t>je </a:t>
            </a:r>
            <a:r>
              <a:rPr lang="cs-CZ" sz="2000" dirty="0" smtClean="0">
                <a:solidFill>
                  <a:srgbClr val="000099"/>
                </a:solidFill>
              </a:rPr>
              <a:t>těmto </a:t>
            </a:r>
            <a:r>
              <a:rPr lang="cs-CZ" sz="2000" dirty="0">
                <a:solidFill>
                  <a:srgbClr val="000099"/>
                </a:solidFill>
              </a:rPr>
              <a:t>situacím předcházet a minimalizovat dopady takových jednání. 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Zlepšit pohled na ESI fondy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2000" dirty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 </a:t>
            </a:r>
            <a:r>
              <a:rPr lang="cs-CZ" sz="2000" b="1" dirty="0">
                <a:solidFill>
                  <a:srgbClr val="000099"/>
                </a:solidFill>
              </a:rPr>
              <a:t>Zaměření strategie</a:t>
            </a:r>
          </a:p>
          <a:p>
            <a:pPr marL="571500" indent="-5715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S</a:t>
            </a:r>
            <a:r>
              <a:rPr lang="cs-CZ" sz="2000" dirty="0" smtClean="0">
                <a:solidFill>
                  <a:srgbClr val="000099"/>
                </a:solidFill>
              </a:rPr>
              <a:t>ubjekty </a:t>
            </a:r>
            <a:r>
              <a:rPr lang="cs-CZ" sz="2000" dirty="0">
                <a:solidFill>
                  <a:srgbClr val="000099"/>
                </a:solidFill>
              </a:rPr>
              <a:t>implementační struktury na národní </a:t>
            </a:r>
            <a:r>
              <a:rPr lang="cs-CZ" sz="2000" dirty="0" smtClean="0">
                <a:solidFill>
                  <a:srgbClr val="000099"/>
                </a:solidFill>
              </a:rPr>
              <a:t>úrovni.</a:t>
            </a:r>
          </a:p>
          <a:p>
            <a:pPr marL="571500" indent="-5715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N</a:t>
            </a:r>
            <a:r>
              <a:rPr lang="cs-CZ" sz="2000" dirty="0" smtClean="0">
                <a:solidFill>
                  <a:srgbClr val="000099"/>
                </a:solidFill>
              </a:rPr>
              <a:t>epokrývá </a:t>
            </a:r>
            <a:r>
              <a:rPr lang="cs-CZ" sz="2000" dirty="0">
                <a:solidFill>
                  <a:srgbClr val="000099"/>
                </a:solidFill>
              </a:rPr>
              <a:t>činnost EK či jiných subjektů implementace mimo ČR. </a:t>
            </a:r>
          </a:p>
          <a:p>
            <a:pPr marL="571500" indent="-5715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Nepokrývá </a:t>
            </a:r>
            <a:r>
              <a:rPr lang="cs-CZ" sz="2000" dirty="0">
                <a:solidFill>
                  <a:srgbClr val="000099"/>
                </a:solidFill>
              </a:rPr>
              <a:t>ty subjekty na národní úrovni, které nespadají do implementační </a:t>
            </a:r>
            <a:r>
              <a:rPr lang="cs-CZ" sz="2000" dirty="0" smtClean="0">
                <a:solidFill>
                  <a:srgbClr val="000099"/>
                </a:solidFill>
              </a:rPr>
              <a:t>struktury.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548680"/>
            <a:ext cx="5842992" cy="504056"/>
          </a:xfrm>
        </p:spPr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13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84784"/>
            <a:ext cx="8676456" cy="4392488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rgbClr val="000099"/>
                </a:solidFill>
              </a:rPr>
              <a:t>Principy Strategie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Nulová tolerance podvodů na všech úrovních implementace ESI fondů Transparentnost.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Snižování administrativní zátěže, jasné a jednoduché postupy.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Efektivnost, účelnost a hospodárnost.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Omezování politických vlivů.</a:t>
            </a:r>
          </a:p>
          <a:p>
            <a:r>
              <a:rPr lang="cs-CZ" sz="2000" b="1" dirty="0" smtClean="0">
                <a:solidFill>
                  <a:srgbClr val="000099"/>
                </a:solidFill>
              </a:rPr>
              <a:t> </a:t>
            </a:r>
          </a:p>
          <a:p>
            <a:r>
              <a:rPr lang="cs-CZ" sz="2000" b="1" dirty="0" smtClean="0">
                <a:solidFill>
                  <a:srgbClr val="000099"/>
                </a:solidFill>
              </a:rPr>
              <a:t>Hlavní </a:t>
            </a:r>
            <a:r>
              <a:rPr lang="cs-CZ" sz="2000" b="1" dirty="0">
                <a:solidFill>
                  <a:srgbClr val="000099"/>
                </a:solidFill>
              </a:rPr>
              <a:t>cíl </a:t>
            </a:r>
            <a:r>
              <a:rPr lang="cs-CZ" sz="2000" dirty="0">
                <a:solidFill>
                  <a:srgbClr val="000099"/>
                </a:solidFill>
                <a:latin typeface="Calibri"/>
                <a:ea typeface="Calibri"/>
                <a:cs typeface="Times New Roman"/>
              </a:rPr>
              <a:t>→ </a:t>
            </a:r>
            <a:r>
              <a:rPr lang="cs-CZ" sz="2000" b="1" dirty="0">
                <a:solidFill>
                  <a:srgbClr val="000099"/>
                </a:solidFill>
              </a:rPr>
              <a:t>Minimalizace podvodů při implementaci </a:t>
            </a:r>
            <a:r>
              <a:rPr lang="cs-CZ" sz="2000" b="1" dirty="0" smtClean="0">
                <a:solidFill>
                  <a:srgbClr val="000099"/>
                </a:solidFill>
              </a:rPr>
              <a:t>ESI fondů v </a:t>
            </a:r>
            <a:r>
              <a:rPr lang="cs-CZ" sz="2000" b="1" dirty="0">
                <a:solidFill>
                  <a:srgbClr val="000099"/>
                </a:solidFill>
              </a:rPr>
              <a:t>období 2014 – 2020 v ČR</a:t>
            </a:r>
            <a:endParaRPr lang="cs-CZ" sz="2000" dirty="0">
              <a:solidFill>
                <a:srgbClr val="000099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698976" cy="504056"/>
          </a:xfrm>
        </p:spPr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19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2560"/>
            <a:ext cx="8568952" cy="4733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698976" cy="504056"/>
          </a:xfrm>
        </p:spPr>
        <p:txBody>
          <a:bodyPr/>
          <a:lstStyle/>
          <a:p>
            <a:r>
              <a:rPr lang="cs-CZ" dirty="0" smtClean="0"/>
              <a:t>Dílčí cíle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996170"/>
      </p:ext>
    </p:extLst>
  </p:cSld>
  <p:clrMapOvr>
    <a:masterClrMapping/>
  </p:clrMapOvr>
</p:sld>
</file>

<file path=ppt/theme/theme1.xml><?xml version="1.0" encoding="utf-8"?>
<a:theme xmlns:a="http://schemas.openxmlformats.org/drawingml/2006/main" name="MMR_OPTP_NOK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2760</TotalTime>
  <Words>978</Words>
  <Application>Microsoft Office PowerPoint</Application>
  <PresentationFormat>Předvádění na obrazovce (4:3)</PresentationFormat>
  <Paragraphs>174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MMR_OPTP_NOK_klas</vt:lpstr>
      <vt:lpstr>Strategie řízení rizik podvodů pro období 2014–2020</vt:lpstr>
      <vt:lpstr>Prezentace aplikace PowerPoint</vt:lpstr>
      <vt:lpstr>Východiska</vt:lpstr>
      <vt:lpstr>Vnímání korupce při přípravě Strategie</vt:lpstr>
      <vt:lpstr>Východiska při tvorbě Strategie</vt:lpstr>
      <vt:lpstr>Strategie a Akční plán</vt:lpstr>
      <vt:lpstr>Strategie</vt:lpstr>
      <vt:lpstr>Strategie</vt:lpstr>
      <vt:lpstr>Dílčí cíle Strategie</vt:lpstr>
      <vt:lpstr>Strategie a Akční plán</vt:lpstr>
      <vt:lpstr>Akční plán</vt:lpstr>
      <vt:lpstr>Úroveň ŘO</vt:lpstr>
      <vt:lpstr>Další kroky</vt:lpstr>
      <vt:lpstr>ISŘR - Na čem stavíme?</vt:lpstr>
      <vt:lpstr>Jak probíhá řízení rizik v čase?</vt:lpstr>
      <vt:lpstr>Kdo je do procesu zapojen?</vt:lpstr>
      <vt:lpstr>Riziko podvodu a korupce jako součást ISŘR</vt:lpstr>
      <vt:lpstr>Děkujeme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Ivana Dufková</cp:lastModifiedBy>
  <cp:revision>291</cp:revision>
  <cp:lastPrinted>2016-09-21T13:24:25Z</cp:lastPrinted>
  <dcterms:created xsi:type="dcterms:W3CDTF">2014-02-26T13:27:39Z</dcterms:created>
  <dcterms:modified xsi:type="dcterms:W3CDTF">2016-09-22T15:17:39Z</dcterms:modified>
</cp:coreProperties>
</file>