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8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43558-C4D5-4E3A-ABF8-A2759AA428A9}" type="datetimeFigureOut">
              <a:rPr lang="cs-CZ" smtClean="0"/>
              <a:t>26.6.2015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6C676-BCB1-44C7-A021-F30A222878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7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facebook.com/pages/Transparency-International-%C4%8Cesk%C3%A1-republika/117823623864?fref=ts" TargetMode="External"/><Relationship Id="rId7" Type="http://schemas.openxmlformats.org/officeDocument/2006/relationships/hyperlink" Target="https://www.linkedin.com/company/3475293?trk=tyah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www.youtube.com/user/TransparencyCesko" TargetMode="External"/><Relationship Id="rId5" Type="http://schemas.openxmlformats.org/officeDocument/2006/relationships/hyperlink" Target="https://plus.google.com/u/0/b/113952698299391006250/113952698299391006250/posts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twitter.com/Transparency_CZ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108520" y="-99392"/>
            <a:ext cx="9361040" cy="70567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470025"/>
          </a:xfrm>
        </p:spPr>
        <p:txBody>
          <a:bodyPr>
            <a:normAutofit/>
          </a:bodyPr>
          <a:lstStyle>
            <a:lvl1pPr algn="l">
              <a:defRPr sz="6600">
                <a:solidFill>
                  <a:srgbClr val="FFFFFF"/>
                </a:solidFill>
                <a:latin typeface="GarageGothic Bold" pitchFamily="50" charset="-18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059832" y="4293096"/>
            <a:ext cx="4824536" cy="2376264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2"/>
                </a:solidFill>
                <a:latin typeface="GarageGothic Bold" pitchFamily="50" charset="-1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8" name="Nadpis 1"/>
          <p:cNvSpPr txBox="1">
            <a:spLocks/>
          </p:cNvSpPr>
          <p:nvPr userDrawn="1"/>
        </p:nvSpPr>
        <p:spPr>
          <a:xfrm>
            <a:off x="4788464" y="302791"/>
            <a:ext cx="39600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>
                <a:solidFill>
                  <a:srgbClr val="FFFFFF"/>
                </a:solidFill>
                <a:latin typeface="GarageGothic Bold" pitchFamily="50" charset="-18"/>
                <a:ea typeface="+mj-ea"/>
                <a:cs typeface="+mj-cs"/>
              </a:defRPr>
            </a:lvl1pPr>
          </a:lstStyle>
          <a:p>
            <a:r>
              <a:rPr lang="cs-CZ" sz="2000" dirty="0" smtClean="0">
                <a:solidFill>
                  <a:schemeClr val="bg2"/>
                </a:solidFill>
              </a:rPr>
              <a:t>„</a:t>
            </a:r>
            <a:r>
              <a:rPr lang="cs-CZ" sz="2000" dirty="0" smtClean="0"/>
              <a:t>Hlídáme veřejný zájem, hájíme efektivní a odpovědnou správu země</a:t>
            </a:r>
            <a:r>
              <a:rPr lang="cs-CZ" sz="2000" dirty="0" smtClean="0">
                <a:solidFill>
                  <a:schemeClr val="bg2"/>
                </a:solidFill>
              </a:rPr>
              <a:t>.“</a:t>
            </a:r>
            <a:endParaRPr lang="cs-CZ" sz="2000" dirty="0">
              <a:solidFill>
                <a:schemeClr val="bg2"/>
              </a:solidFill>
            </a:endParaRPr>
          </a:p>
        </p:txBody>
      </p:sp>
      <p:pic>
        <p:nvPicPr>
          <p:cNvPr id="1026" name="Picture 2" descr="Z:\PR\Grafika\TI - ID Pack\Inverze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54" y="275581"/>
            <a:ext cx="4327462" cy="84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římá spojnice 9"/>
          <p:cNvCxnSpPr/>
          <p:nvPr userDrawn="1"/>
        </p:nvCxnSpPr>
        <p:spPr>
          <a:xfrm>
            <a:off x="611560" y="332656"/>
            <a:ext cx="3744416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 userDrawn="1"/>
        </p:nvCxnSpPr>
        <p:spPr>
          <a:xfrm>
            <a:off x="4788464" y="332656"/>
            <a:ext cx="3744416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 userDrawn="1"/>
        </p:nvCxnSpPr>
        <p:spPr>
          <a:xfrm>
            <a:off x="3068656" y="4293096"/>
            <a:ext cx="4815712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 userDrawn="1"/>
        </p:nvCxnSpPr>
        <p:spPr>
          <a:xfrm>
            <a:off x="467544" y="6381328"/>
            <a:ext cx="2084741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fld id="{E2F3E042-EB93-4DBC-941E-515779E3AACD}" type="datetime1">
              <a:rPr lang="cs-CZ" smtClean="0"/>
              <a:pPr/>
              <a:t>26.6.2015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443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108520" y="-99392"/>
            <a:ext cx="9361040" cy="70567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>
            <a:normAutofit/>
          </a:bodyPr>
          <a:lstStyle>
            <a:lvl1pPr algn="l">
              <a:defRPr sz="6600">
                <a:solidFill>
                  <a:srgbClr val="FFFFFF"/>
                </a:solidFill>
                <a:latin typeface="GarageGothic Bold" pitchFamily="50" charset="-18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575562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055BF490-ABBC-4F29-89AE-965B6F17523E}" type="datetime1">
              <a:rPr lang="cs-CZ" smtClean="0"/>
              <a:t>26.6.2015</a:t>
            </a:fld>
            <a:endParaRPr lang="cs-CZ"/>
          </a:p>
        </p:txBody>
      </p:sp>
      <p:sp>
        <p:nvSpPr>
          <p:cNvPr id="8" name="Nadpis 1"/>
          <p:cNvSpPr txBox="1">
            <a:spLocks/>
          </p:cNvSpPr>
          <p:nvPr userDrawn="1"/>
        </p:nvSpPr>
        <p:spPr>
          <a:xfrm>
            <a:off x="4788464" y="302791"/>
            <a:ext cx="39600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>
                <a:solidFill>
                  <a:srgbClr val="FFFFFF"/>
                </a:solidFill>
                <a:latin typeface="GarageGothic Bold" pitchFamily="50" charset="-18"/>
                <a:ea typeface="+mj-ea"/>
                <a:cs typeface="+mj-cs"/>
              </a:defRPr>
            </a:lvl1pPr>
          </a:lstStyle>
          <a:p>
            <a:r>
              <a:rPr lang="cs-CZ" sz="2000" dirty="0" smtClean="0">
                <a:solidFill>
                  <a:schemeClr val="bg2"/>
                </a:solidFill>
              </a:rPr>
              <a:t>„</a:t>
            </a:r>
            <a:r>
              <a:rPr lang="cs-CZ" sz="2000" dirty="0" smtClean="0"/>
              <a:t>Hlídáme veřejný zájem, hájíme efektivní a odpovědnou správu země</a:t>
            </a:r>
            <a:r>
              <a:rPr lang="cs-CZ" sz="2000" dirty="0" smtClean="0">
                <a:solidFill>
                  <a:schemeClr val="bg2"/>
                </a:solidFill>
              </a:rPr>
              <a:t>.“</a:t>
            </a:r>
            <a:endParaRPr lang="cs-CZ" sz="2000" dirty="0">
              <a:solidFill>
                <a:schemeClr val="bg2"/>
              </a:solidFill>
            </a:endParaRPr>
          </a:p>
        </p:txBody>
      </p:sp>
      <p:pic>
        <p:nvPicPr>
          <p:cNvPr id="1026" name="Picture 2" descr="Z:\PR\Grafika\TI - ID Pack\Inverze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54" y="275581"/>
            <a:ext cx="4327462" cy="84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římá spojnice 9"/>
          <p:cNvCxnSpPr/>
          <p:nvPr userDrawn="1"/>
        </p:nvCxnSpPr>
        <p:spPr>
          <a:xfrm>
            <a:off x="611560" y="332656"/>
            <a:ext cx="3744416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 userDrawn="1"/>
        </p:nvCxnSpPr>
        <p:spPr>
          <a:xfrm>
            <a:off x="4788464" y="332656"/>
            <a:ext cx="3744416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 userDrawn="1"/>
        </p:nvCxnSpPr>
        <p:spPr>
          <a:xfrm>
            <a:off x="467544" y="5780598"/>
            <a:ext cx="2084741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3" name="Obrázek 19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649" y="5861155"/>
            <a:ext cx="503238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Obrázek 22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37" y="5877030"/>
            <a:ext cx="503237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Obrázek 24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74" y="5877030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Obrázek 26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624" y="5877030"/>
            <a:ext cx="503238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Obrázek 28">
            <a:hlinkClick r:id="rId11"/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87" y="5877030"/>
            <a:ext cx="503237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Přímá spojnice 26"/>
          <p:cNvCxnSpPr/>
          <p:nvPr userDrawn="1"/>
        </p:nvCxnSpPr>
        <p:spPr>
          <a:xfrm>
            <a:off x="2760663" y="10050463"/>
            <a:ext cx="277495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 userDrawn="1"/>
        </p:nvCxnSpPr>
        <p:spPr>
          <a:xfrm>
            <a:off x="5686425" y="10052050"/>
            <a:ext cx="277495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 userDrawn="1"/>
        </p:nvSpPr>
        <p:spPr>
          <a:xfrm>
            <a:off x="5868268" y="4725144"/>
            <a:ext cx="2520156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cs-CZ" sz="1800" b="0" u="sng" spc="0" dirty="0" smtClean="0">
                <a:solidFill>
                  <a:schemeClr val="bg2"/>
                </a:solidFill>
                <a:effectLst/>
                <a:latin typeface="+mj-lt"/>
                <a:ea typeface="Calibri"/>
                <a:cs typeface="Times New Roman"/>
              </a:rPr>
              <a:t>www.transparency.cz</a:t>
            </a:r>
            <a:r>
              <a:rPr lang="cs-CZ" sz="1800" b="0" spc="0" dirty="0" smtClean="0">
                <a:solidFill>
                  <a:schemeClr val="bg2"/>
                </a:solidFill>
                <a:effectLst/>
                <a:latin typeface="+mj-lt"/>
                <a:ea typeface="Calibri"/>
                <a:cs typeface="Times New Roman"/>
              </a:rPr>
              <a:t>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cs-CZ" sz="1800" b="0" u="sng" spc="0" dirty="0" smtClean="0">
                <a:solidFill>
                  <a:schemeClr val="bg2"/>
                </a:solidFill>
                <a:effectLst/>
                <a:latin typeface="+mj-lt"/>
                <a:ea typeface="Calibri"/>
                <a:cs typeface="Times New Roman"/>
              </a:rPr>
              <a:t>posta@transparency.cz</a:t>
            </a:r>
            <a:r>
              <a:rPr lang="cs-CZ" sz="1800" b="0" spc="0" dirty="0" smtClean="0">
                <a:solidFill>
                  <a:schemeClr val="bg2"/>
                </a:solidFill>
                <a:effectLst/>
                <a:latin typeface="+mj-lt"/>
                <a:ea typeface="Calibri"/>
                <a:cs typeface="Times New Roman"/>
              </a:rPr>
              <a:t>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cs-CZ" sz="1800" b="0" u="sng" spc="0" dirty="0" smtClean="0">
                <a:solidFill>
                  <a:schemeClr val="bg2"/>
                </a:solidFill>
                <a:effectLst/>
                <a:latin typeface="+mj-lt"/>
                <a:ea typeface="Calibri"/>
                <a:cs typeface="Times New Roman"/>
              </a:rPr>
              <a:t>@</a:t>
            </a:r>
            <a:r>
              <a:rPr lang="cs-CZ" sz="1800" b="0" u="sng" spc="0" dirty="0" err="1" smtClean="0">
                <a:solidFill>
                  <a:schemeClr val="bg2"/>
                </a:solidFill>
                <a:effectLst/>
                <a:latin typeface="+mj-lt"/>
                <a:ea typeface="Calibri"/>
                <a:cs typeface="Times New Roman"/>
              </a:rPr>
              <a:t>Transparency_CZ</a:t>
            </a:r>
            <a:endParaRPr lang="cs-CZ" sz="1800" b="0" spc="0" dirty="0" smtClean="0">
              <a:solidFill>
                <a:schemeClr val="bg2"/>
              </a:solidFill>
              <a:effectLst/>
              <a:latin typeface="+mj-lt"/>
              <a:ea typeface="Calibri"/>
              <a:cs typeface="Times New Roman"/>
            </a:endParaRPr>
          </a:p>
        </p:txBody>
      </p:sp>
      <p:cxnSp>
        <p:nvCxnSpPr>
          <p:cNvPr id="30" name="Přímá spojnice 29"/>
          <p:cNvCxnSpPr/>
          <p:nvPr userDrawn="1"/>
        </p:nvCxnSpPr>
        <p:spPr>
          <a:xfrm>
            <a:off x="5616649" y="5773123"/>
            <a:ext cx="2771775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526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fld id="{889911D8-0E34-426B-B1C9-E7E7EE60479F}" type="datetime1">
              <a:rPr lang="cs-CZ" smtClean="0"/>
              <a:pPr/>
              <a:t>26.6.2015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2C758AA8-A24C-4912-B2BC-1A984E3744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985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DC24-147D-402C-AD46-0D297BECE6B4}" type="datetime1">
              <a:rPr lang="cs-CZ" smtClean="0"/>
              <a:t>26.6.2015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8AA8-A24C-4912-B2BC-1A984E3744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278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9660-57EF-4016-BCF0-DB9CFEF27461}" type="datetime1">
              <a:rPr lang="cs-CZ" smtClean="0"/>
              <a:t>26.6.2015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8AA8-A24C-4912-B2BC-1A984E3744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759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BF56-6019-4893-91DD-26BBFD503240}" type="datetime1">
              <a:rPr lang="cs-CZ" smtClean="0"/>
              <a:t>26.6.2015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8AA8-A24C-4912-B2BC-1A984E3744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1487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A8FE-7754-4EBF-9B4E-922EAD9DBEC0}" type="datetime1">
              <a:rPr lang="cs-CZ" smtClean="0"/>
              <a:t>26.6.2015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8AA8-A24C-4912-B2BC-1A984E3744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13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A125-E546-45D4-99DB-0F31AE28A18F}" type="datetime1">
              <a:rPr lang="cs-CZ" smtClean="0"/>
              <a:t>26.6.2015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8AA8-A24C-4912-B2BC-1A984E3744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390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BCAD9-5B22-47B1-9184-94E5CFEAE3FF}" type="datetime1">
              <a:rPr lang="cs-CZ" smtClean="0"/>
              <a:t>26.6.2015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8AA8-A24C-4912-B2BC-1A984E3744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6744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Z:\PR\Grafika\TI - ID Pack\Logo - šedé a průsvitné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33863"/>
            <a:ext cx="345440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fld id="{08F262C3-D6A5-4B1C-A3C7-0E22F93DEA08}" type="datetime1">
              <a:rPr lang="cs-CZ" smtClean="0"/>
              <a:pPr/>
              <a:t>26.6.2015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fld id="{2C758AA8-A24C-4912-B2BC-1A984E3744CF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2843808" y="6381328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6300192" y="638971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Z:\PR\Grafika\TI - ID Pack\Logo - TI ČR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2054"/>
            <a:ext cx="1858332" cy="27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28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gritywatch.eu/" TargetMode="External"/><Relationship Id="rId2" Type="http://schemas.openxmlformats.org/officeDocument/2006/relationships/hyperlink" Target="http://ec.europa.eu/transparencyregister/public/homePage.do?redir=false&amp;locale=en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ea typeface="Calibri"/>
                <a:cs typeface="Times New Roman"/>
              </a:rPr>
              <a:t>Lobbing v ČR a </a:t>
            </a:r>
            <a:r>
              <a:rPr lang="cs-CZ" b="1" dirty="0" smtClean="0">
                <a:ea typeface="Calibri"/>
                <a:cs typeface="Times New Roman"/>
              </a:rPr>
              <a:t>EU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ea typeface="Calibri"/>
                <a:cs typeface="Times New Roman"/>
              </a:rPr>
              <a:t>Možnosti </a:t>
            </a:r>
            <a:r>
              <a:rPr lang="cs-CZ" b="1" dirty="0">
                <a:ea typeface="Calibri"/>
                <a:cs typeface="Times New Roman"/>
              </a:rPr>
              <a:t>jeho </a:t>
            </a:r>
            <a:r>
              <a:rPr lang="cs-CZ" b="1" dirty="0" smtClean="0">
                <a:ea typeface="Calibri"/>
                <a:cs typeface="Times New Roman"/>
              </a:rPr>
              <a:t>regulace.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2FF1E-B6B1-4DA7-9232-1CDB3CABEC8B}" type="datetime1">
              <a:rPr lang="cs-CZ" smtClean="0"/>
              <a:t>26.6.2015</a:t>
            </a:fld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6021288"/>
            <a:ext cx="2088232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  <a:latin typeface="GarageGothic Bold" pitchFamily="50" charset="-18"/>
              </a:rPr>
              <a:t>Radim Bureš a Petr Vymětal</a:t>
            </a:r>
            <a:endParaRPr lang="cs-CZ" dirty="0">
              <a:solidFill>
                <a:srgbClr val="FFFFFF"/>
              </a:solidFill>
              <a:latin typeface="GarageGothic Bold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613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lobuje Věru Jourovou?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11D8-0E34-426B-B1C9-E7E7EE60479F}" type="datetime1">
              <a:rPr lang="cs-CZ" smtClean="0"/>
              <a:pPr/>
              <a:t>26.6.2015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Lobbing v ČR a </a:t>
            </a:r>
            <a:r>
              <a:rPr lang="cs-CZ" dirty="0" smtClean="0"/>
              <a:t>EU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8AA8-A24C-4912-B2BC-1A984E3744CF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9"/>
            <a:ext cx="756084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950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Seznamy schůzek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11D8-0E34-426B-B1C9-E7E7EE60479F}" type="datetime1">
              <a:rPr lang="cs-CZ" smtClean="0"/>
              <a:pPr/>
              <a:t>26.6.2015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Lobbing v ČR a </a:t>
            </a:r>
            <a:r>
              <a:rPr lang="cs-CZ" dirty="0" smtClean="0"/>
              <a:t>EU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8AA8-A24C-4912-B2BC-1A984E3744CF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560840" cy="47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607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si stojí Česká </a:t>
            </a:r>
            <a:r>
              <a:rPr lang="cs-CZ" dirty="0" smtClean="0"/>
              <a:t>republika?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11D8-0E34-426B-B1C9-E7E7EE60479F}" type="datetime1">
              <a:rPr lang="cs-CZ" smtClean="0"/>
              <a:pPr/>
              <a:t>26.6.2015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Lobbing v ČR a </a:t>
            </a:r>
            <a:r>
              <a:rPr lang="cs-CZ" dirty="0" smtClean="0"/>
              <a:t>EU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8AA8-A24C-4912-B2BC-1A984E3744CF}" type="slidenum">
              <a:rPr lang="cs-CZ" smtClean="0"/>
              <a:pPr/>
              <a:t>12</a:t>
            </a:fld>
            <a:endParaRPr lang="cs-CZ"/>
          </a:p>
        </p:txBody>
      </p:sp>
      <p:graphicFrame>
        <p:nvGraphicFramePr>
          <p:cNvPr id="7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330718"/>
              </p:ext>
            </p:extLst>
          </p:nvPr>
        </p:nvGraphicFramePr>
        <p:xfrm>
          <a:off x="467544" y="1340768"/>
          <a:ext cx="3168353" cy="2736303"/>
        </p:xfrm>
        <a:graphic>
          <a:graphicData uri="http://schemas.openxmlformats.org/drawingml/2006/table">
            <a:tbl>
              <a:tblPr firstRow="1" firstCol="1" bandRow="1"/>
              <a:tblGrid>
                <a:gridCol w="1328784"/>
                <a:gridCol w="572228"/>
                <a:gridCol w="1267341"/>
              </a:tblGrid>
              <a:tr h="684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Nejlépe hodnocené země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HODNOCENÍ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Komentář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3"/>
                    </a:solidFill>
                  </a:tcPr>
                </a:tc>
              </a:tr>
              <a:tr h="820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Slovinsko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55 %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Jediná země s uspokojivou legislativou!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Litva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49 %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Situace nedostatečná, nicméně s tendencí se zlepšovat.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Velká Británie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44 %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0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Evropská komise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44 %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11391"/>
              </p:ext>
            </p:extLst>
          </p:nvPr>
        </p:nvGraphicFramePr>
        <p:xfrm>
          <a:off x="3923928" y="2492896"/>
          <a:ext cx="4968551" cy="3384379"/>
        </p:xfrm>
        <a:graphic>
          <a:graphicData uri="http://schemas.openxmlformats.org/drawingml/2006/table">
            <a:tbl>
              <a:tblPr firstRow="1" firstCol="1" bandRow="1"/>
              <a:tblGrid>
                <a:gridCol w="3532689"/>
                <a:gridCol w="1435862"/>
              </a:tblGrid>
              <a:tr h="671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ČR a srovnatelné země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HODNOCENÍ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3"/>
                    </a:solidFill>
                  </a:tcPr>
                </a:tc>
              </a:tr>
              <a:tr h="375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Polsko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33 %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Průměr všech 19 hodnocených zemí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30 %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3"/>
                    </a:solidFill>
                  </a:tcPr>
                </a:tc>
              </a:tr>
              <a:tr h="375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Česká republika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29 %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5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Slovensko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26 %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Francie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26 %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Německo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24 %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Maďarsko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14 %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Šipka doprava 8"/>
          <p:cNvSpPr/>
          <p:nvPr/>
        </p:nvSpPr>
        <p:spPr>
          <a:xfrm>
            <a:off x="2699792" y="4869160"/>
            <a:ext cx="450850" cy="284162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099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dirty="0"/>
              <a:t>Transparentnost rozhodovacího procesu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11D8-0E34-426B-B1C9-E7E7EE60479F}" type="datetime1">
              <a:rPr lang="cs-CZ" smtClean="0"/>
              <a:pPr/>
              <a:t>26.6.2015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Lobbing v ČR a </a:t>
            </a:r>
            <a:r>
              <a:rPr lang="cs-CZ" dirty="0" smtClean="0"/>
              <a:t>EU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8AA8-A24C-4912-B2BC-1A984E3744CF}" type="slidenum">
              <a:rPr lang="cs-CZ" smtClean="0"/>
              <a:pPr/>
              <a:t>13</a:t>
            </a:fld>
            <a:endParaRPr lang="cs-CZ"/>
          </a:p>
        </p:txBody>
      </p:sp>
      <p:graphicFrame>
        <p:nvGraphicFramePr>
          <p:cNvPr id="7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909125"/>
              </p:ext>
            </p:extLst>
          </p:nvPr>
        </p:nvGraphicFramePr>
        <p:xfrm>
          <a:off x="747712" y="1967738"/>
          <a:ext cx="3489325" cy="1886712"/>
        </p:xfrm>
        <a:graphic>
          <a:graphicData uri="http://schemas.openxmlformats.org/drawingml/2006/table">
            <a:tbl>
              <a:tblPr firstRow="1" firstCol="1" bandRow="1"/>
              <a:tblGrid>
                <a:gridCol w="2480945"/>
                <a:gridCol w="1008380"/>
              </a:tblGrid>
              <a:tr h="346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ČR a srovnatelné země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HODNOCENÍ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Polsko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29 %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Francie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24 %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Průměr všech 19 hodnocených zemí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24 %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Slovensko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21 %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Česká republika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19 %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Německo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13 %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Maďarsko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8 %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21382"/>
              </p:ext>
            </p:extLst>
          </p:nvPr>
        </p:nvGraphicFramePr>
        <p:xfrm>
          <a:off x="4788024" y="4365104"/>
          <a:ext cx="4158615" cy="1389253"/>
        </p:xfrm>
        <a:graphic>
          <a:graphicData uri="http://schemas.openxmlformats.org/drawingml/2006/table">
            <a:tbl>
              <a:tblPr firstRow="1" firstCol="1" bandRow="1"/>
              <a:tblGrid>
                <a:gridCol w="3150235"/>
                <a:gridCol w="1008380"/>
              </a:tblGrid>
              <a:tr h="269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Dílčí kritéria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HODNOCENÍ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39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Svobodný přístup k informacím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75 %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Registr lobbistů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0 %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Dohled nad lobbingem a sankce za neevidovaný lobbing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0 %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Legislativní stopa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0 %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Šipka doprava 8"/>
          <p:cNvSpPr/>
          <p:nvPr/>
        </p:nvSpPr>
        <p:spPr>
          <a:xfrm>
            <a:off x="2699792" y="4869160"/>
            <a:ext cx="450850" cy="284162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902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Integrita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11D8-0E34-426B-B1C9-E7E7EE60479F}" type="datetime1">
              <a:rPr lang="cs-CZ" smtClean="0"/>
              <a:pPr/>
              <a:t>26.6.2015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Lobbing v ČR a </a:t>
            </a:r>
            <a:r>
              <a:rPr lang="cs-CZ" dirty="0" smtClean="0"/>
              <a:t>EU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8AA8-A24C-4912-B2BC-1A984E3744CF}" type="slidenum">
              <a:rPr lang="cs-CZ" smtClean="0"/>
              <a:pPr/>
              <a:t>14</a:t>
            </a:fld>
            <a:endParaRPr lang="cs-CZ"/>
          </a:p>
        </p:txBody>
      </p:sp>
      <p:graphicFrame>
        <p:nvGraphicFramePr>
          <p:cNvPr id="7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244002"/>
              </p:ext>
            </p:extLst>
          </p:nvPr>
        </p:nvGraphicFramePr>
        <p:xfrm>
          <a:off x="467544" y="1844824"/>
          <a:ext cx="3744416" cy="2232248"/>
        </p:xfrm>
        <a:graphic>
          <a:graphicData uri="http://schemas.openxmlformats.org/drawingml/2006/table">
            <a:tbl>
              <a:tblPr firstRow="1" firstCol="1" bandRow="1"/>
              <a:tblGrid>
                <a:gridCol w="2662317"/>
                <a:gridCol w="1082099"/>
              </a:tblGrid>
              <a:tr h="410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ČR a srovnatelné země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HODNOCENÍ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3"/>
                    </a:solidFill>
                  </a:tcPr>
                </a:tc>
              </a:tr>
              <a:tr h="248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Česká republika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38 %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29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Průměr všech 19 hodnocených zemí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32 %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3"/>
                    </a:solidFill>
                  </a:tcPr>
                </a:tc>
              </a:tr>
              <a:tr h="248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Francie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30 %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Německo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26 %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Polsko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26 %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Slovensko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23 %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Maďarsko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17 %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Šipka doprava 7"/>
          <p:cNvSpPr/>
          <p:nvPr/>
        </p:nvSpPr>
        <p:spPr>
          <a:xfrm>
            <a:off x="2051720" y="5085184"/>
            <a:ext cx="450850" cy="284163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047150"/>
              </p:ext>
            </p:extLst>
          </p:nvPr>
        </p:nvGraphicFramePr>
        <p:xfrm>
          <a:off x="3779912" y="4365104"/>
          <a:ext cx="4824536" cy="1872207"/>
        </p:xfrm>
        <a:graphic>
          <a:graphicData uri="http://schemas.openxmlformats.org/drawingml/2006/table">
            <a:tbl>
              <a:tblPr firstRow="1" firstCol="1" bandRow="1"/>
              <a:tblGrid>
                <a:gridCol w="3648758"/>
                <a:gridCol w="1175778"/>
              </a:tblGrid>
              <a:tr h="362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Dílčí kritéria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HODNOCENÍ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83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Omezení přestupu do soukromé sféry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25 %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Etický kodex státních zaměstnanců/zaměstnanců veřejné sféry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50 %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Etický kodex lobbistů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20 %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Seberegulující kodexy lobbistických organizací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58 %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235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k rozhodování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11D8-0E34-426B-B1C9-E7E7EE60479F}" type="datetime1">
              <a:rPr lang="cs-CZ" smtClean="0"/>
              <a:pPr/>
              <a:t>26.6.2015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Lobbing v ČR a </a:t>
            </a:r>
            <a:r>
              <a:rPr lang="cs-CZ" dirty="0" smtClean="0"/>
              <a:t>EU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8AA8-A24C-4912-B2BC-1A984E3744CF}" type="slidenum">
              <a:rPr lang="cs-CZ" smtClean="0"/>
              <a:pPr/>
              <a:t>15</a:t>
            </a:fld>
            <a:endParaRPr lang="cs-CZ"/>
          </a:p>
        </p:txBody>
      </p:sp>
      <p:graphicFrame>
        <p:nvGraphicFramePr>
          <p:cNvPr id="7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605854"/>
              </p:ext>
            </p:extLst>
          </p:nvPr>
        </p:nvGraphicFramePr>
        <p:xfrm>
          <a:off x="611560" y="1772816"/>
          <a:ext cx="3489325" cy="1886712"/>
        </p:xfrm>
        <a:graphic>
          <a:graphicData uri="http://schemas.openxmlformats.org/drawingml/2006/table">
            <a:tbl>
              <a:tblPr firstRow="1" firstCol="1" bandRow="1"/>
              <a:tblGrid>
                <a:gridCol w="2480945"/>
                <a:gridCol w="1008380"/>
              </a:tblGrid>
              <a:tr h="346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ČR a srovnatelné země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HODNOCENÍ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Polsko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43 %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Slovensko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34 %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Německo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34 %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Průměr všech 19 hodnocených zemí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33 %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Česká republika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30 %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Francie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25 %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Maďarsko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18 %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Šipka doprava 7"/>
          <p:cNvSpPr/>
          <p:nvPr/>
        </p:nvSpPr>
        <p:spPr>
          <a:xfrm>
            <a:off x="2195736" y="4941168"/>
            <a:ext cx="450850" cy="28575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562952"/>
              </p:ext>
            </p:extLst>
          </p:nvPr>
        </p:nvGraphicFramePr>
        <p:xfrm>
          <a:off x="3779912" y="4077073"/>
          <a:ext cx="4425692" cy="1562214"/>
        </p:xfrm>
        <a:graphic>
          <a:graphicData uri="http://schemas.openxmlformats.org/drawingml/2006/table">
            <a:tbl>
              <a:tblPr firstRow="1" firstCol="1" bandRow="1"/>
              <a:tblGrid>
                <a:gridCol w="3347116"/>
                <a:gridCol w="1078576"/>
              </a:tblGrid>
              <a:tr h="378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Dílčí kritéria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HODNOCENÍ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91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Veřejné konzultace a účast veřejnosti na rozhodování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50 %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Transparentnost expertů a poradních skupin, které se podílejí na přípravě rozhodnutí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65B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10 %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92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Doporučení pro Českou republiku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cs-CZ" dirty="0"/>
              <a:t>Vláda by měla zavést jasnou definici lobbingu a přijmout pravidla, která umožní registrování a monitoring lobbistické činnosti a kontaktů v legislativě i exekutivě </a:t>
            </a:r>
          </a:p>
          <a:p>
            <a:pPr marL="0" indent="0">
              <a:buNone/>
            </a:pPr>
            <a:endParaRPr lang="cs-CZ" dirty="0"/>
          </a:p>
          <a:p>
            <a:pPr lvl="0"/>
            <a:r>
              <a:rPr lang="cs-CZ" dirty="0"/>
              <a:t>Prosazení etického kodexu poslance a senátora, který bude obsahovat povinnost informovat o lobbistických kontaktech.</a:t>
            </a:r>
          </a:p>
          <a:p>
            <a:endParaRPr lang="cs-CZ" dirty="0"/>
          </a:p>
          <a:p>
            <a:pPr lvl="0"/>
            <a:r>
              <a:rPr lang="cs-CZ" dirty="0"/>
              <a:t>Specifikovat pravidla upravující informování o lobbistických kontaktech v návaznosti na  zákon o státní službě.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lvl="0"/>
            <a:r>
              <a:rPr lang="cs-CZ" dirty="0"/>
              <a:t>Zavedení tzv. legislativní stopy, tj. transparentního a veřejně přístupného systému umožňujícího sledovat průběh legislativního procesu, včetně možnosti vysledovat původ a autory pozměňovacích návrhů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11D8-0E34-426B-B1C9-E7E7EE60479F}" type="datetime1">
              <a:rPr lang="cs-CZ" smtClean="0"/>
              <a:pPr/>
              <a:t>26.6.2015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Lobbing v ČR a </a:t>
            </a:r>
            <a:r>
              <a:rPr lang="cs-CZ" dirty="0" smtClean="0"/>
              <a:t>EU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8AA8-A24C-4912-B2BC-1A984E3744CF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694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/>
          <a:lstStyle/>
          <a:p>
            <a:r>
              <a:rPr lang="cs-CZ" dirty="0" smtClean="0"/>
              <a:t>Děkujeme Vám za pozornost!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F490-ABBC-4F29-89AE-965B6F17523E}" type="datetime1">
              <a:rPr lang="cs-CZ" smtClean="0"/>
              <a:t>26.6.2015</a:t>
            </a:fld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5373216"/>
            <a:ext cx="2088232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  <a:latin typeface="GarageGothic Bold" pitchFamily="50" charset="-18"/>
              </a:rPr>
              <a:t>Radim Bureš a Petr Vymětal</a:t>
            </a:r>
            <a:endParaRPr lang="cs-CZ" dirty="0">
              <a:solidFill>
                <a:srgbClr val="FFFFFF"/>
              </a:solidFill>
              <a:latin typeface="GarageGothic Bold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751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Toskánská dovolená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550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Zdroj</a:t>
            </a:r>
            <a:r>
              <a:rPr lang="cs-CZ" dirty="0"/>
              <a:t>: </a:t>
            </a:r>
            <a:r>
              <a:rPr lang="cs-CZ" dirty="0" smtClean="0"/>
              <a:t>Týden.cz, </a:t>
            </a:r>
            <a:r>
              <a:rPr lang="cs-CZ" dirty="0"/>
              <a:t>1. 8. 2009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60C-7B70-44EA-B9F4-087CF9BF4887}" type="datetime1">
              <a:rPr lang="cs-CZ" smtClean="0"/>
              <a:t>26.6.2015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Lobbing v ČR a EU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8AA8-A24C-4912-B2BC-1A984E3744CF}" type="slidenum">
              <a:rPr lang="cs-CZ" smtClean="0"/>
              <a:t>2</a:t>
            </a:fld>
            <a:endParaRPr lang="cs-CZ" dirty="0"/>
          </a:p>
        </p:txBody>
      </p:sp>
      <p:pic>
        <p:nvPicPr>
          <p:cNvPr id="8" name="Picture 2" descr="http://www.tyden.cz/obrazek/4a7334975caed/toskansko-rebickuv-bratr-4a7343706ad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451" y="1268760"/>
            <a:ext cx="6667500" cy="4438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254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Golf v Dubaji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Zdroj: </a:t>
            </a:r>
            <a:r>
              <a:rPr lang="cs-CZ" dirty="0">
                <a:solidFill>
                  <a:prstClr val="black"/>
                </a:solidFill>
              </a:rPr>
              <a:t>Aktuálně.cz, 23</a:t>
            </a:r>
            <a:r>
              <a:rPr lang="cs-CZ" dirty="0" smtClean="0">
                <a:solidFill>
                  <a:prstClr val="black"/>
                </a:solidFill>
              </a:rPr>
              <a:t>. 2</a:t>
            </a:r>
            <a:r>
              <a:rPr lang="cs-CZ" dirty="0">
                <a:solidFill>
                  <a:prstClr val="black"/>
                </a:solidFill>
              </a:rPr>
              <a:t>. 2011</a:t>
            </a:r>
            <a:endParaRPr lang="en-US" dirty="0">
              <a:solidFill>
                <a:prstClr val="black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11D8-0E34-426B-B1C9-E7E7EE60479F}" type="datetime1">
              <a:rPr lang="cs-CZ" smtClean="0"/>
              <a:pPr/>
              <a:t>26.6.2015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Lobbing v ČR a EU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8AA8-A24C-4912-B2BC-1A984E3744CF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7" name="Zástupný symbol pro obsah 3" descr="duba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785786" y="1628800"/>
            <a:ext cx="3571900" cy="3929090"/>
          </a:xfrm>
          <a:prstGeom prst="rect">
            <a:avLst/>
          </a:prstGeom>
        </p:spPr>
      </p:pic>
      <p:pic>
        <p:nvPicPr>
          <p:cNvPr id="8" name="Picture 2" descr="C:\Users\Radim\Pictures\Dubaj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628800"/>
            <a:ext cx="3460770" cy="3960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2980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11D8-0E34-426B-B1C9-E7E7EE60479F}" type="datetime1">
              <a:rPr lang="cs-CZ" smtClean="0"/>
              <a:pPr/>
              <a:t>26.6.2015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Lobbing v ČR a </a:t>
            </a:r>
            <a:r>
              <a:rPr lang="cs-CZ" dirty="0" smtClean="0"/>
              <a:t>EU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8AA8-A24C-4912-B2BC-1A984E3744CF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835697" y="692696"/>
            <a:ext cx="5519536" cy="7143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rgbClr val="FFFFFF"/>
                </a:solidFill>
              </a:rPr>
              <a:t>Klientelistické vazby</a:t>
            </a:r>
          </a:p>
        </p:txBody>
      </p:sp>
      <p:sp>
        <p:nvSpPr>
          <p:cNvPr id="8" name="Obdélník 7"/>
          <p:cNvSpPr/>
          <p:nvPr/>
        </p:nvSpPr>
        <p:spPr>
          <a:xfrm>
            <a:off x="1835697" y="2092297"/>
            <a:ext cx="5519536" cy="9286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rgbClr val="FFFFFF"/>
                </a:solidFill>
              </a:rPr>
              <a:t>Problematické investice</a:t>
            </a:r>
          </a:p>
          <a:p>
            <a:pPr algn="ctr"/>
            <a:r>
              <a:rPr lang="cs-CZ" sz="1600" dirty="0" smtClean="0">
                <a:solidFill>
                  <a:srgbClr val="FFFFFF"/>
                </a:solidFill>
              </a:rPr>
              <a:t> (</a:t>
            </a:r>
            <a:r>
              <a:rPr lang="cs-CZ" sz="1600" dirty="0" err="1" smtClean="0">
                <a:solidFill>
                  <a:srgbClr val="FFFFFF"/>
                </a:solidFill>
              </a:rPr>
              <a:t>Opencard</a:t>
            </a:r>
            <a:r>
              <a:rPr lang="cs-CZ" sz="1600" dirty="0" smtClean="0">
                <a:solidFill>
                  <a:srgbClr val="FFFFFF"/>
                </a:solidFill>
              </a:rPr>
              <a:t>, nefunkční databáze, nevypověditelné IT smlouvy)</a:t>
            </a:r>
          </a:p>
        </p:txBody>
      </p:sp>
      <p:sp>
        <p:nvSpPr>
          <p:cNvPr id="9" name="Obdélník 8"/>
          <p:cNvSpPr/>
          <p:nvPr/>
        </p:nvSpPr>
        <p:spPr>
          <a:xfrm>
            <a:off x="1835697" y="3645024"/>
            <a:ext cx="5519536" cy="7858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rgbClr val="FFFFFF"/>
                </a:solidFill>
              </a:rPr>
              <a:t>Pokles důvěry veřejnosti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835697" y="5085184"/>
            <a:ext cx="5519536" cy="10801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rgbClr val="FFFFFF"/>
                </a:solidFill>
              </a:rPr>
              <a:t>Chování vyplývající z nedůvěry </a:t>
            </a:r>
            <a:r>
              <a:rPr lang="cs-CZ" dirty="0" smtClean="0">
                <a:solidFill>
                  <a:srgbClr val="FFFFFF"/>
                </a:solidFill>
              </a:rPr>
              <a:t/>
            </a:r>
            <a:br>
              <a:rPr lang="cs-CZ" dirty="0" smtClean="0">
                <a:solidFill>
                  <a:srgbClr val="FFFFFF"/>
                </a:solidFill>
              </a:rPr>
            </a:br>
            <a:r>
              <a:rPr lang="cs-CZ" sz="1600" dirty="0" smtClean="0">
                <a:solidFill>
                  <a:srgbClr val="FFFFFF"/>
                </a:solidFill>
              </a:rPr>
              <a:t>volební preference směřující ke „spasitelům“ a jednoduchým řešením, občanská neposlušnost – neplacení daní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" name="Šipka dolů 10"/>
          <p:cNvSpPr/>
          <p:nvPr/>
        </p:nvSpPr>
        <p:spPr>
          <a:xfrm>
            <a:off x="4342297" y="1556792"/>
            <a:ext cx="506336" cy="428628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12" name="Šipka dolů 11"/>
          <p:cNvSpPr/>
          <p:nvPr/>
        </p:nvSpPr>
        <p:spPr>
          <a:xfrm>
            <a:off x="4342297" y="3144388"/>
            <a:ext cx="506336" cy="428628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13" name="Šipka dolů 12"/>
          <p:cNvSpPr/>
          <p:nvPr/>
        </p:nvSpPr>
        <p:spPr>
          <a:xfrm>
            <a:off x="4339917" y="4584548"/>
            <a:ext cx="506336" cy="428628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14" name="Zahnutá šipka doprava 13"/>
          <p:cNvSpPr/>
          <p:nvPr/>
        </p:nvSpPr>
        <p:spPr>
          <a:xfrm rot="10800000">
            <a:off x="7452321" y="2132853"/>
            <a:ext cx="1475656" cy="3785737"/>
          </a:xfrm>
          <a:prstGeom prst="curvedRightArrow">
            <a:avLst>
              <a:gd name="adj1" fmla="val 22377"/>
              <a:gd name="adj2" fmla="val 50000"/>
              <a:gd name="adj3" fmla="val 3080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15" name="Zahnutá šipka doprava 14"/>
          <p:cNvSpPr/>
          <p:nvPr/>
        </p:nvSpPr>
        <p:spPr>
          <a:xfrm rot="10800000" flipH="1">
            <a:off x="251521" y="476672"/>
            <a:ext cx="1475656" cy="3785737"/>
          </a:xfrm>
          <a:prstGeom prst="curvedRightArrow">
            <a:avLst>
              <a:gd name="adj1" fmla="val 22377"/>
              <a:gd name="adj2" fmla="val 50000"/>
              <a:gd name="adj3" fmla="val 3080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92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se lobuje v Bruselu?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500" b="1" dirty="0"/>
              <a:t>p</a:t>
            </a:r>
            <a:r>
              <a:rPr lang="cs-CZ" sz="2500" b="1" dirty="0" smtClean="0"/>
              <a:t>rosinec 2014</a:t>
            </a:r>
            <a:r>
              <a:rPr lang="en-US" sz="2500" b="1" dirty="0" smtClean="0"/>
              <a:t> a</a:t>
            </a:r>
            <a:r>
              <a:rPr lang="cs-CZ" sz="2500" b="1" dirty="0" smtClean="0"/>
              <a:t>ž</a:t>
            </a:r>
            <a:r>
              <a:rPr lang="en-US" sz="2500" b="1" dirty="0" smtClean="0"/>
              <a:t> </a:t>
            </a:r>
            <a:r>
              <a:rPr lang="en-US" sz="2500" b="1" dirty="0" err="1"/>
              <a:t>červ</a:t>
            </a:r>
            <a:r>
              <a:rPr lang="cs-CZ" sz="2500" b="1" dirty="0"/>
              <a:t>en </a:t>
            </a:r>
            <a:r>
              <a:rPr lang="en-US" sz="2500" b="1" dirty="0"/>
              <a:t>2015</a:t>
            </a:r>
            <a:r>
              <a:rPr lang="cs-CZ" sz="2500" b="1" dirty="0"/>
              <a:t> - </a:t>
            </a:r>
            <a:r>
              <a:rPr lang="en-US" sz="2500" b="1" dirty="0"/>
              <a:t>4 318 </a:t>
            </a:r>
            <a:r>
              <a:rPr lang="en-US" sz="2500" b="1" dirty="0" err="1"/>
              <a:t>schůzek</a:t>
            </a:r>
            <a:r>
              <a:rPr lang="cs-CZ" sz="2500" b="1" dirty="0"/>
              <a:t>:</a:t>
            </a:r>
          </a:p>
          <a:p>
            <a:endParaRPr lang="cs-CZ" sz="25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/>
              <a:t>75</a:t>
            </a:r>
            <a:r>
              <a:rPr lang="cs-CZ" sz="2500" dirty="0"/>
              <a:t> </a:t>
            </a:r>
            <a:r>
              <a:rPr lang="en-US" sz="2500" dirty="0"/>
              <a:t>% </a:t>
            </a:r>
            <a:r>
              <a:rPr lang="cs-CZ" sz="2500" dirty="0"/>
              <a:t>z nich </a:t>
            </a:r>
            <a:r>
              <a:rPr lang="en-US" sz="2500" dirty="0" err="1"/>
              <a:t>bylo</a:t>
            </a:r>
            <a:r>
              <a:rPr lang="en-US" sz="2500" dirty="0"/>
              <a:t> s </a:t>
            </a:r>
            <a:r>
              <a:rPr lang="en-US" sz="2500" dirty="0" err="1"/>
              <a:t>korporátními</a:t>
            </a:r>
            <a:r>
              <a:rPr lang="en-US" sz="2500" dirty="0"/>
              <a:t> </a:t>
            </a:r>
            <a:r>
              <a:rPr lang="en-US" sz="2500" dirty="0" err="1"/>
              <a:t>lobbisty</a:t>
            </a:r>
            <a:endParaRPr lang="cs-CZ" sz="25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/>
              <a:t>18</a:t>
            </a:r>
            <a:r>
              <a:rPr lang="cs-CZ" sz="2500" dirty="0"/>
              <a:t> </a:t>
            </a:r>
            <a:r>
              <a:rPr lang="en-US" sz="2500" dirty="0"/>
              <a:t>% </a:t>
            </a:r>
            <a:r>
              <a:rPr lang="en-US" sz="2500" dirty="0" err="1"/>
              <a:t>schůzek</a:t>
            </a:r>
            <a:r>
              <a:rPr lang="en-US" sz="2500" dirty="0"/>
              <a:t> </a:t>
            </a:r>
            <a:r>
              <a:rPr lang="cs-CZ" sz="2500" dirty="0"/>
              <a:t>proběhlo </a:t>
            </a:r>
            <a:r>
              <a:rPr lang="en-US" sz="2500" dirty="0"/>
              <a:t>s </a:t>
            </a:r>
            <a:r>
              <a:rPr lang="en-US" sz="2500" dirty="0" err="1"/>
              <a:t>neziskovými</a:t>
            </a:r>
            <a:r>
              <a:rPr lang="en-US" sz="2500" dirty="0"/>
              <a:t> </a:t>
            </a:r>
            <a:r>
              <a:rPr lang="en-US" sz="2500" dirty="0" err="1"/>
              <a:t>organizacemi</a:t>
            </a:r>
            <a:r>
              <a:rPr lang="en-US" sz="2500" dirty="0"/>
              <a:t> </a:t>
            </a:r>
            <a:endParaRPr lang="cs-CZ" sz="25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/>
              <a:t>4</a:t>
            </a:r>
            <a:r>
              <a:rPr lang="cs-CZ" sz="2500" dirty="0"/>
              <a:t> </a:t>
            </a:r>
            <a:r>
              <a:rPr lang="en-US" sz="2500" dirty="0"/>
              <a:t>% s think </a:t>
            </a:r>
            <a:r>
              <a:rPr lang="en-US" sz="2500" dirty="0" err="1"/>
              <a:t>tanky</a:t>
            </a:r>
            <a:r>
              <a:rPr lang="en-US" sz="2500" dirty="0"/>
              <a:t> a 2</a:t>
            </a:r>
            <a:r>
              <a:rPr lang="cs-CZ" sz="2500" dirty="0"/>
              <a:t> </a:t>
            </a:r>
            <a:r>
              <a:rPr lang="en-US" sz="2500" dirty="0"/>
              <a:t>% s </a:t>
            </a:r>
            <a:r>
              <a:rPr lang="en-US" sz="2500" dirty="0" err="1"/>
              <a:t>místními</a:t>
            </a:r>
            <a:r>
              <a:rPr lang="en-US" sz="2500" dirty="0"/>
              <a:t> </a:t>
            </a:r>
            <a:r>
              <a:rPr lang="en-US" sz="2500" dirty="0" err="1"/>
              <a:t>úřady</a:t>
            </a:r>
            <a:endParaRPr lang="cs-CZ" sz="2500" dirty="0"/>
          </a:p>
          <a:p>
            <a:endParaRPr lang="cs-CZ" sz="2500" dirty="0"/>
          </a:p>
          <a:p>
            <a:r>
              <a:rPr lang="en-US" sz="2500" b="1" dirty="0" err="1"/>
              <a:t>Nejvíce</a:t>
            </a:r>
            <a:r>
              <a:rPr lang="en-US" sz="2500" b="1" dirty="0"/>
              <a:t> </a:t>
            </a:r>
            <a:r>
              <a:rPr lang="en-US" sz="2500" b="1" dirty="0" err="1"/>
              <a:t>schůzek</a:t>
            </a:r>
            <a:r>
              <a:rPr lang="en-US" sz="2500" b="1" dirty="0"/>
              <a:t>, 25 </a:t>
            </a:r>
            <a:r>
              <a:rPr lang="en-US" sz="2500" b="1" dirty="0" err="1"/>
              <a:t>až</a:t>
            </a:r>
            <a:r>
              <a:rPr lang="en-US" sz="2500" b="1" dirty="0"/>
              <a:t> 29, </a:t>
            </a:r>
            <a:r>
              <a:rPr lang="en-US" sz="2500" b="1" dirty="0" err="1"/>
              <a:t>měl</a:t>
            </a:r>
            <a:r>
              <a:rPr lang="cs-CZ" sz="2500" b="1" dirty="0"/>
              <a:t>y</a:t>
            </a:r>
            <a:r>
              <a:rPr lang="en-US" sz="2500" b="1" dirty="0"/>
              <a:t> </a:t>
            </a:r>
            <a:r>
              <a:rPr lang="en-US" sz="2500" b="1" dirty="0" err="1"/>
              <a:t>společnosti</a:t>
            </a:r>
            <a:r>
              <a:rPr lang="cs-CZ" sz="2500" b="1" dirty="0"/>
              <a:t>:</a:t>
            </a:r>
          </a:p>
          <a:p>
            <a:endParaRPr lang="cs-CZ" sz="25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500" dirty="0"/>
              <a:t>    </a:t>
            </a:r>
            <a:r>
              <a:rPr lang="en-US" sz="2500" dirty="0"/>
              <a:t>Google </a:t>
            </a:r>
            <a:endParaRPr lang="cs-CZ" sz="25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500" dirty="0"/>
              <a:t>    </a:t>
            </a:r>
            <a:r>
              <a:rPr lang="en-US" sz="2500" dirty="0"/>
              <a:t>General Electric</a:t>
            </a:r>
            <a:endParaRPr lang="cs-CZ" sz="25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500" dirty="0"/>
              <a:t>    </a:t>
            </a:r>
            <a:r>
              <a:rPr lang="en-US" sz="2500" dirty="0"/>
              <a:t>Airbus </a:t>
            </a:r>
            <a:endParaRPr lang="cs-CZ" sz="2500" dirty="0"/>
          </a:p>
          <a:p>
            <a:pPr marL="0" indent="0">
              <a:buNone/>
            </a:pPr>
            <a:endParaRPr lang="cs-CZ" sz="2500" dirty="0"/>
          </a:p>
          <a:p>
            <a:r>
              <a:rPr lang="en-US" sz="2500" dirty="0" err="1"/>
              <a:t>Celkem</a:t>
            </a:r>
            <a:r>
              <a:rPr lang="en-US" sz="2500" dirty="0"/>
              <a:t> </a:t>
            </a:r>
            <a:r>
              <a:rPr lang="en-US" sz="2500" dirty="0" err="1"/>
              <a:t>registrováno</a:t>
            </a:r>
            <a:r>
              <a:rPr lang="en-US" sz="2500" dirty="0"/>
              <a:t> 7 821 </a:t>
            </a:r>
            <a:r>
              <a:rPr lang="en-US" sz="2500" dirty="0" err="1"/>
              <a:t>společností</a:t>
            </a:r>
            <a:r>
              <a:rPr lang="en-US" sz="2500" dirty="0"/>
              <a:t> a z </a:t>
            </a:r>
            <a:r>
              <a:rPr lang="en-US" sz="2500" dirty="0" err="1"/>
              <a:t>toho</a:t>
            </a:r>
            <a:r>
              <a:rPr lang="en-US" sz="2500" dirty="0"/>
              <a:t> 4 879 se </a:t>
            </a:r>
            <a:r>
              <a:rPr lang="en-US" sz="2500" dirty="0" err="1"/>
              <a:t>snaží</a:t>
            </a:r>
            <a:r>
              <a:rPr lang="en-US" sz="2500" dirty="0"/>
              <a:t> </a:t>
            </a:r>
            <a:r>
              <a:rPr lang="en-US" sz="2500" dirty="0" err="1"/>
              <a:t>ovlivnit</a:t>
            </a:r>
            <a:r>
              <a:rPr lang="en-US" sz="2500" dirty="0"/>
              <a:t> </a:t>
            </a:r>
            <a:r>
              <a:rPr lang="en-US" sz="2500" dirty="0" err="1"/>
              <a:t>politické</a:t>
            </a:r>
            <a:r>
              <a:rPr lang="en-US" sz="2500" dirty="0"/>
              <a:t> </a:t>
            </a:r>
            <a:r>
              <a:rPr lang="en-US" sz="2500" dirty="0" err="1"/>
              <a:t>rozhodnutí</a:t>
            </a:r>
            <a:r>
              <a:rPr lang="en-US" sz="2500" dirty="0"/>
              <a:t> </a:t>
            </a:r>
            <a:r>
              <a:rPr lang="en-US" sz="2500" dirty="0" err="1"/>
              <a:t>ve</a:t>
            </a:r>
            <a:r>
              <a:rPr lang="en-US" sz="2500" dirty="0"/>
              <a:t> </a:t>
            </a:r>
            <a:r>
              <a:rPr lang="en-US" sz="2500" dirty="0" err="1"/>
              <a:t>prospěch</a:t>
            </a:r>
            <a:r>
              <a:rPr lang="en-US" sz="2500" dirty="0"/>
              <a:t> </a:t>
            </a:r>
            <a:r>
              <a:rPr lang="en-US" sz="2500" dirty="0" err="1"/>
              <a:t>korporátních</a:t>
            </a:r>
            <a:r>
              <a:rPr lang="en-US" sz="2500" dirty="0"/>
              <a:t> </a:t>
            </a:r>
            <a:r>
              <a:rPr lang="en-US" sz="2500" dirty="0" err="1"/>
              <a:t>zájmů</a:t>
            </a:r>
            <a:r>
              <a:rPr lang="en-US" sz="2500" dirty="0"/>
              <a:t>.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11D8-0E34-426B-B1C9-E7E7EE60479F}" type="datetime1">
              <a:rPr lang="cs-CZ" smtClean="0"/>
              <a:pPr/>
              <a:t>26.6.2015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Lobbing v ČR a EU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8AA8-A24C-4912-B2BC-1A984E3744CF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486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lobuje v Bruselu?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11D8-0E34-426B-B1C9-E7E7EE60479F}" type="datetime1">
              <a:rPr lang="cs-CZ" smtClean="0"/>
              <a:pPr/>
              <a:t>26.6.2015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Lobbing v ČR a </a:t>
            </a:r>
            <a:r>
              <a:rPr lang="cs-CZ" dirty="0" smtClean="0"/>
              <a:t>EU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8AA8-A24C-4912-B2BC-1A984E3744CF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797904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202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Největší rozpočet na lobování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11D8-0E34-426B-B1C9-E7E7EE60479F}" type="datetime1">
              <a:rPr lang="cs-CZ" smtClean="0"/>
              <a:pPr/>
              <a:t>26.6.2015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Lobbing v ČR a </a:t>
            </a:r>
            <a:r>
              <a:rPr lang="cs-CZ" dirty="0" smtClean="0"/>
              <a:t>EU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8AA8-A24C-4912-B2BC-1A984E3744CF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7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7056784" cy="4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95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500" dirty="0"/>
              <a:t>Lobbisté s nejvyšším počtem setkání na nejvyšších </a:t>
            </a:r>
            <a:r>
              <a:rPr lang="cs-CZ" sz="3500" dirty="0" smtClean="0"/>
              <a:t>místech</a:t>
            </a:r>
            <a:endParaRPr lang="cs-CZ" sz="35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11D8-0E34-426B-B1C9-E7E7EE60479F}" type="datetime1">
              <a:rPr lang="cs-CZ" smtClean="0"/>
              <a:pPr/>
              <a:t>26.6.2015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Lobbing v ČR a </a:t>
            </a:r>
            <a:r>
              <a:rPr lang="cs-CZ" dirty="0" smtClean="0"/>
              <a:t>EU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8AA8-A24C-4912-B2BC-1A984E3744CF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7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5387263" cy="500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1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Aby veřejný dohled byl možný…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Existence </a:t>
            </a:r>
            <a:r>
              <a:rPr lang="cs-CZ" dirty="0">
                <a:solidFill>
                  <a:srgbClr val="0070C0"/>
                </a:solidFill>
              </a:rPr>
              <a:t>transparentního registru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http://ec.europa.eu/transparencyregister/public/homePage.do?redir=false&amp;locale=en</a:t>
            </a:r>
            <a:endParaRPr lang="cs-CZ" dirty="0"/>
          </a:p>
          <a:p>
            <a:pPr marL="0" indent="0">
              <a:buNone/>
            </a:pPr>
            <a:endParaRPr lang="cs-CZ" dirty="0">
              <a:solidFill>
                <a:srgbClr val="0070C0"/>
              </a:solidFill>
            </a:endParaRPr>
          </a:p>
          <a:p>
            <a:r>
              <a:rPr lang="cs-CZ" dirty="0"/>
              <a:t>Vyhledávací  aplikace nevládních organizací - </a:t>
            </a:r>
            <a:r>
              <a:rPr lang="cs-CZ" dirty="0">
                <a:solidFill>
                  <a:srgbClr val="0070C0"/>
                </a:solidFill>
              </a:rPr>
              <a:t>EU Integrity </a:t>
            </a:r>
            <a:r>
              <a:rPr lang="cs-CZ" dirty="0" err="1" smtClean="0">
                <a:solidFill>
                  <a:srgbClr val="0070C0"/>
                </a:solidFill>
              </a:rPr>
              <a:t>Watch</a:t>
            </a:r>
            <a:endParaRPr lang="cs-CZ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65B3"/>
                </a:solidFill>
                <a:hlinkClick r:id="rId3"/>
              </a:rPr>
              <a:t>http</a:t>
            </a:r>
            <a:r>
              <a:rPr lang="en-US" dirty="0">
                <a:solidFill>
                  <a:srgbClr val="0065B3"/>
                </a:solidFill>
                <a:hlinkClick r:id="rId3"/>
              </a:rPr>
              <a:t>://www.integritywatch.eu/</a:t>
            </a:r>
            <a:endParaRPr lang="cs-CZ" dirty="0">
              <a:solidFill>
                <a:srgbClr val="0065B3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11D8-0E34-426B-B1C9-E7E7EE60479F}" type="datetime1">
              <a:rPr lang="cs-CZ" smtClean="0"/>
              <a:pPr/>
              <a:t>26.6.2015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Lobbing v ČR a </a:t>
            </a:r>
            <a:r>
              <a:rPr lang="cs-CZ" dirty="0" smtClean="0"/>
              <a:t>EU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8AA8-A24C-4912-B2BC-1A984E3744CF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2163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Transparency 1">
      <a:dk1>
        <a:srgbClr val="0065B3"/>
      </a:dk1>
      <a:lt1>
        <a:srgbClr val="C6EAFA"/>
      </a:lt1>
      <a:dk2>
        <a:srgbClr val="000000"/>
      </a:dk2>
      <a:lt2>
        <a:srgbClr val="00BFF3"/>
      </a:lt2>
      <a:accent1>
        <a:srgbClr val="0065B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ansparency">
      <a:majorFont>
        <a:latin typeface="GarageGothic Regular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574</Words>
  <Application>Microsoft Office PowerPoint</Application>
  <PresentationFormat>Předvádění na obrazovce (4:3)</PresentationFormat>
  <Paragraphs>229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Lobbing v ČR a EU</vt:lpstr>
      <vt:lpstr>Toskánská dovolená</vt:lpstr>
      <vt:lpstr>Golf v Dubaji</vt:lpstr>
      <vt:lpstr>Prezentace aplikace PowerPoint</vt:lpstr>
      <vt:lpstr>Jak se lobuje v Bruselu?</vt:lpstr>
      <vt:lpstr>Kdo lobuje v Bruselu?</vt:lpstr>
      <vt:lpstr>Největší rozpočet na lobování</vt:lpstr>
      <vt:lpstr>Lobbisté s nejvyšším počtem setkání na nejvyšších místech</vt:lpstr>
      <vt:lpstr>Aby veřejný dohled byl možný…</vt:lpstr>
      <vt:lpstr>Kdo lobuje Věru Jourovou?</vt:lpstr>
      <vt:lpstr>Seznamy schůzek</vt:lpstr>
      <vt:lpstr>Jak si stojí Česká republika?</vt:lpstr>
      <vt:lpstr>Transparentnost rozhodovacího procesu</vt:lpstr>
      <vt:lpstr>Integrita</vt:lpstr>
      <vt:lpstr>Přístup k rozhodování</vt:lpstr>
      <vt:lpstr>Doporučení pro Českou republiku</vt:lpstr>
      <vt:lpstr>Děkujeme Vám za pozornost!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 Puntschuh</dc:creator>
  <cp:lastModifiedBy>David Kotora</cp:lastModifiedBy>
  <cp:revision>17</cp:revision>
  <dcterms:created xsi:type="dcterms:W3CDTF">2015-01-30T13:23:07Z</dcterms:created>
  <dcterms:modified xsi:type="dcterms:W3CDTF">2015-06-26T14:11:39Z</dcterms:modified>
</cp:coreProperties>
</file>