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9" r:id="rId3"/>
    <p:sldId id="330" r:id="rId4"/>
    <p:sldId id="328" r:id="rId5"/>
    <p:sldId id="331" r:id="rId6"/>
    <p:sldId id="332" r:id="rId7"/>
    <p:sldId id="333" r:id="rId8"/>
    <p:sldId id="334" r:id="rId9"/>
    <p:sldId id="335" r:id="rId10"/>
    <p:sldId id="338" r:id="rId11"/>
    <p:sldId id="337" r:id="rId12"/>
    <p:sldId id="339" r:id="rId13"/>
    <p:sldId id="308" r:id="rId14"/>
    <p:sldId id="340" r:id="rId15"/>
    <p:sldId id="341" r:id="rId16"/>
    <p:sldId id="343" r:id="rId17"/>
    <p:sldId id="344" r:id="rId18"/>
    <p:sldId id="342" r:id="rId19"/>
    <p:sldId id="346" r:id="rId20"/>
    <p:sldId id="345" r:id="rId21"/>
    <p:sldId id="347" r:id="rId22"/>
    <p:sldId id="348" r:id="rId23"/>
    <p:sldId id="349" r:id="rId24"/>
  </p:sldIdLst>
  <p:sldSz cx="9144000" cy="6858000" type="screen4x3"/>
  <p:notesSz cx="6888163" cy="1002188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5A37FF"/>
    <a:srgbClr val="E2A200"/>
    <a:srgbClr val="AB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8" y="-11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A672DC83-AFCD-418C-A578-0A064A50750B}" type="datetimeFigureOut">
              <a:rPr lang="cs-CZ" smtClean="0"/>
              <a:pPr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0934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A1ACD303-98CB-449B-B45F-211A8E0A2B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3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0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2054D7-2699-42D0-B59E-21C1380A4C8D}" type="datetimeFigureOut">
              <a:rPr lang="cs-CZ" altLang="en-US"/>
              <a:pPr>
                <a:defRPr/>
              </a:pPr>
              <a:t>1.12.2016</a:t>
            </a:fld>
            <a:endParaRPr lang="cs-CZ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11737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60398"/>
            <a:ext cx="5510530" cy="450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9054"/>
            <a:ext cx="2984870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9054"/>
            <a:ext cx="2984870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9E959A-59FD-4FAA-AD88-2751548585C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154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2" y="5812113"/>
            <a:ext cx="376542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 userDrawn="1"/>
        </p:nvSpPr>
        <p:spPr>
          <a:xfrm>
            <a:off x="251520" y="5805264"/>
            <a:ext cx="50405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b="1" spc="-50" baseline="0" dirty="0" smtClean="0">
                <a:solidFill>
                  <a:srgbClr val="0070C0"/>
                </a:solidFill>
              </a:rPr>
              <a:t>Financování sportu statutárními městy a kraji</a:t>
            </a:r>
          </a:p>
          <a:p>
            <a:r>
              <a:rPr lang="cs-CZ" b="1" spc="-50" baseline="0" dirty="0" smtClean="0">
                <a:solidFill>
                  <a:srgbClr val="0070C0"/>
                </a:solidFill>
              </a:rPr>
              <a:t>Praha  1.12.2016</a:t>
            </a:r>
            <a:endParaRPr lang="cs-CZ" b="1" spc="-50" baseline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ČESKÁ UNIE SPORTU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7" descr="ČESKÁ UNIE SPORTU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1484784"/>
            <a:ext cx="792003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200" b="1" i="1" dirty="0" smtClean="0">
                <a:solidFill>
                  <a:srgbClr val="006EB7"/>
                </a:solidFill>
              </a:rPr>
              <a:t>Historie </a:t>
            </a:r>
            <a:r>
              <a:rPr lang="cs-CZ" altLang="en-US" sz="3200" b="1" i="1" dirty="0">
                <a:solidFill>
                  <a:srgbClr val="006EB7"/>
                </a:solidFill>
              </a:rPr>
              <a:t>dotačních programů, </a:t>
            </a:r>
            <a:r>
              <a:rPr lang="cs-CZ" altLang="en-US" sz="3200" b="1" i="1" dirty="0" smtClean="0">
                <a:solidFill>
                  <a:srgbClr val="006EB7"/>
                </a:solidFill>
              </a:rPr>
              <a:t>hodnocení </a:t>
            </a:r>
            <a:r>
              <a:rPr lang="cs-CZ" altLang="en-US" sz="3200" b="1" i="1" dirty="0">
                <a:solidFill>
                  <a:srgbClr val="006EB7"/>
                </a:solidFill>
              </a:rPr>
              <a:t>podaných žádostí a přerozdělování </a:t>
            </a:r>
            <a:r>
              <a:rPr lang="cs-CZ" altLang="en-US" sz="3200" b="1" i="1" dirty="0" smtClean="0">
                <a:solidFill>
                  <a:srgbClr val="006EB7"/>
                </a:solidFill>
              </a:rPr>
              <a:t>dotací statutárními městy a kraji</a:t>
            </a:r>
          </a:p>
          <a:p>
            <a:pPr algn="ctr">
              <a:spcBef>
                <a:spcPct val="50000"/>
              </a:spcBef>
            </a:pPr>
            <a:endParaRPr lang="cs-CZ" altLang="en-US" sz="4000" dirty="0" smtClean="0">
              <a:solidFill>
                <a:srgbClr val="006EB7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en-US" sz="2800" b="1" i="1" dirty="0" smtClean="0">
                <a:solidFill>
                  <a:srgbClr val="006EB7"/>
                </a:solidFill>
              </a:rPr>
              <a:t>Marek </a:t>
            </a:r>
            <a:r>
              <a:rPr lang="cs-CZ" altLang="en-US" sz="2800" b="1" i="1" dirty="0">
                <a:solidFill>
                  <a:srgbClr val="006EB7"/>
                </a:solidFill>
              </a:rPr>
              <a:t>Hájek</a:t>
            </a:r>
            <a:endParaRPr lang="cs-CZ" altLang="en-US" sz="2800" dirty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7199" y="853292"/>
            <a:ext cx="82451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 smtClean="0">
                <a:solidFill>
                  <a:srgbClr val="006EB7"/>
                </a:solidFill>
              </a:rPr>
              <a:t>100% TRANSPARENTNÍ DOTACE 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FF0000"/>
                </a:solidFill>
              </a:rPr>
              <a:t>Sportovní </a:t>
            </a:r>
            <a:r>
              <a:rPr lang="cs-CZ" altLang="en-US" sz="2000" b="1" spc="-20" dirty="0">
                <a:solidFill>
                  <a:srgbClr val="FF0000"/>
                </a:solidFill>
              </a:rPr>
              <a:t>akce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pro 100</a:t>
            </a:r>
            <a:r>
              <a:rPr lang="cs-CZ" altLang="en-US" sz="2000" b="1" spc="-20" dirty="0">
                <a:solidFill>
                  <a:srgbClr val="FF0000"/>
                </a:solidFill>
              </a:rPr>
              <a:t>% oprávněných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příjemců (pořadatelů akcí).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006EB7"/>
                </a:solidFill>
              </a:rPr>
              <a:t>Jednoduchost  = jen 3 váhy: 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006EB7"/>
                </a:solidFill>
              </a:rPr>
              <a:t>- počet členů soutěžících s </a:t>
            </a:r>
            <a:r>
              <a:rPr lang="cs-CZ" altLang="en-US" sz="2000" b="1" spc="-20" dirty="0" err="1" smtClean="0">
                <a:solidFill>
                  <a:srgbClr val="006EB7"/>
                </a:solidFill>
              </a:rPr>
              <a:t>koef</a:t>
            </a:r>
            <a:r>
              <a:rPr lang="cs-CZ" altLang="en-US" sz="2000" b="1" spc="-20" dirty="0" smtClean="0">
                <a:solidFill>
                  <a:srgbClr val="006EB7"/>
                </a:solidFill>
              </a:rPr>
              <a:t>.  1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>
                <a:solidFill>
                  <a:srgbClr val="006EB7"/>
                </a:solidFill>
              </a:rPr>
              <a:t>- počet členů </a:t>
            </a:r>
            <a:r>
              <a:rPr lang="cs-CZ" altLang="en-US" sz="2000" b="1" spc="-20" dirty="0" smtClean="0">
                <a:solidFill>
                  <a:srgbClr val="006EB7"/>
                </a:solidFill>
              </a:rPr>
              <a:t>nesoutěžících</a:t>
            </a:r>
            <a:r>
              <a:rPr lang="cs-CZ" altLang="en-US" sz="2000" b="1" spc="-20" dirty="0">
                <a:solidFill>
                  <a:srgbClr val="006EB7"/>
                </a:solidFill>
              </a:rPr>
              <a:t> s </a:t>
            </a:r>
            <a:r>
              <a:rPr lang="cs-CZ" altLang="en-US" sz="2000" b="1" spc="-20" dirty="0" err="1">
                <a:solidFill>
                  <a:srgbClr val="006EB7"/>
                </a:solidFill>
              </a:rPr>
              <a:t>koef</a:t>
            </a:r>
            <a:r>
              <a:rPr lang="cs-CZ" altLang="en-US" sz="2000" b="1" spc="-20" dirty="0">
                <a:solidFill>
                  <a:srgbClr val="006EB7"/>
                </a:solidFill>
              </a:rPr>
              <a:t>.  </a:t>
            </a:r>
            <a:r>
              <a:rPr lang="cs-CZ" altLang="en-US" sz="2000" b="1" spc="-20" dirty="0" smtClean="0">
                <a:solidFill>
                  <a:srgbClr val="006EB7"/>
                </a:solidFill>
              </a:rPr>
              <a:t>0,2</a:t>
            </a:r>
            <a:endParaRPr lang="cs-CZ" altLang="en-US" sz="2000" b="1" spc="-20" dirty="0">
              <a:solidFill>
                <a:srgbClr val="006EB7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006EB7"/>
                </a:solidFill>
              </a:rPr>
              <a:t>- počet licencovaných trenérů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>
                <a:solidFill>
                  <a:srgbClr val="006EB7"/>
                </a:solidFill>
              </a:rPr>
              <a:t>- </a:t>
            </a:r>
            <a:r>
              <a:rPr lang="cs-CZ" altLang="en-US" sz="2000" b="1" spc="-20" dirty="0" smtClean="0">
                <a:solidFill>
                  <a:srgbClr val="006EB7"/>
                </a:solidFill>
              </a:rPr>
              <a:t>minimální dotace 8 tis. Kč a max. dotace 500 tis. Kč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FF0000"/>
                </a:solidFill>
              </a:rPr>
              <a:t>Dělení matematickým výpočtem dle tří vstupních dat. 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FF0000"/>
                </a:solidFill>
              </a:rPr>
              <a:t>100% transparentnost </a:t>
            </a:r>
            <a:r>
              <a:rPr lang="cs-CZ" altLang="en-US" sz="2000" b="1" spc="-20" dirty="0">
                <a:solidFill>
                  <a:srgbClr val="FF0000"/>
                </a:solidFill>
              </a:rPr>
              <a:t>výši dotace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 </a:t>
            </a:r>
            <a:r>
              <a:rPr lang="pl-PL" altLang="en-US" sz="2000" b="1" spc="-20" dirty="0" smtClean="0">
                <a:solidFill>
                  <a:srgbClr val="FF0000"/>
                </a:solidFill>
              </a:rPr>
              <a:t>NEOVLIVNITELNÝM MATEMATICKÝM ROZDĚLENÍM </a:t>
            </a:r>
            <a:r>
              <a:rPr lang="pl-PL" altLang="en-US" sz="2000" b="1" spc="-20" dirty="0">
                <a:solidFill>
                  <a:srgbClr val="FF0000"/>
                </a:solidFill>
              </a:rPr>
              <a:t>DOTACE DO </a:t>
            </a:r>
            <a:r>
              <a:rPr lang="pl-PL" altLang="en-US" sz="2000" b="1" spc="-20" dirty="0" smtClean="0">
                <a:solidFill>
                  <a:srgbClr val="FF0000"/>
                </a:solidFill>
              </a:rPr>
              <a:t>SPORTU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.</a:t>
            </a:r>
            <a:endParaRPr lang="cs-CZ" altLang="en-US" sz="2000" b="1" spc="-2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006EB7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altLang="en-US" sz="2000" b="1" spc="-20" dirty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63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7199" y="848905"/>
            <a:ext cx="8245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600" b="1" dirty="0" smtClean="0">
                <a:solidFill>
                  <a:srgbClr val="006EB7"/>
                </a:solidFill>
              </a:rPr>
              <a:t>Výpočet dotace pro 100% příjemců</a:t>
            </a:r>
            <a:r>
              <a:rPr lang="cs-CZ" altLang="en-US" sz="4000" b="1" dirty="0" smtClean="0">
                <a:solidFill>
                  <a:srgbClr val="006EB7"/>
                </a:solidFill>
              </a:rPr>
              <a:t> 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9106" y="1484784"/>
            <a:ext cx="399654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s-CZ" altLang="en-US" sz="800" spc="-100" dirty="0" smtClean="0">
                <a:solidFill>
                  <a:srgbClr val="FF0000"/>
                </a:solidFill>
              </a:rPr>
              <a:t>ROZ1 </a:t>
            </a:r>
            <a:r>
              <a:rPr lang="cs-CZ" altLang="en-US" sz="800" spc="-100" dirty="0">
                <a:solidFill>
                  <a:srgbClr val="FF0000"/>
                </a:solidFill>
              </a:rPr>
              <a:t>– prostředky vyhrazené z rozpočtu SMO pro dotační titul S 1/17 a S 2/17 Programu SPORT 2017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DA – část prostředků pro Program SPORT 2017 – dotační titul S 2/17 Sportovní akce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 – část prostředků pro Program SPORT 2017 – dotační titul S 1/17 Celoroční sportovní činnost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DTJ1 – část prostředků pro dotační titul S 1/17 určená pro střešní organizace (paušál na člena)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DTJ2 – část prostředků pro dotační titul S 1/17 určená pro organizace (min. výše dotace)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DTJ3 – část prostředků pro dotační titul S 1/17 určená pro trenérskou činnost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DTJ4 – část prostředků pro dotační titul S 1/17 určená pro děti a mládež od 6 let - 19 let vč. s poukázkou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DTJ5 - část prostředků pro dotační titul S 1/17 určená pro registrované členy všech věkových kategorií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ČZ– počet členů Žadatele tj. členská základna, ČZ je složená z: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SČ – počet všech soutěžících členů (od okresní sportovní soutěže organizované národním sportovním svazem) Žadatele z členské základny,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SČ1 – počet soutěžících členů (od okresní sportovní soutěže organizované národním sportovním svazem) Žadatele z členské základny ve věku do 5 let včetně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SČ2 - počet soutěžících členů (od okresní sportovní soutěže organizované národním sportovním svazem) Žadatele z členské základny ve věku od 6 let do 19 let včetně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SČ3 - počet soutěžících členů (od okresní sportovní soutěže organizované národním sportovním svazem) Žadatele z členské základny ve věku od 20 let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NČ – počet všech nesoutěžících členů Žadatele z členské základny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NČ1 – počet nesoutěžících členů z členské základny ve věku do 5 let včetně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NČ2 – počet nesoutěžících členů z členské základny ve věku od 6 let do 19 let včetně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NČ3 – počet nesoutěžících členů z členské základny ve věku od 20 let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H – počet všech handicapovaných členů Žadatele z členské základny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H1 – počet členů s handicapem z členské základny ve věku do 5 let včetně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H2 – počet členů s handicapem z členské základny ve věku od 6 let do 19 let včetně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H3 – počet členů s handicapem z členské základny ve věku od 20 let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 </a:t>
            </a:r>
            <a:r>
              <a:rPr lang="cs-CZ" altLang="en-US" sz="800" spc="-100" dirty="0" smtClean="0">
                <a:solidFill>
                  <a:srgbClr val="FF0000"/>
                </a:solidFill>
              </a:rPr>
              <a:t>Při </a:t>
            </a:r>
            <a:r>
              <a:rPr lang="cs-CZ" altLang="en-US" sz="800" spc="-100" dirty="0">
                <a:solidFill>
                  <a:srgbClr val="FF0000"/>
                </a:solidFill>
              </a:rPr>
              <a:t>výpočtu je rozhodujícím kritériem počet členů s koeficientem: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koeficient 1,0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- děti a mládež od 6 – 19 let vč. – s účastí na sportovní soutěži minimálně okresní úrovně organizované Sportovním národním svazem s celorepublikovou působností (SČ2 x 1)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- děti a mládež od 6 – 19 let vč. – s handicapem (H2 x 1)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- dospělí od 20 let – s handicapem (H3 x 1) 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 </a:t>
            </a:r>
            <a:r>
              <a:rPr lang="cs-CZ" altLang="en-US" sz="800" spc="-100" dirty="0" smtClean="0">
                <a:solidFill>
                  <a:srgbClr val="FF0000"/>
                </a:solidFill>
              </a:rPr>
              <a:t>koeficient </a:t>
            </a:r>
            <a:r>
              <a:rPr lang="cs-CZ" altLang="en-US" sz="800" spc="-100" dirty="0">
                <a:solidFill>
                  <a:srgbClr val="FF0000"/>
                </a:solidFill>
              </a:rPr>
              <a:t>0,5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- děti a mládež od 6 – 19 let vč. – bez účasti na sportovní soutěži minimálně okresní úrovně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organizované Sportovním národním svazem s celorepublikovou působností (NČ2 x 0,5</a:t>
            </a:r>
            <a:r>
              <a:rPr lang="cs-CZ" altLang="en-US" sz="800" spc="-100" dirty="0" smtClean="0">
                <a:solidFill>
                  <a:srgbClr val="FF0000"/>
                </a:solidFill>
              </a:rPr>
              <a:t>)</a:t>
            </a:r>
            <a:endParaRPr lang="cs-CZ" altLang="en-US" sz="800" spc="-1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25792" y="1484784"/>
            <a:ext cx="3996547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s-CZ" altLang="en-US" sz="800" spc="-100" dirty="0" smtClean="0">
                <a:solidFill>
                  <a:srgbClr val="FF0000"/>
                </a:solidFill>
              </a:rPr>
              <a:t>- </a:t>
            </a:r>
            <a:r>
              <a:rPr lang="cs-CZ" altLang="en-US" sz="800" spc="-100" dirty="0">
                <a:solidFill>
                  <a:srgbClr val="FF0000"/>
                </a:solidFill>
              </a:rPr>
              <a:t>dospělí od 20 let – s účastí na sportovní soutěži minimálně okresní úrovně organizované Sportovním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národním svazem s celorepublikovou působností (SČ3 x 0,5)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 smtClean="0">
                <a:solidFill>
                  <a:srgbClr val="FF0000"/>
                </a:solidFill>
              </a:rPr>
              <a:t>koeficient </a:t>
            </a:r>
            <a:r>
              <a:rPr lang="cs-CZ" altLang="en-US" sz="800" spc="-100" dirty="0">
                <a:solidFill>
                  <a:srgbClr val="FF0000"/>
                </a:solidFill>
              </a:rPr>
              <a:t>0,2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- děti do 5 let vč. (SČ1 x 0,2 + NČ1 x 0,2)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 smtClean="0">
                <a:solidFill>
                  <a:srgbClr val="FF0000"/>
                </a:solidFill>
              </a:rPr>
              <a:t>B </a:t>
            </a:r>
            <a:r>
              <a:rPr lang="cs-CZ" altLang="en-US" sz="800" spc="-100" dirty="0">
                <a:solidFill>
                  <a:srgbClr val="FF0000"/>
                </a:solidFill>
              </a:rPr>
              <a:t>– součet bodů Žadatele přepočtem ČZ dle koeficientů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FHB – finanční hodnota jednoho bodu pro Žadatele: DTJ5 děleno B (celkem)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PFHB – přepočtená finanční hodnota pro Žadatele: B vynásobeno FHB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P – počet odevzdaných vyplněných poukázek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FHP – finanční hodnota poukázky pro Žadatele: DTJ4 děleno HP (celkem)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PFHP – přepočtená finanční hodnota poukázky pro Žadatele: HP vynásobeno FHP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TR – trenérská činnost TJ/SK, trenérská práce s mládeží, odborná úroveň a výše vzdělání trenérů/licence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 </a:t>
            </a:r>
            <a:r>
              <a:rPr lang="cs-CZ" altLang="en-US" sz="800" spc="-100" dirty="0" smtClean="0">
                <a:solidFill>
                  <a:srgbClr val="FF0000"/>
                </a:solidFill>
              </a:rPr>
              <a:t>Při </a:t>
            </a:r>
            <a:r>
              <a:rPr lang="cs-CZ" altLang="en-US" sz="800" spc="-100" dirty="0">
                <a:solidFill>
                  <a:srgbClr val="FF0000"/>
                </a:solidFill>
              </a:rPr>
              <a:t>výpočtu je rozhodujícím kritériem počet trenérů s koeficientem: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koeficient 1,0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- trenér s licencí (TR x 1)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 </a:t>
            </a:r>
            <a:r>
              <a:rPr lang="cs-CZ" altLang="en-US" sz="800" spc="-100" dirty="0" smtClean="0">
                <a:solidFill>
                  <a:srgbClr val="FF0000"/>
                </a:solidFill>
              </a:rPr>
              <a:t>TR </a:t>
            </a:r>
            <a:r>
              <a:rPr lang="cs-CZ" altLang="en-US" sz="800" spc="-100" dirty="0">
                <a:solidFill>
                  <a:srgbClr val="FF0000"/>
                </a:solidFill>
              </a:rPr>
              <a:t>– trenérská činnost TJ/SK, trenérská práce s mládeží, odborná úroveň a výše vzdělání trenérů/licence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FHTR – finanční hodnota trenéra pro Žadatele: DTJ3 děleno TR (celkem)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PFHTR – přepočtená finanční hodnota trenérské činnosti pro Žadatele: TR vynásobeno FHTR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MIN – minimální hodnota dotace - nezávislá na matematickém výpočtu,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MAX – maximální hodnota dotace - nezávislá na matematickém výpočtu,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DOT – dotace pro Žadatele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 </a:t>
            </a:r>
            <a:r>
              <a:rPr lang="cs-CZ" altLang="en-US" sz="800" spc="-100" dirty="0" smtClean="0">
                <a:solidFill>
                  <a:srgbClr val="FF0000"/>
                </a:solidFill>
              </a:rPr>
              <a:t>Výpočet</a:t>
            </a:r>
            <a:r>
              <a:rPr lang="cs-CZ" altLang="en-US" sz="800" spc="-100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ROZ1 = 16% pro DA + 84 % pro DTJ</a:t>
            </a:r>
          </a:p>
          <a:p>
            <a:pPr>
              <a:spcBef>
                <a:spcPts val="0"/>
              </a:spcBef>
            </a:pPr>
            <a:r>
              <a:rPr lang="cs-CZ" altLang="en-US" sz="1050" b="1" spc="-100" dirty="0">
                <a:solidFill>
                  <a:srgbClr val="006EB7"/>
                </a:solidFill>
              </a:rPr>
              <a:t>ROZ1 = 4.350.000,- Kč z toho DA = 700.000,- Kč a DTJ = 3.650.000,- Kč</a:t>
            </a:r>
          </a:p>
          <a:p>
            <a:pPr>
              <a:spcBef>
                <a:spcPts val="0"/>
              </a:spcBef>
            </a:pPr>
            <a:r>
              <a:rPr lang="cs-CZ" altLang="en-US" sz="1050" b="1" spc="-100" dirty="0">
                <a:solidFill>
                  <a:srgbClr val="006EB7"/>
                </a:solidFill>
              </a:rPr>
              <a:t>MAX=500.000,- Kč ≥ DOT ≥ MIN= 8.000,- Kč</a:t>
            </a:r>
          </a:p>
          <a:p>
            <a:pPr>
              <a:spcBef>
                <a:spcPts val="0"/>
              </a:spcBef>
            </a:pPr>
            <a:r>
              <a:rPr lang="cs-CZ" altLang="en-US" sz="800" b="1" spc="-100" dirty="0">
                <a:solidFill>
                  <a:srgbClr val="FF0000"/>
                </a:solidFill>
              </a:rPr>
              <a:t>DTJ = DTJ1 + DTJ2 + DTJ3 + DTJ4 + DTJ5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DTJ1 = 8.000,- Kč x počet přihlášených organizací (bez střešních organizací)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DTJ2 = 40,- Kč x počet členů přihlášených střešních organizací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DTJ3 = 500.000,- Kč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DTJ4 = 500.000,- Kč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DTJ5 = DTJ – (DTJ1 + DTJ2 + DTJ3 + DTJ4)</a:t>
            </a:r>
          </a:p>
          <a:p>
            <a:pPr>
              <a:spcBef>
                <a:spcPts val="0"/>
              </a:spcBef>
            </a:pPr>
            <a:r>
              <a:rPr lang="cs-CZ" altLang="en-US" sz="1050" b="1" spc="-100" dirty="0">
                <a:solidFill>
                  <a:srgbClr val="006EB7"/>
                </a:solidFill>
              </a:rPr>
              <a:t>DOT (střešní organizace) = ČZ x 40,- Kč ≤ 500.000,- Kč</a:t>
            </a:r>
          </a:p>
          <a:p>
            <a:pPr>
              <a:spcBef>
                <a:spcPts val="0"/>
              </a:spcBef>
            </a:pPr>
            <a:r>
              <a:rPr lang="cs-CZ" altLang="en-US" sz="1050" b="1" spc="-100" dirty="0">
                <a:solidFill>
                  <a:srgbClr val="006EB7"/>
                </a:solidFill>
              </a:rPr>
              <a:t>DOT (ostatní organizace) = MIN + PFHB + PFHTR + PFHP ≤ 500.000,- Kč</a:t>
            </a:r>
          </a:p>
          <a:p>
            <a:pPr>
              <a:spcBef>
                <a:spcPts val="0"/>
              </a:spcBef>
            </a:pPr>
            <a:r>
              <a:rPr lang="cs-CZ" altLang="en-US" sz="800" spc="-100" dirty="0">
                <a:solidFill>
                  <a:srgbClr val="FF0000"/>
                </a:solidFill>
              </a:rPr>
              <a:t>Výsledná výše dotace bude zaokrouhlena na celé stokoruny.</a:t>
            </a:r>
          </a:p>
        </p:txBody>
      </p:sp>
    </p:spTree>
    <p:extLst>
      <p:ext uri="{BB962C8B-B14F-4D97-AF65-F5344CB8AC3E}">
        <p14:creationId xmlns:p14="http://schemas.microsoft.com/office/powerpoint/2010/main" val="518766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7198" y="980728"/>
            <a:ext cx="84432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 smtClean="0">
                <a:solidFill>
                  <a:srgbClr val="006EB7"/>
                </a:solidFill>
              </a:rPr>
              <a:t>NAPLNĚNÍ OBSAHU TEXTU TRANSPARENTNÍ DOTACE 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FF0000"/>
                </a:solidFill>
              </a:rPr>
              <a:t>Všichni příjemci obdrží dotaci od 8 tis. do 500 tis. Kč !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40" dirty="0" smtClean="0">
                <a:solidFill>
                  <a:srgbClr val="FF0000"/>
                </a:solidFill>
              </a:rPr>
              <a:t>Rozdělení poctivým, neovlivnitelným způsobem = konec „kamarádů“ !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 smtClean="0">
                <a:solidFill>
                  <a:srgbClr val="FF0000"/>
                </a:solidFill>
              </a:rPr>
              <a:t>Dosaženo za přispění několikaleté práce poradního orgánu sportovní komise, která je odborná </a:t>
            </a:r>
            <a:r>
              <a:rPr lang="cs-CZ" altLang="en-US" sz="2000" b="1" spc="-20" dirty="0">
                <a:solidFill>
                  <a:srgbClr val="FF0000"/>
                </a:solidFill>
              </a:rPr>
              <a:t>/ multisportovní /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ze zástupců vrcholového </a:t>
            </a:r>
            <a:r>
              <a:rPr lang="cs-CZ" altLang="en-US" sz="2000" b="1" spc="-20" dirty="0">
                <a:solidFill>
                  <a:srgbClr val="FF0000"/>
                </a:solidFill>
              </a:rPr>
              <a:t>i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masového sportu </a:t>
            </a:r>
            <a:r>
              <a:rPr lang="cs-CZ" altLang="en-US" sz="2000" b="1" spc="-20" dirty="0">
                <a:solidFill>
                  <a:srgbClr val="FF0000"/>
                </a:solidFill>
              </a:rPr>
              <a:t>/ ze zástupců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pracujících pro mládež </a:t>
            </a:r>
            <a:r>
              <a:rPr lang="cs-CZ" altLang="en-US" sz="2000" b="1" spc="-20" dirty="0">
                <a:solidFill>
                  <a:srgbClr val="FF0000"/>
                </a:solidFill>
              </a:rPr>
              <a:t>i profesionální sport /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z trenérů </a:t>
            </a:r>
            <a:r>
              <a:rPr lang="cs-CZ" altLang="en-US" sz="2000" b="1" spc="-20" dirty="0">
                <a:solidFill>
                  <a:srgbClr val="FF0000"/>
                </a:solidFill>
              </a:rPr>
              <a:t>i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sportovních nadšenců </a:t>
            </a:r>
            <a:r>
              <a:rPr lang="cs-CZ" altLang="en-US" sz="2000" b="1" spc="-20" dirty="0">
                <a:solidFill>
                  <a:srgbClr val="FF0000"/>
                </a:solidFill>
              </a:rPr>
              <a:t>/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pořadatelů </a:t>
            </a:r>
            <a:r>
              <a:rPr lang="cs-CZ" altLang="en-US" sz="2000" b="1" spc="-20" dirty="0">
                <a:solidFill>
                  <a:srgbClr val="FF0000"/>
                </a:solidFill>
              </a:rPr>
              <a:t>akcí /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politiků  !</a:t>
            </a:r>
          </a:p>
          <a:p>
            <a:pPr>
              <a:spcBef>
                <a:spcPct val="50000"/>
              </a:spcBef>
            </a:pPr>
            <a:r>
              <a:rPr lang="cs-CZ" altLang="en-US" sz="2000" b="1" spc="-20" dirty="0">
                <a:solidFill>
                  <a:srgbClr val="FF0000"/>
                </a:solidFill>
              </a:rPr>
              <a:t>Ve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Sportovní komisi jsou zástupci </a:t>
            </a:r>
            <a:r>
              <a:rPr lang="cs-CZ" altLang="en-US" sz="2000" b="1" spc="-20" dirty="0">
                <a:solidFill>
                  <a:srgbClr val="FF0000"/>
                </a:solidFill>
              </a:rPr>
              <a:t>spolků  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a jejich největší přínosem je odbornost a oni byli strůjci koncepce  „DOTACE PRO VŠECHNY“ </a:t>
            </a:r>
          </a:p>
          <a:p>
            <a:pPr>
              <a:spcBef>
                <a:spcPct val="50000"/>
              </a:spcBef>
            </a:pPr>
            <a:endParaRPr lang="cs-CZ" altLang="en-US" sz="2000" b="1" spc="-2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000" b="1" spc="-20" dirty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72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359569" y="1925082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Dobrovolníci – </a:t>
            </a:r>
            <a:r>
              <a:rPr lang="cs-CZ" sz="2400" b="1" dirty="0" smtClean="0">
                <a:solidFill>
                  <a:srgbClr val="FF0000"/>
                </a:solidFill>
              </a:rPr>
              <a:t>zajišťující </a:t>
            </a:r>
            <a:r>
              <a:rPr lang="cs-CZ" sz="2400" b="1" dirty="0">
                <a:solidFill>
                  <a:srgbClr val="FF0000"/>
                </a:solidFill>
              </a:rPr>
              <a:t>sportovní činnost dětí</a:t>
            </a:r>
          </a:p>
          <a:p>
            <a:pPr algn="ctr"/>
            <a:endParaRPr lang="cs-CZ" sz="2400" b="1" dirty="0"/>
          </a:p>
        </p:txBody>
      </p:sp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083" name="Obrázek 22" descr="bez názv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67" y="2504084"/>
            <a:ext cx="2562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Obrázek 23" descr="klui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005" y="250408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519867" y="437733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VŠECHNY TJ/SK NA ÚZEMÍ STATUTÁRNÍHO MĚSTA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</p:txBody>
      </p:sp>
      <p:pic>
        <p:nvPicPr>
          <p:cNvPr id="3087" name="Obrázek 26" descr="imagesP8R12GY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5480" y="2504084"/>
            <a:ext cx="24765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7199" y="1220133"/>
            <a:ext cx="8245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600" b="1" dirty="0" smtClean="0">
                <a:solidFill>
                  <a:srgbClr val="006EB7"/>
                </a:solidFill>
              </a:rPr>
              <a:t>KDO JE VÍTĚZ</a:t>
            </a:r>
            <a:r>
              <a:rPr lang="cs-CZ" altLang="en-US" sz="4000" b="1" dirty="0" smtClean="0">
                <a:solidFill>
                  <a:srgbClr val="006EB7"/>
                </a:solidFill>
              </a:rPr>
              <a:t> 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524066" y="3055600"/>
            <a:ext cx="828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ČESKÁ UNIE SPORTU PRO VŠECHNY TJ/SK NA ÚZEMÍ STATUTÁRNÍHO MĚSTA BEZ ROZDÍLU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endParaRPr lang="cs-CZ" sz="2400" b="1" dirty="0">
              <a:solidFill>
                <a:srgbClr val="FF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STATUTÁRNÍ MĚSTO ROZHODUJE, SCHVALUJE A ROZDĚLUJE ALOKVANÉ DOTACE PŘÍJEMCŮM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4801" y="1255400"/>
            <a:ext cx="84954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000" b="1" dirty="0" smtClean="0">
                <a:solidFill>
                  <a:srgbClr val="006EB7"/>
                </a:solidFill>
              </a:rPr>
              <a:t>KDO ADMINISTRUJE, ÚČTUJE, PŘIPRAVUJE PODKLADY, SMLOUVY, A PROVÁDÍ KONTROLU VSTUPNÍCH DAT ? 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46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393799" y="1355284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ALOKOVANÁ ČÁST DOTACE:  3,5 MIL.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POČET PŘÍJEMCŮ DOTACE 2015: 96 SPOLKŮ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NEJNIŽŠÍ DOTACE: 8609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NEJVYŠŠÍ </a:t>
            </a:r>
            <a:r>
              <a:rPr lang="cs-CZ" sz="2400" b="1" dirty="0">
                <a:solidFill>
                  <a:srgbClr val="FF0000"/>
                </a:solidFill>
              </a:rPr>
              <a:t>DOTACE: </a:t>
            </a:r>
            <a:r>
              <a:rPr lang="cs-CZ" sz="2400" b="1" dirty="0" smtClean="0">
                <a:solidFill>
                  <a:srgbClr val="FF0000"/>
                </a:solidFill>
              </a:rPr>
              <a:t>500 tis. Kč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86266" y="908720"/>
            <a:ext cx="84954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000" b="1" dirty="0" smtClean="0">
                <a:solidFill>
                  <a:srgbClr val="006EB7"/>
                </a:solidFill>
              </a:rPr>
              <a:t>KVANTIFIKACE – STATUTÁRNÍ MĚSTO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8454" y="2852936"/>
            <a:ext cx="84954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000" b="1" dirty="0" smtClean="0">
                <a:solidFill>
                  <a:srgbClr val="006EB7"/>
                </a:solidFill>
              </a:rPr>
              <a:t>LZE APLIKOVAT NA CELÝ KRAJ ? </a:t>
            </a:r>
          </a:p>
        </p:txBody>
      </p:sp>
      <p:sp>
        <p:nvSpPr>
          <p:cNvPr id="13" name="TextovéPole 1"/>
          <p:cNvSpPr txBox="1">
            <a:spLocks noChangeArrowheads="1"/>
          </p:cNvSpPr>
          <p:nvPr/>
        </p:nvSpPr>
        <p:spPr bwMode="auto">
          <a:xfrm>
            <a:off x="416615" y="3227492"/>
            <a:ext cx="8397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Kvalifikovaný odhad podle velikostí krajů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ALOKOVANÁ ČÁST DOTACE:  20 </a:t>
            </a:r>
            <a:r>
              <a:rPr lang="cs-CZ" sz="2400" b="1" dirty="0" err="1" smtClean="0">
                <a:solidFill>
                  <a:srgbClr val="FF0000"/>
                </a:solidFill>
              </a:rPr>
              <a:t>MIL.Kč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POČET PŘÍJEMCŮ DOTACE: 1000 SPOLKŮ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spc="-120" dirty="0" smtClean="0">
                <a:solidFill>
                  <a:srgbClr val="FF0000"/>
                </a:solidFill>
              </a:rPr>
              <a:t>NEJNIŽŠÍ DOTACE: 8000Kč; NEJVYŠŠÍ </a:t>
            </a:r>
            <a:r>
              <a:rPr lang="cs-CZ" sz="2400" b="1" spc="-120" dirty="0">
                <a:solidFill>
                  <a:srgbClr val="FF0000"/>
                </a:solidFill>
              </a:rPr>
              <a:t>DOTACE: </a:t>
            </a:r>
            <a:r>
              <a:rPr lang="cs-CZ" sz="2400" b="1" spc="-120" dirty="0" smtClean="0">
                <a:solidFill>
                  <a:srgbClr val="FF0000"/>
                </a:solidFill>
              </a:rPr>
              <a:t>500 </a:t>
            </a:r>
            <a:r>
              <a:rPr lang="cs-CZ" sz="2400" b="1" spc="-120" dirty="0" err="1" smtClean="0">
                <a:solidFill>
                  <a:srgbClr val="FF0000"/>
                </a:solidFill>
              </a:rPr>
              <a:t>tis.Kč</a:t>
            </a:r>
            <a:endParaRPr lang="cs-CZ" sz="2400" b="1" spc="-120" dirty="0" smtClean="0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8218" y="4725144"/>
            <a:ext cx="84954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000" b="1" dirty="0" smtClean="0">
                <a:solidFill>
                  <a:srgbClr val="006EB7"/>
                </a:solidFill>
              </a:rPr>
              <a:t>APLIKUJE STÁT PODOBNÝ PROGRAM ? </a:t>
            </a:r>
          </a:p>
        </p:txBody>
      </p:sp>
      <p:sp>
        <p:nvSpPr>
          <p:cNvPr id="15" name="TextovéPole 1"/>
          <p:cNvSpPr txBox="1">
            <a:spLocks noChangeArrowheads="1"/>
          </p:cNvSpPr>
          <p:nvPr/>
        </p:nvSpPr>
        <p:spPr bwMode="auto">
          <a:xfrm>
            <a:off x="416615" y="5157192"/>
            <a:ext cx="8397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PROGRAM VIII. - DOTACE:  100 MLD. Kč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0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393799" y="1355284"/>
            <a:ext cx="8280400" cy="4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DOTACE:  pro všechny TJ/SK; pro sportovní akce; pro vybrané subjekty; pro vlastněné sportovní firmy; pro sportovní investice</a:t>
            </a:r>
            <a:r>
              <a:rPr lang="cs-CZ" sz="2400" b="1" dirty="0">
                <a:solidFill>
                  <a:srgbClr val="FF0000"/>
                </a:solidFill>
              </a:rPr>
              <a:t>; pro </a:t>
            </a:r>
            <a:r>
              <a:rPr lang="cs-CZ" sz="2400" b="1" dirty="0" smtClean="0">
                <a:solidFill>
                  <a:srgbClr val="FF0000"/>
                </a:solidFill>
              </a:rPr>
              <a:t>ocenění; </a:t>
            </a:r>
            <a:r>
              <a:rPr lang="cs-CZ" sz="2400" b="1" dirty="0">
                <a:solidFill>
                  <a:srgbClr val="FF0000"/>
                </a:solidFill>
              </a:rPr>
              <a:t>pro </a:t>
            </a:r>
            <a:r>
              <a:rPr lang="cs-CZ" sz="2400" b="1" dirty="0" smtClean="0">
                <a:solidFill>
                  <a:srgbClr val="FF0000"/>
                </a:solidFill>
              </a:rPr>
              <a:t>provoz a údržbu sportovišť …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CELKEM DOTACE NA SPORT: cca 40 mil. Kč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Investice </a:t>
            </a:r>
            <a:r>
              <a:rPr lang="cs-CZ" sz="2400" b="1" dirty="0">
                <a:solidFill>
                  <a:srgbClr val="FF0000"/>
                </a:solidFill>
              </a:rPr>
              <a:t>do nových sportovních areálů  a tělocvičen </a:t>
            </a:r>
            <a:r>
              <a:rPr lang="cs-CZ" sz="2400" b="1" dirty="0" smtClean="0">
                <a:solidFill>
                  <a:srgbClr val="FF0000"/>
                </a:solidFill>
              </a:rPr>
              <a:t>v </a:t>
            </a:r>
            <a:r>
              <a:rPr lang="cs-CZ" sz="2400" b="1" dirty="0">
                <a:solidFill>
                  <a:srgbClr val="FF0000"/>
                </a:solidFill>
              </a:rPr>
              <a:t>roce  </a:t>
            </a:r>
            <a:r>
              <a:rPr lang="cs-CZ" sz="2400" b="1" dirty="0" smtClean="0">
                <a:solidFill>
                  <a:srgbClr val="FF0000"/>
                </a:solidFill>
              </a:rPr>
              <a:t>2015: </a:t>
            </a:r>
            <a:r>
              <a:rPr lang="cs-CZ" sz="2400" b="1" dirty="0">
                <a:solidFill>
                  <a:srgbClr val="FF0000"/>
                </a:solidFill>
              </a:rPr>
              <a:t>40 mil. Kč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Ze </a:t>
            </a:r>
            <a:r>
              <a:rPr lang="cs-CZ" sz="2400" b="1" dirty="0">
                <a:solidFill>
                  <a:srgbClr val="FF0000"/>
                </a:solidFill>
              </a:rPr>
              <a:t>100% vlastní basketbalový </a:t>
            </a:r>
            <a:r>
              <a:rPr lang="cs-CZ" sz="2400" b="1" dirty="0" smtClean="0">
                <a:solidFill>
                  <a:srgbClr val="FF0000"/>
                </a:solidFill>
              </a:rPr>
              <a:t>a hokejový klub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a </a:t>
            </a:r>
            <a:r>
              <a:rPr lang="cs-CZ" sz="2400" b="1" dirty="0">
                <a:solidFill>
                  <a:srgbClr val="FF0000"/>
                </a:solidFill>
              </a:rPr>
              <a:t>z 99% fotbalový </a:t>
            </a:r>
            <a:r>
              <a:rPr lang="cs-CZ" sz="2400" b="1" dirty="0" smtClean="0">
                <a:solidFill>
                  <a:srgbClr val="FF0000"/>
                </a:solidFill>
              </a:rPr>
              <a:t>klub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Podporuje </a:t>
            </a:r>
            <a:r>
              <a:rPr lang="cs-CZ" sz="2400" b="1" dirty="0">
                <a:solidFill>
                  <a:srgbClr val="FF0000"/>
                </a:solidFill>
              </a:rPr>
              <a:t>vyhlašování sportovců okresu a oceňuje vynikající sportovce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86266" y="908720"/>
            <a:ext cx="84954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000" b="1" dirty="0" smtClean="0">
                <a:solidFill>
                  <a:srgbClr val="006EB7"/>
                </a:solidFill>
              </a:rPr>
              <a:t>KVANTIFIKACE – STATUTÁRNÍ MĚSTO</a:t>
            </a:r>
          </a:p>
        </p:txBody>
      </p:sp>
    </p:spTree>
    <p:extLst>
      <p:ext uri="{BB962C8B-B14F-4D97-AF65-F5344CB8AC3E}">
        <p14:creationId xmlns:p14="http://schemas.microsoft.com/office/powerpoint/2010/main" val="291603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519867" y="4581128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STATUTÁRNÍ MĚSTO OPAVA (SMO)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09247" y="1196752"/>
            <a:ext cx="82451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600" b="1" dirty="0" smtClean="0">
                <a:solidFill>
                  <a:srgbClr val="006EB7"/>
                </a:solidFill>
              </a:rPr>
              <a:t>KTERÉ STATUTÁRNÍ MĚSTO PODPORUJE TRANSPARENTNĚ SPORT NA SVÉM ÚZEMÍ ?</a:t>
            </a:r>
            <a:r>
              <a:rPr lang="cs-CZ" altLang="en-US" sz="4000" b="1" dirty="0" smtClean="0">
                <a:solidFill>
                  <a:srgbClr val="006EB7"/>
                </a:solidFill>
              </a:rPr>
              <a:t> 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</p:txBody>
      </p:sp>
      <p:pic>
        <p:nvPicPr>
          <p:cNvPr id="7172" name="Picture 4" descr="Město Op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7" y="3140968"/>
            <a:ext cx="2667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7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7198" y="980728"/>
            <a:ext cx="8443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spc="-150" dirty="0" smtClean="0">
                <a:solidFill>
                  <a:srgbClr val="006EB7"/>
                </a:solidFill>
              </a:rPr>
              <a:t>SLOŽENÍ SPORTOVNÍ KOMISE SMO</a:t>
            </a:r>
            <a:endParaRPr lang="cs-CZ" altLang="en-US" sz="2000" b="1" spc="-150" dirty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2932" y="1578728"/>
            <a:ext cx="8151516" cy="41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Složení </a:t>
            </a:r>
            <a:r>
              <a:rPr lang="cs-CZ" altLang="en-US" sz="1500" b="1" spc="-20" dirty="0">
                <a:solidFill>
                  <a:srgbClr val="FF0000"/>
                </a:solidFill>
              </a:rPr>
              <a:t>komise:</a:t>
            </a:r>
          </a:p>
          <a:p>
            <a:pPr>
              <a:spcBef>
                <a:spcPts val="5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předseda: Jiří Sýkora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olympionik, člen kandidátky zastupitelské strany, Sokol Opava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Petr </a:t>
            </a:r>
            <a:r>
              <a:rPr lang="cs-CZ" altLang="en-US" sz="1500" b="1" spc="-20" dirty="0" err="1">
                <a:solidFill>
                  <a:srgbClr val="FF0000"/>
                </a:solidFill>
              </a:rPr>
              <a:t>Czudek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zastupitel, basketbalový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trenér mužstva I. ligy a reprezentace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Simona Horáková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zastupitelka, zástupce ředitele sportovní ZŠ hokej 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Martin </a:t>
            </a:r>
            <a:r>
              <a:rPr lang="cs-CZ" altLang="en-US" sz="1500" b="1" spc="-20" dirty="0" err="1">
                <a:solidFill>
                  <a:srgbClr val="FF0000"/>
                </a:solidFill>
              </a:rPr>
              <a:t>Viltavský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zastupitel,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místopředseda florbalové SK/TJ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Kamil Ručil – Hasičský sport , starosta MČ, člen kandidátky zastupitelské strany</a:t>
            </a: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Jiří Černohorský – florbalový trenér, člen kandidátky zastupitelské strany</a:t>
            </a: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Pavel Beran – místopředseda fotbalové TJ, zástupce zastupitelské strany </a:t>
            </a:r>
          </a:p>
          <a:p>
            <a:pPr>
              <a:spcBef>
                <a:spcPts val="5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Drahoslava Špičková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sport dětí, rozvoj jejich pohybových aktivit, předsedkyně </a:t>
            </a:r>
            <a:r>
              <a:rPr lang="cs-CZ" altLang="en-US" sz="1500" b="1" spc="-20" dirty="0">
                <a:solidFill>
                  <a:srgbClr val="FF0000"/>
                </a:solidFill>
              </a:rPr>
              <a:t>SK/TJ</a:t>
            </a:r>
          </a:p>
          <a:p>
            <a:pPr>
              <a:spcBef>
                <a:spcPts val="5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Marek </a:t>
            </a:r>
            <a:r>
              <a:rPr lang="cs-CZ" altLang="en-US" sz="1500" b="1" spc="-20" dirty="0" err="1" smtClean="0">
                <a:solidFill>
                  <a:srgbClr val="FF0000"/>
                </a:solidFill>
              </a:rPr>
              <a:t>Vinárek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kondiční trenér, reprezentační trenér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Zbyněk Obdržálek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Orel Opava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David Musial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hokejový trenér</a:t>
            </a:r>
            <a:endParaRPr lang="cs-CZ" altLang="en-US" sz="1500" b="1" spc="-20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1500" b="1" spc="-20" dirty="0" smtClean="0">
                <a:solidFill>
                  <a:srgbClr val="FF0000"/>
                </a:solidFill>
              </a:rPr>
              <a:t>Richard </a:t>
            </a:r>
            <a:r>
              <a:rPr lang="cs-CZ" altLang="en-US" sz="1500" b="1" spc="-20" dirty="0" err="1" smtClean="0">
                <a:solidFill>
                  <a:srgbClr val="FF0000"/>
                </a:solidFill>
              </a:rPr>
              <a:t>Zygula</a:t>
            </a:r>
            <a:r>
              <a:rPr lang="cs-CZ" altLang="en-US" sz="1500" b="1" spc="-20" dirty="0">
                <a:solidFill>
                  <a:srgbClr val="FF0000"/>
                </a:solidFill>
              </a:rPr>
              <a:t> –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zástupce </a:t>
            </a:r>
            <a:r>
              <a:rPr lang="cs-CZ" altLang="en-US" sz="1500" b="1" spc="-20" dirty="0">
                <a:solidFill>
                  <a:srgbClr val="FF0000"/>
                </a:solidFill>
              </a:rPr>
              <a:t>zastupitelské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strany</a:t>
            </a:r>
          </a:p>
          <a:p>
            <a:pPr>
              <a:spcBef>
                <a:spcPts val="500"/>
              </a:spcBef>
            </a:pPr>
            <a:r>
              <a:rPr lang="cs-CZ" altLang="en-US" sz="1500" b="1" spc="-20" dirty="0">
                <a:solidFill>
                  <a:srgbClr val="FF0000"/>
                </a:solidFill>
              </a:rPr>
              <a:t>Marek Hájek – místopředseda ČUS, zmocněnec ČOV pro regiony, předseda </a:t>
            </a:r>
            <a:r>
              <a:rPr lang="cs-CZ" altLang="en-US" sz="1500" b="1" spc="-20" dirty="0" smtClean="0">
                <a:solidFill>
                  <a:srgbClr val="FF0000"/>
                </a:solidFill>
              </a:rPr>
              <a:t>SK/TJ</a:t>
            </a:r>
            <a:endParaRPr lang="cs-CZ" altLang="en-US" sz="2000" b="1" spc="-20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16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409245" y="3140968"/>
            <a:ext cx="8483233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JIHLAVA (dotace pro všechny děti a dorost)</a:t>
            </a:r>
          </a:p>
          <a:p>
            <a:pPr algn="ctr">
              <a:spcBef>
                <a:spcPts val="1500"/>
              </a:spcBef>
            </a:pPr>
            <a:r>
              <a:rPr lang="cs-CZ" sz="2400" b="1" spc="-50" dirty="0">
                <a:solidFill>
                  <a:srgbClr val="FF0000"/>
                </a:solidFill>
              </a:rPr>
              <a:t>Jihočeský </a:t>
            </a:r>
            <a:r>
              <a:rPr lang="cs-CZ" sz="2400" b="1" spc="-50" dirty="0" smtClean="0">
                <a:solidFill>
                  <a:srgbClr val="FF0000"/>
                </a:solidFill>
              </a:rPr>
              <a:t>kraj (dotace pro zajištění provozu všech TJ/SK)</a:t>
            </a:r>
          </a:p>
          <a:p>
            <a:pPr algn="ctr">
              <a:spcBef>
                <a:spcPts val="1500"/>
              </a:spcBef>
            </a:pPr>
            <a:r>
              <a:rPr lang="cs-CZ" sz="2400" b="1" dirty="0">
                <a:solidFill>
                  <a:srgbClr val="FF0000"/>
                </a:solidFill>
              </a:rPr>
              <a:t>Olomoucký </a:t>
            </a:r>
            <a:r>
              <a:rPr lang="cs-CZ" sz="2400" b="1" dirty="0" smtClean="0">
                <a:solidFill>
                  <a:srgbClr val="FF0000"/>
                </a:solidFill>
              </a:rPr>
              <a:t>kraj (</a:t>
            </a:r>
            <a:r>
              <a:rPr lang="cs-CZ" sz="2400" b="1" spc="-50" dirty="0">
                <a:solidFill>
                  <a:srgbClr val="FF0000"/>
                </a:solidFill>
              </a:rPr>
              <a:t>dotace pro </a:t>
            </a:r>
            <a:r>
              <a:rPr lang="cs-CZ" sz="2400" b="1" spc="-50" dirty="0" smtClean="0">
                <a:solidFill>
                  <a:srgbClr val="FF0000"/>
                </a:solidFill>
              </a:rPr>
              <a:t>údržbu sportovišť </a:t>
            </a:r>
            <a:r>
              <a:rPr lang="cs-CZ" sz="2400" b="1" spc="-50" dirty="0">
                <a:solidFill>
                  <a:srgbClr val="FF0000"/>
                </a:solidFill>
              </a:rPr>
              <a:t>TJ/SK</a:t>
            </a:r>
            <a:r>
              <a:rPr lang="cs-CZ" sz="2400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spcBef>
                <a:spcPts val="15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a další granty a dotace se v různých krajích a statutárních městech blíží transparentnosti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09247" y="1196752"/>
            <a:ext cx="82451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600" b="1" dirty="0" smtClean="0">
                <a:solidFill>
                  <a:srgbClr val="006EB7"/>
                </a:solidFill>
              </a:rPr>
              <a:t>DALŠÍ STATUTÁRNÍ MĚSTA A KRAJE S VYSOKÝM STUPNĚM TRANSPARENTNOSTI</a:t>
            </a:r>
            <a:endParaRPr lang="cs-CZ" altLang="en-US" sz="3200" b="1" dirty="0" smtClean="0">
              <a:solidFill>
                <a:srgbClr val="006EB7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37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1560" y="1264901"/>
            <a:ext cx="79200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200" b="1" dirty="0">
                <a:solidFill>
                  <a:srgbClr val="006EB7"/>
                </a:solidFill>
              </a:rPr>
              <a:t>Hodnocení o podaných žádostech, přerozdělování 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dotací</a:t>
            </a:r>
          </a:p>
          <a:p>
            <a:pPr algn="ctr">
              <a:spcBef>
                <a:spcPct val="50000"/>
              </a:spcBef>
            </a:pPr>
            <a:r>
              <a:rPr lang="cs-CZ" altLang="en-US" sz="4400" b="1" dirty="0" smtClean="0">
                <a:solidFill>
                  <a:srgbClr val="FF0000"/>
                </a:solidFill>
              </a:rPr>
              <a:t>RADA města </a:t>
            </a:r>
            <a:r>
              <a:rPr lang="cs-CZ" altLang="en-US" sz="4400" b="1" dirty="0">
                <a:solidFill>
                  <a:srgbClr val="FF0000"/>
                </a:solidFill>
              </a:rPr>
              <a:t>(kraje)</a:t>
            </a:r>
            <a:endParaRPr lang="cs-CZ" altLang="en-US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en-US" sz="2800" b="1" dirty="0" smtClean="0">
                <a:solidFill>
                  <a:srgbClr val="FF0000"/>
                </a:solidFill>
              </a:rPr>
              <a:t>vs.  or  cooperation</a:t>
            </a:r>
          </a:p>
          <a:p>
            <a:pPr algn="ctr">
              <a:spcBef>
                <a:spcPct val="50000"/>
              </a:spcBef>
            </a:pPr>
            <a:r>
              <a:rPr lang="cs-CZ" altLang="en-US" sz="4400" b="1" spc="-100" dirty="0" smtClean="0">
                <a:solidFill>
                  <a:srgbClr val="FF0000"/>
                </a:solidFill>
              </a:rPr>
              <a:t>SPORTOVNÍ KOMISE/VÝBOR</a:t>
            </a:r>
            <a:r>
              <a:rPr lang="cs-CZ" altLang="en-US" sz="2800" b="1" dirty="0" smtClean="0">
                <a:solidFill>
                  <a:srgbClr val="FF0000"/>
                </a:solidFill>
              </a:rPr>
              <a:t> poradní </a:t>
            </a:r>
            <a:r>
              <a:rPr lang="cs-CZ" altLang="en-US" sz="2800" b="1" dirty="0">
                <a:solidFill>
                  <a:srgbClr val="FF0000"/>
                </a:solidFill>
              </a:rPr>
              <a:t>orgány</a:t>
            </a:r>
          </a:p>
          <a:p>
            <a:pPr algn="ctr">
              <a:spcBef>
                <a:spcPct val="50000"/>
              </a:spcBef>
            </a:pPr>
            <a:endParaRPr lang="cs-CZ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3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409244" y="1556792"/>
            <a:ext cx="8483233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Ideální </a:t>
            </a:r>
            <a:r>
              <a:rPr lang="cs-CZ" sz="2400" b="1" dirty="0">
                <a:solidFill>
                  <a:srgbClr val="FF0000"/>
                </a:solidFill>
              </a:rPr>
              <a:t>složení sportovní </a:t>
            </a:r>
            <a:r>
              <a:rPr lang="cs-CZ" sz="2400" b="1" dirty="0" smtClean="0">
                <a:solidFill>
                  <a:srgbClr val="FF0000"/>
                </a:solidFill>
              </a:rPr>
              <a:t>komise </a:t>
            </a:r>
            <a:r>
              <a:rPr lang="cs-CZ" sz="2400" b="1" dirty="0">
                <a:solidFill>
                  <a:srgbClr val="006EB7"/>
                </a:solidFill>
              </a:rPr>
              <a:t>–</a:t>
            </a:r>
            <a:r>
              <a:rPr lang="cs-CZ" sz="2400" b="1" dirty="0" smtClean="0">
                <a:solidFill>
                  <a:srgbClr val="006EB7"/>
                </a:solidFill>
              </a:rPr>
              <a:t> Zodpovězeno.</a:t>
            </a:r>
          </a:p>
          <a:p>
            <a:pPr>
              <a:spcBef>
                <a:spcPts val="1500"/>
              </a:spcBef>
            </a:pPr>
            <a:endParaRPr lang="cs-CZ" sz="1500" b="1" dirty="0" smtClean="0">
              <a:solidFill>
                <a:srgbClr val="006EB7"/>
              </a:solidFill>
            </a:endParaRPr>
          </a:p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400" b="1" spc="-50" dirty="0">
                <a:solidFill>
                  <a:srgbClr val="FF0000"/>
                </a:solidFill>
              </a:rPr>
              <a:t>Měli by </a:t>
            </a:r>
            <a:r>
              <a:rPr lang="cs-CZ" sz="2400" b="1" spc="-50" dirty="0" smtClean="0">
                <a:solidFill>
                  <a:srgbClr val="FF0000"/>
                </a:solidFill>
              </a:rPr>
              <a:t>ve </a:t>
            </a:r>
            <a:r>
              <a:rPr lang="cs-CZ" sz="2400" b="1" dirty="0" smtClean="0">
                <a:solidFill>
                  <a:srgbClr val="FF0000"/>
                </a:solidFill>
              </a:rPr>
              <a:t>sportovních komisích</a:t>
            </a:r>
            <a:r>
              <a:rPr lang="cs-CZ" sz="2400" b="1" spc="-50" dirty="0" smtClean="0">
                <a:solidFill>
                  <a:srgbClr val="FF0000"/>
                </a:solidFill>
              </a:rPr>
              <a:t> být i </a:t>
            </a:r>
            <a:r>
              <a:rPr lang="cs-CZ" sz="2400" b="1" spc="-50" dirty="0">
                <a:solidFill>
                  <a:srgbClr val="FF0000"/>
                </a:solidFill>
              </a:rPr>
              <a:t>zástupci sportovních spolků</a:t>
            </a:r>
            <a:r>
              <a:rPr lang="cs-CZ" sz="2400" b="1" spc="-50" dirty="0" smtClean="0">
                <a:solidFill>
                  <a:srgbClr val="FF0000"/>
                </a:solidFill>
              </a:rPr>
              <a:t>? </a:t>
            </a:r>
            <a:r>
              <a:rPr lang="cs-CZ" sz="2400" b="1" dirty="0" smtClean="0">
                <a:solidFill>
                  <a:srgbClr val="006EB7"/>
                </a:solidFill>
              </a:rPr>
              <a:t>– Ano.</a:t>
            </a:r>
            <a:r>
              <a:rPr lang="cs-CZ" sz="2400" b="1" spc="-50" dirty="0" smtClean="0">
                <a:solidFill>
                  <a:srgbClr val="FF0000"/>
                </a:solidFill>
              </a:rPr>
              <a:t> </a:t>
            </a:r>
            <a:r>
              <a:rPr lang="cs-CZ" sz="2400" b="1" spc="-50" dirty="0">
                <a:solidFill>
                  <a:srgbClr val="FF0000"/>
                </a:solidFill>
              </a:rPr>
              <a:t>Pokud ano, nehrozí, že budou </a:t>
            </a:r>
            <a:r>
              <a:rPr lang="cs-CZ" sz="2400" b="1" spc="-50" dirty="0" smtClean="0">
                <a:solidFill>
                  <a:srgbClr val="FF0000"/>
                </a:solidFill>
              </a:rPr>
              <a:t>i </a:t>
            </a:r>
            <a:r>
              <a:rPr lang="cs-CZ" sz="2400" b="1" spc="-50" dirty="0">
                <a:solidFill>
                  <a:srgbClr val="FF0000"/>
                </a:solidFill>
              </a:rPr>
              <a:t>jako potenciální příjemci ve střetu zájmů? </a:t>
            </a:r>
            <a:r>
              <a:rPr lang="cs-CZ" sz="2400" b="1" spc="-50" dirty="0" smtClean="0">
                <a:solidFill>
                  <a:srgbClr val="FF0000"/>
                </a:solidFill>
              </a:rPr>
              <a:t/>
            </a:r>
            <a:br>
              <a:rPr lang="cs-CZ" sz="2400" b="1" spc="-50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006EB7"/>
                </a:solidFill>
              </a:rPr>
              <a:t>– Nehrozí. Sportovní komise je JEN poradní orgán, který připravuje Radě podklady a dává návrhy. Rozhoduje Rada nebo Zastupitelstvo.</a:t>
            </a:r>
            <a:br>
              <a:rPr lang="cs-CZ" sz="2400" b="1" dirty="0" smtClean="0">
                <a:solidFill>
                  <a:srgbClr val="006EB7"/>
                </a:solidFill>
              </a:rPr>
            </a:br>
            <a:r>
              <a:rPr lang="cs-CZ" sz="2400" b="1" dirty="0" smtClean="0">
                <a:solidFill>
                  <a:srgbClr val="006EB7"/>
                </a:solidFill>
              </a:rPr>
              <a:t>– </a:t>
            </a:r>
            <a:r>
              <a:rPr lang="cs-CZ" sz="2400" b="1" dirty="0">
                <a:solidFill>
                  <a:srgbClr val="006EB7"/>
                </a:solidFill>
              </a:rPr>
              <a:t>Nehrozí. </a:t>
            </a:r>
            <a:r>
              <a:rPr lang="cs-CZ" sz="2400" b="1" dirty="0" smtClean="0">
                <a:solidFill>
                  <a:srgbClr val="006EB7"/>
                </a:solidFill>
              </a:rPr>
              <a:t>Mnohé dotace mají vysokou úroveň transparentnosti.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09245" y="980728"/>
            <a:ext cx="8245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600" b="1" dirty="0" smtClean="0">
                <a:solidFill>
                  <a:srgbClr val="006EB7"/>
                </a:solidFill>
              </a:rPr>
              <a:t>ZÁVĚR</a:t>
            </a:r>
            <a:endParaRPr lang="cs-CZ" altLang="en-US" sz="3200" b="1" dirty="0" smtClean="0">
              <a:solidFill>
                <a:srgbClr val="006EB7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93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409244" y="1124744"/>
            <a:ext cx="8483233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Existuje riziko, že jsou dotace přerozdělovány „kamarádům“? </a:t>
            </a:r>
            <a:r>
              <a:rPr lang="cs-CZ" sz="2400" b="1" dirty="0">
                <a:solidFill>
                  <a:srgbClr val="006EB7"/>
                </a:solidFill>
              </a:rPr>
              <a:t>– Ano. </a:t>
            </a:r>
            <a:r>
              <a:rPr lang="cs-CZ" sz="2400" b="1" dirty="0" smtClean="0">
                <a:solidFill>
                  <a:srgbClr val="FF0000"/>
                </a:solidFill>
              </a:rPr>
              <a:t>Je </a:t>
            </a:r>
            <a:r>
              <a:rPr lang="cs-CZ" sz="2400" b="1" dirty="0">
                <a:solidFill>
                  <a:srgbClr val="FF0000"/>
                </a:solidFill>
              </a:rPr>
              <a:t>možné nastavit systém, ve kterém by bylo možné toto </a:t>
            </a:r>
            <a:r>
              <a:rPr lang="cs-CZ" sz="2400" b="1" dirty="0" smtClean="0">
                <a:solidFill>
                  <a:srgbClr val="FF0000"/>
                </a:solidFill>
              </a:rPr>
              <a:t>riziko </a:t>
            </a:r>
            <a:r>
              <a:rPr lang="cs-CZ" sz="2400" b="1" dirty="0">
                <a:solidFill>
                  <a:srgbClr val="FF0000"/>
                </a:solidFill>
              </a:rPr>
              <a:t>maximálně eliminovat </a:t>
            </a:r>
            <a:r>
              <a:rPr lang="cs-CZ" sz="2400" b="1" dirty="0">
                <a:solidFill>
                  <a:srgbClr val="006EB7"/>
                </a:solidFill>
              </a:rPr>
              <a:t>–</a:t>
            </a:r>
            <a:r>
              <a:rPr lang="cs-CZ" sz="2400" b="1" dirty="0" smtClean="0">
                <a:solidFill>
                  <a:srgbClr val="006EB7"/>
                </a:solidFill>
              </a:rPr>
              <a:t> Eliminovat </a:t>
            </a:r>
            <a:r>
              <a:rPr lang="cs-CZ" sz="2400" b="1" dirty="0">
                <a:solidFill>
                  <a:srgbClr val="006EB7"/>
                </a:solidFill>
              </a:rPr>
              <a:t>dotování „</a:t>
            </a:r>
            <a:r>
              <a:rPr lang="cs-CZ" sz="2400" b="1" dirty="0" smtClean="0">
                <a:solidFill>
                  <a:srgbClr val="006EB7"/>
                </a:solidFill>
              </a:rPr>
              <a:t>kamarádů“ lze, viz příklady 100% transparentně, neovlivnitelně rozdělené dotace všem TJ/SK na území samosprávy.  </a:t>
            </a:r>
            <a:endParaRPr lang="cs-CZ" sz="1500" b="1" dirty="0" smtClean="0">
              <a:solidFill>
                <a:srgbClr val="006EB7"/>
              </a:solidFill>
            </a:endParaRPr>
          </a:p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400" b="1" spc="-50" dirty="0" smtClean="0">
                <a:solidFill>
                  <a:srgbClr val="FF0000"/>
                </a:solidFill>
              </a:rPr>
              <a:t>Problémy měst </a:t>
            </a:r>
            <a:r>
              <a:rPr lang="cs-CZ" sz="2400" b="1" spc="-50" dirty="0">
                <a:solidFill>
                  <a:srgbClr val="FF0000"/>
                </a:solidFill>
              </a:rPr>
              <a:t>při přerozdělování </a:t>
            </a:r>
            <a:r>
              <a:rPr lang="cs-CZ" sz="2400" b="1" spc="-50" dirty="0" smtClean="0">
                <a:solidFill>
                  <a:srgbClr val="FF0000"/>
                </a:solidFill>
              </a:rPr>
              <a:t>dotací a rizika?  </a:t>
            </a:r>
            <a:r>
              <a:rPr lang="cs-CZ" sz="2400" b="1" dirty="0">
                <a:solidFill>
                  <a:srgbClr val="006EB7"/>
                </a:solidFill>
              </a:rPr>
              <a:t>– nedostatek alokovaných </a:t>
            </a:r>
            <a:r>
              <a:rPr lang="cs-CZ" sz="2400" b="1" dirty="0" smtClean="0">
                <a:solidFill>
                  <a:srgbClr val="006EB7"/>
                </a:solidFill>
              </a:rPr>
              <a:t>prostředků, </a:t>
            </a:r>
            <a:r>
              <a:rPr lang="cs-CZ" sz="2400" b="1" dirty="0">
                <a:solidFill>
                  <a:srgbClr val="006EB7"/>
                </a:solidFill>
              </a:rPr>
              <a:t>politické </a:t>
            </a:r>
            <a:r>
              <a:rPr lang="cs-CZ" sz="2400" b="1" dirty="0" smtClean="0">
                <a:solidFill>
                  <a:srgbClr val="006EB7"/>
                </a:solidFill>
              </a:rPr>
              <a:t>zájmy, </a:t>
            </a:r>
            <a:r>
              <a:rPr lang="cs-CZ" sz="2400" b="1" dirty="0">
                <a:solidFill>
                  <a:srgbClr val="006EB7"/>
                </a:solidFill>
              </a:rPr>
              <a:t>protisportovní politická </a:t>
            </a:r>
            <a:r>
              <a:rPr lang="cs-CZ" sz="2400" b="1" dirty="0" smtClean="0">
                <a:solidFill>
                  <a:srgbClr val="006EB7"/>
                </a:solidFill>
              </a:rPr>
              <a:t>majorita, historické „kamarádství“ </a:t>
            </a:r>
            <a:br>
              <a:rPr lang="cs-CZ" sz="2400" b="1" dirty="0" smtClean="0">
                <a:solidFill>
                  <a:srgbClr val="006EB7"/>
                </a:solidFill>
              </a:rPr>
            </a:br>
            <a:r>
              <a:rPr lang="cs-CZ" sz="2400" b="1" spc="-50" dirty="0" smtClean="0">
                <a:solidFill>
                  <a:srgbClr val="FF0000"/>
                </a:solidFill>
              </a:rPr>
              <a:t>Řešení ? </a:t>
            </a:r>
            <a:r>
              <a:rPr lang="cs-CZ" sz="2400" b="1" dirty="0" smtClean="0">
                <a:solidFill>
                  <a:srgbClr val="006EB7"/>
                </a:solidFill>
              </a:rPr>
              <a:t>– Transparentnost </a:t>
            </a:r>
            <a:r>
              <a:rPr lang="cs-CZ" sz="2400" b="1" dirty="0">
                <a:solidFill>
                  <a:srgbClr val="006EB7"/>
                </a:solidFill>
              </a:rPr>
              <a:t>s </a:t>
            </a:r>
            <a:r>
              <a:rPr lang="cs-CZ" sz="2400" b="1" dirty="0" smtClean="0">
                <a:solidFill>
                  <a:srgbClr val="006EB7"/>
                </a:solidFill>
              </a:rPr>
              <a:t>obsahem. 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96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0454" y="2204864"/>
            <a:ext cx="8134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200" b="1" i="1" dirty="0" smtClean="0">
                <a:solidFill>
                  <a:srgbClr val="006EB7"/>
                </a:solidFill>
              </a:rPr>
              <a:t>Děkuji </a:t>
            </a:r>
            <a:r>
              <a:rPr lang="cs-CZ" altLang="en-US" sz="3200" b="1" i="1" dirty="0">
                <a:solidFill>
                  <a:srgbClr val="006EB7"/>
                </a:solidFill>
              </a:rPr>
              <a:t>za pozornost </a:t>
            </a:r>
            <a:r>
              <a:rPr lang="cs-CZ" altLang="en-US" sz="3200" b="1" i="1" dirty="0" smtClean="0">
                <a:solidFill>
                  <a:srgbClr val="006EB7"/>
                </a:solidFill>
              </a:rPr>
              <a:t>!</a:t>
            </a:r>
            <a:r>
              <a:rPr lang="cs-CZ" altLang="en-US" sz="2800" b="1" i="1" dirty="0" smtClean="0">
                <a:solidFill>
                  <a:srgbClr val="006EB7"/>
                </a:solidFill>
              </a:rPr>
              <a:t> </a:t>
            </a:r>
            <a:endParaRPr lang="cs-CZ" altLang="en-US" sz="2800" b="1" i="1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8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" name="AutoShape 9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7" name="AutoShape 11" descr="data:image/jpeg;base64,/9j/4AAQSkZJRgABAQAAAQABAAD/2wCEAAkGBhQSERQUEhQVFRUVFxUUGBQYFRcVFBcVFBUVFxcUFRQXHCYeFxkkGRQUHy8gIycpLCwsFR4xNTAqNScsLCkBCQoKDgwOGg8PGCkkHyQsLCkuLCwpLCw1LCksKiwsKSksKSwqLCwsLCwsLCkpLCksKSwpKSkpKSwsLCwsKSksKf/AABEIATYAowMBIgACEQEDEQH/xAAcAAABBQEBAQAAAAAAAAAAAAAGAAMEBQcCAQj/xABWEAACAQIDAwcFCgoGCQIHAAABAgMAEQQSIQUGMQcTIkFRYXEzcoGRshQjMlJ0obGzwdEXJDRCU3OSk9PwYoK0wtLjFRZDRGODoqPh1PElNVRkpMPE/8QAGQEAAwEBAQAAAAAAAAAAAAAAAAECAwQF/8QALxEAAgIBAwMCBAUFAQAAAAAAAAECAxEEITESQVETcSIyYfAzgaGx8RRSkcHhBf/aAAwDAQACEQMRAD8A3BnABJNgNSTwA7TWW72csJQlMGqlRpz78D3ovZ/Sbj2W1N/ymbXKQc0DYOrO/mKQAh7mZte0Iw66xWDDZzzj6jiins6nPaTxHZ9DEE+H5TMa41sb/nM0qepY3X6BT55QsT8Zf/yT/wD1UNkVwRQATfhFxXxl9WI/9XXLcpOL6mT1Yj/1VDDCmyKYF5Nyu41TZliHfmxJ9Pl6ak5Y8cPzYe43xGv/AH6pGH8kX+mmWQfFX9lfupAXx5Z8d8WH/v8A8auTyzY7sh9U38aqEnuX9lfurqaGRVDNGVVvgsYgFbwYrY+igC9/DLjuyH/vj/8AdXP4Y8b8WL14j+NQ00p7v2V+6mmkPd6h91ABWvLBjeyL14j+PT78ruMWwIiv2A4jT08/xoJaU/yBTbTHtoAM5OVfEFizRQliMpP4wTlBJy3M/C5NNnlXxH6OL/v/AMegljXBpiDf8K8/XHH6DP8Axqbg5U50LFEVM5BYq86kkCwJ99IJ9FBJrk0AapsLlixQfVxIOuOQce3K46Q8bnwrYd2N6osdFnjurLYPG3wkJ+lTY2YcbdRBA+S0exrS+TbbzLKHBs0Qu4H58R+Hp5oJ85V7KQz6CpV4DXtIZl/KnFnmydTrhlPm58Wz/wDStAmIGtaFyiflaeZH8yY776AMQNTTERiK4Ip0iuCKYHBNNua7IpthSAZYU0wp5hTTUwLTdDDo+LjElrAOwuARmVSQbHQ2sWAN7lQLG9q2TExKkUsMiJNC5QEkZM6yk2Iezc64FukWv0MxIrBFkKkMpIIIIINiCDcEEcCD11Oxm9GIkTI0nRIIOVI0Yg8QWVQSD1i+vXekBaYTdU4jZbSYaLnZlxbqXFs3MLACL3IFsxB7daut6d1cOmBneGGMRxJhnhxAz85MsnNh3Mmcq/SdgVyjLYHrFs3ammpgMtTbU61NtQA01cg121NmgRy5rg10a5NAHgot3KlyTxN1MxhbzZFNvnHz0JCirdRelF+uh9qgD6b2Y14YieuND/0ilXOyvIRfq4/ZFKpKALlD/LE81PqsbQDieJo95QD+Op4L9Ti6AsUNT6aYiEcT3fPTZxPd89Joj2Vw0R7KNwyhNie756abFd3z160R7KaaI9lG4ZR42K7vnpl8V3fPXTRHsploT2UbhlHjYru+emWxfd89dNCeymWhPZRuGUWez9ltMubMqjqADyvYG1ykanIt9Lta/Veom2MG0BAJRr34FlYWtcPG6q6HUcRY30JpzZcrRPaQEI2pHNpIRpo6xy9DN1ZiDoxtXGGxCtMz4hCwysFVdArfmBVDAKoN+jwHZWqSaS7mWWpc7DUezZmhaYJ0BktxzSZ5DGObAHS6QI++raXcHFqSGOHUjiplN1PWDZCLipe1d7AUfmA6yB1kQlVsrLimmU2ueAI6uNLG7+CV3d8NLmclmtiEAu2psDCbC5NY6uM4YVGH5yYuy1xzFLOe/gFsXsyaMzhlQe53MchMsYGcZuimZgZDZGNlBOlRzhJebEmQZS2QAuodmBUELETnbV14KeNW77wsz4t2jktiWlbmc6mC8quqtIGW7MhfMCLG6jhxrrBbymIGyzykSpKizyI6KUlikz3y5ucPN5CRbRz4U9zqyil9wzGYQBFMhv0RJGQLAkhnDZVICm4JFra13PsTFLlvCbNKsCkMrBpHRHRVKkg5kdWBGhB0NT5dvfjUU6xORHG8fvhjZ5CwmAaQhQrW50La3wYwO4d4Pe2VYmWSMu5Mjq11RUk5uCOB0RVsObWJwALCzjhajcMx8lG8bpI8ci5XjYoy3BsykhhcaaEGizdIdKL9fD7RoYx+IMuInly5BLK8gW4Ng7s1rjjbNaindEaxfr4vpNMD6U2V5CH9XH7ApUtk+Qh/Vx+wK8qSgA3+P46no/s+J++gXE/CNHG/h/Hl/n/dp/voGxPwj40xDBFcnWuia4NanOcGm2p2RSNCCCOIIsfVTLUAcNw/n+euusFiualSTKr5GDZHGZGt1MvWK8mQqbEEGwNiCDYgEaHqsQfTTLmmB3iMXmlMmVBmcvkC2jF2zZQvxOq3ZT2I2xnxYxBiiHviScyq5YjkK9HLrYHLr4moTU01BLZe73byjGc3lEh5vOS8pUyHOU6HR0yrlv3lmNhVPtHaZlSFDHEnMpzYKJlZ9b5pDfpN3957ajmuCKWBzslOTlLlkjE7ULwRQc3EoiZ25xUtK+c3s736QHV6OyoBoh3Z3SlxsgSMadbHgB2k9Vals3kcwqL76zO3XawHz3pvC5JSlLgwkrXFq3Da/JDhmB5l2RuxrEescKyjePdyTCSFJBbsNtCAOP8A5oWHwKUXHkpa5I/9q7IrwimQRcQOFFO6Q8n+vh9o0MYscPTRVuePJfKIPaNZS5Ouv5UfR2xXBw8JGoMUev8AUFKm92j+J4f9VH7IpVBqAG/n5enp/sstA2KPSNHO/n/zBP639mkoDxR6RpiG71w50PeK9vXBNanOFjbRwvumSVpI3EjRN0oXktGlueiyulg7rYBhwynpLe9MLtbCkKCsa5VhCMYAcrnCSq7SWW8oE5hJzZr5bgHW9J/ox7mxS4KfnHhImcNe1rZbk636LaWF6Zm2ewVmutl5u9ieEqhlN7WtY9t+OnXSwi8sI8ftrCuZCSjErY+8dKQjCwRxGJivvISZJGI6NweDXtVLvPj4pWDRBBaTEDoxCIc0ZbwXCqATkJ469tMSbEcdaftHgVZgdQDrkYWOtxYgU3/oSQkgZSQhksDrZWCso7WBPD1E00kJtlYa5YVcybtyhil0LLmuA/UOcsb2sQxiYDXrXhcU5sfdrnppI5JFhEUbSu5UuAqZRYKLEk5xWiijNplA0Z66UMF2A7Tai/bW5KwwySpilm5pkVlETJbNI8QsxJB6SHTsseBF6TZ8IDqT2ita61PdEyTWzNu3N2QuFwiAABnAZj13I0HqPz1PxONy348Da3E+iq045sqFRdWRbeoX9RFeLiQzjNe5uBqR4H5q4ZcvJ2RWEQ59qSRMLAnMBpqOvq7/AL6pt78IuKw8mt2TpqCNV0F1v1j7qMp4ww1Go1B7COHoqj21BzeHlkawzIQbdbWt9tEeUTNZTyYC62P89VcU/MLsfE1xkrd8nDkhYvq9NFm5o0i+UQe0aFccNV9P2UWbmDSL5TB9LVlLk66vlR9C7s/keH/VJ7IpVzuq98Fhz2xJ9FKoNgE39H4+np/s033Vn+LPSNaHv8Px5PT/AGbEfdWcYtukfGqEcE17GtyBwuQL9lzauDXsB6a+cv0itTmNS/B7Fly8/iCvZmjF+gE4ZNOiAtr8BaufwdQ2tz2It0TbPH+aFC3976sq+oVe7d26mEiVnVnZysccSC8kjkaKo+3/AMCoeyN6TJP7nxGHkw0zKXRXKusijjlddLjrHcaxyzo6UQJOT+NuM+JPSLfDT4RBBbyfGxPrPbVXjNzkTF4ZBPiAJFkUnMC4EWVlVWCgAEkcQeF6uod8HkxTQRYbOqTGFpfdESnoEB3ELdNgt+q/CrDa2HHurCMb5g0oHZYqtyT6F9ZqozaE4opn5PoiLGbEka6c4lukGB/2fWHf9o9pqRgNzEhlMsc+IEjXzOTE5NyGN88RBOZVN+NwKW9e+Bwk0cKRxuzo0hMmITDqoDhAMzixJJOn9E1P27t4YTBNiZVAZUU82HBBlcACMPwIzG2bsBNHqS8j6UU+9+zHGDk9+dgDGcmSBVazqADzcSnS9xr1VnTTlmzE3Ym5PWSa1rHYpZsEJAY3DCJ/e3DIWEiEqj9YzC1/Xas6k3fzOxTMEIkABFsjR2Jv8YZQ3pB7K69Nqa4fDP3MbOQu3M3kBj5mbQfmtw0OnH10UYTCoCLjNa1r627DfrrPYNnJzKDnCLAWfXQ/njzCcxBPBu5rC7xe3+b5so4UBrMPzWjdrkmx0Kk3t3N4Vy330zn8GcvP3+YoWY2DHFt18B19Q9dZjyibfaRBHFrGc/SvoTGAXHoBB771d4aeaSZg98yOXSGxYtGTYcOIBD2buB8aFdhOmOlgkzmJkaZFZVMhd15to1uQufLI546iMEAkVCnGL23Y7G5bIzYpXojogk3eVZMQOdDR4dwGZbZnjz5cyXNr+sXPZqamZFzHLfLc5c3wst9M1uu3ZW2TkeUU20xqvp+yizcwdGL5RD9LUL7YWxX+t9lFW5I6MXymH+9WcuTtq+RH0LsJr4aA2t71Hppp0R2aUq53c/JMP+qj9kUqg2Abf8fjifz/ALtiqzHGN0z41qHKAPxpPR/ZsXWVYxumfGqQj0musP8ACXxX6RTd65EtmXzh9IrVnIjXt8laGbA4wq7w4dnEoUFiiyxhRKF7ARr6Kah2om0doYR8KGaHCc7JJOUZULSJkWJcwBY9Zo9gTor5o+gVzJKifCZV8WC/TWB2GSYzZsTvzOHwOIhx/utZOeYM4VRLmab3RopjK36I7aPtrMBicKvx2kIHV0cmp9H01attrDjjPF4c4p+YGhvb+2ofdeDZWzCNpMxUMbBwgFgB0uB4Xo6ciZE3r2ewnLDZi4wPBzKyBlzI126DpIcqJ0r5111NN43dLELgNnoETEyYNonkgZwqTZY2UqHfo3QuMubQ5fRRYd4IuoSN/wAth7dq8O3h1RSHxMQ/v08MMgthNhth9m4nn0SMzTST8wjXSISugWIMNDawJI0uxtVD7uFmvcZ8tzqT0RpodDpcdVGe8e0Wlw7pzdgxW5LgmwYG9gO0DroO9w6W++tI0Ke7MZpNjGJnTKQt7ARhSdNEUA3Hebkjwrr/AExFcMyAsCdesqHDLc9Zuqnut3mumwHdUabZ9EtNFoFFF3gtrxnDYqVy6gPDCphCrJzRJZY+looucpPWEtrpQnvVEsBheJmaKdFnVXAzL0j0WC6XDC4I01qfgsQ+Hz5QjpIArxSKHjcKbjMlwbgnQ99U+8WLkxDZpMoyqEVVUIiIt8qIo4LqfXWUqY8DlBNFcFbEMzKdCVLuTZVzuFDP2dJwOvrtUaXD5WK3BsSLg3U2NrqezSncFPIl4kJyy5VZAAcxuCttL3v2d9OPAQSCLEGxB4gjqNax4wcdsehg9t9bFP632UT7jjoxfKIvoeh7elLGPwb+7RHuMOhF8oj9mSplyddPyI3/AHd/JIP1UfsilXu76kYWAMCDzUdweIOUaUqg3AjlB/KU9H9nxlZJjW6Z8a1vlDP4yn9X+z42sgxre+HxqkJj6remJsLIT8A+qn0axvfhRNhNjwst5Z5YswYoWByPk4gPprx0APfarkznrWSpgxclgvNsQABY5mFh1WN6uNns9/I2/wCWB9lVsECsQEaW5vYCTsBJ6uwGrKPZM3U03hzov6KhM3wE2Clkt8Fh6CKYn515FOVuiTbQ9dUM0M8aszSTAKL355TcZsulv59YppIpSdJpdevntPgo/Z8WRT6+ytFYl2J6WGkBk+K3qNS0STsPqNZzj8c8D5JMRKrWBtz3UfR3Eeiop3nt/vUn74Vp60fAuhmptE5Fip9RrgYJteide6smw2+DWOfFyXzNb3wDohiF07xY+mpOD3nM0ixpipWZjYDnT1Akkm2gABN+6n668B0M0x8Afin1Go8uBY8Uv1dfd3acP51uBjHTk252e/Zzmo06xbTs8dK7aXEAgc7Mb9YlFrdHXwsym/YRUO1Mai0GM2Cb9Hpcm2ttb20tbS/Z6qrGDRurCIdG5t1EkKL8OPR9R9NCuN2jKilmkxBUdYlU31UWUXudWUcOJtUd5pT/APUHUjy0YuQSCBd9TcGs3JDwywxAcc7aOxksQwJDJldXFiO9e7X1VEiha13ve51PE95PpoZbeyL/AO5P/MH31ebsbTGI5zKHshQ9Nsxuwbh+zUpmGoj8GSu3yS3M+D/SlXm4w97i+UJ7EtVG/S2MHhJ9KVcbi+Ti+Ux+xJTe5VH4aPobAeSj8xPZFKvNn+Sj8xPZFKoOgAOUT8pXwX6jG1jmOb3w+P21sXKL+Ur4J9RjaxnHN74fH7apEsnhfup/3ROYuZ90zc0L2S4sAdSAbXAPWAbHrppaeVa0eGcKk1wQl2N187KD25v/ABXUmxmY3M0pNgPhdQGUD0DSrNBToSoaRLumu5RHd0n/AGsh9Pj959Zpo7sEcHfqPHrHA0UxxV3JFUvAv6iXkDZN2L8WY9WtuA4Cmzut3n5vuoy5qvVgo2F/Uy8ga+61+sjgK9TdC/5zfN91GXNV3DFrSyiHqZ+QRG5xPGST1+H3D1Dsp2PcYfpZPWO7u7h6hRqIK7WGp6iJamxdwNXcFOuWXt4j7qdHJ/GeMs3rX7qMBFTohpdRktVb/cBi8msB/wBpL/0f4avtgbqx4VWEZY5yCSxBPRBsBYAdZ9dXcUNS44alzL9acliTM35REs0HhJ9KVY7j+Si+Ux+zJUblSjs+H8JfpjqVuMPeovlUX0PWsHlHp6f8Nffc+hdneRj8xPZFKvNm+Ri8xPZFKg6QA5R/yhfBPqcbWLY1vfT5321tXKMPxgeCfU477qxHHH30+d9tUiWXSin41ptVqTGKHI4GOIlSEWuUp9ErNyOeR0orvLXUa06FrJzOdsaWKnBBTypT6RVLsM8sh+568SLWrAR1yIdaXqBuMqKcVacMGtevFal1mi35EiU+sVdwx3qWuF0qJWYFhIjxw1KigruKKpaJao9QeTL+WCOz4XzZfpjrzcjyUPyuD+/T3LR8PCebN9MVM7keSg+WQf367qXmCZ7Gm/DX33PobZ3kY/MT2RSpbP8AJR+YnsilVnSAHKP5cebH9Tj6w7HH30+d9tbjykD38ebH9Vj6wvHH30+d9tMlhKlSI6hpLUmN6wcjgZMSpMZqHG9SEkrCVhjJEtaejFR42qZCK5p24MJQHFWn1WuAwqVh3Fc8tRgz6GdQwE1Mw2BBOtKNlqQjgG96zlqti/TeD2TAKKbOEVqcxeOGXWq9dogcDSja2sopUMkrhstOc5pUE7Sr04onro9V9yvSZaxSrXchHbVLmv108k2nGod6RXpfQAeWJunhe5ZvpjrncfyeH+WYf+/TfK3Jd8N5sv0x11uOfe4PlkH9+vd0cuqmL9/3PRoWIJH0Ts/yUfmJ7IpUtn+Sj8xPZFKuk6AA5SPLDzY/qsfWEbQPvp877a3flJ8sPNj+qx9YLtE++nx+2mSy4WenUxdQEFz11pexOSZMiPjZzGWF+ZTLnAPDMx4HtFjWSh1bI4ulvgCkxtPJtCineHkuWOJpsLMZAt7xtlD2HxSNGOvDTjQMsXjWNlajsyXFrkuE2pT6bXFUqweNXGyd3VmljiM6RmTJYuHsM6qwW9rFrMNLgE6X4VzOuDLqostbVcc4WXjwPLtbvp9Ntd9c71bmjDzcwmLXM2W3RYuuYgASAAqpN+rW3ULi4guxJtbTNxJ7L99ZzorW0may0064qU1hPjPcOY9tjtqUNtg9dZmd15c18+t+N9fGjTZfJhtJxHISWjKhwA8aswtdQSTpe41IJtfS9qyelql8rz+QKCLeTawIsTTPOg8KhYnks2q6NZBG4OZSmIOVrnpK4d2sesEEcLW1uBTa25+Pw8jRTSlX0YgSswIa9jcG2tquOmjFcte6NUl4C5tuQra8qC9rXYA693Gosu+sS/BDv2FQMpNuF71nr7Al46HxPooo2Hufj5oVZVVYUf4RUWJDWOXXpkdLQdhuRVvTweOl5NYRi+TheUqRW1VSL6jUG3ZcGpC8qVxbm7f0gb6+B6r0/tHk8wsmZMNiJWxJN8khgy8btcIcw8QDagvbm6uIwcnN4iKSNyLi+Uhhe11ZTZh3g10PRVY3QNrwWW9m8Xut4zawRWAGnFjrr4BaJdx/JwfK4P79Z4sJUC99e2tE3F+BB8rh+iSuumEYQUY8Es+h9n+Sj8xPZFKls7yMfmJ7IpVYwA5SvLDzY/qtoVgm0T76fGt75S/LL5sf1W0KwPaXlT40yWWezsTklR7XysrW80g/ZWhbT2RjYljlEjTI9mJF3ZLhSA1yTa3XcjwrNMLisjXsG6iDqCP5HEVoW7nKkkcYinjZQvBo1zgj4pVmuPn9FFWplTtFHHOCaby/yCTdLbAGHWOdHLvNYMY7xk2unS1AIy27b1m21HXn5snwecky+Gc2q83l5RFlsMMJBYECRwFy5gQebQE2Njx0t2UHJJWN9js3fJnCUnBKS+/1LKF9R4ito/1CgHulG6UU3MhVsA8LQqyAo3XoR1doIN6wyOexB7x81aoeV7Dkk8ziOJ6ov4tYVqO/UdelvdLbjLGcfvn90i5TcGIYdYkkOfno5pcQwvJIUJbLYnQXOl+89I0B7dwyxYueNBZUkYAdg0++iM8rUH6HEeqL+JQXtXbAmxEsqggSOWAa2YAgcbEi+nbWWpUHBKI9Zq5XJdUs75/z/CJKca2Td/EOMLh7KbczF2fo1rD0xVE2C5RcVGiRr7nyoqoLxyE2QBRciQC9h2VhpZKptyOam1Rz1BttTeXEJKVACqptqLlj4HiPD1igTe7HGfFs5GW6Ri1+oA8e+96YxO8E7EsWivqfgP1m9rmS+l6qsRjmZi0hW5sNAQLDuJNc3qWzlLL2Y5XZ4Z4YBVrvBtp4tlYSOMmzSyK1jbixsM3VcF6oZdpKOv7vWak/634NsL7nxEcrjXVApF8xIYEsLEXru0iak2y6ZNvcgbRKmJSgsVAJNkRkktfPFkUMgVhbUm9EG+W0BLBgpMS1iMOl9NSzBL6dpP00M4XamCDDnGxsqKdEZYradTe+a03vrvRHjGi5lXRUDA57LcnLbRSRYW+evQv6bY4WxooyUWnLJQ7ax0chQRKwC5r5rAm5FtAe756Mdw/gQfKovZkoAmGo1vR9uF8GD5VF7EtOqKhFJGkeD6I2d5GPzE9kUqWzvIx+YnsilVFgDyl+WXzY/qtoVgG0j763jW/8pnlk8E+q2hXz/tPyjeNMlkvZ8KySqjsVUhySCFN1jZlALAgEsoHD86p7bBjzsq4pLBlUMcmXpsAt2EnCzC7AW6L3sACaMt22ry47qzMk0lwEA3fjv+WJb4wHUUzrYZ7lrWuv5puDrYGucBHZQ+cAL0rAC5UEgWJuATa/dwFQRburtJB3VLwyJSTWME0S1JwuDR4g7T5T0i3TW4y87aNYTYliEQ5iwHvoABINVol76QYd1QsIzj8PKL2LZEV7nFqVzlfhKrEBGJb4Zt0lAHG+YeFRcPiNON9SL9oBNjVcoB4AV0ZgOLDwFRPElwE8T2SLVsXYHtsfop7CYOOSNWOKyuyrdS6jK/OHPpcac2UsLgls2thVGcaOoekn7KjO4PH5qUIqPKNKqscoJVwkZ6JxtiGUE5hlKstyVGfWxst7jVxpYMwq8ZPzb5UkMilFOY2NmNw1gGNtRwOvzE1/R7q9GXuq/hxwb9EUdySsesn03qZhNnJIiEzBCUd2ZpUsGVmURc1owNgjZibEE2GlQkbsN/CuJYw3ce6nHbsNNFodhwHN+Njohjqq3YhnUBLSa+Tza20deJNR8ds6ONM6TLJ76Y8oy5ioDXkADMQt107nU9dqhCAAafPx+c1yR1gg+GlX1IORqdrkemj3cI9GD5VH7EtAMx4HXXto83EPRh+Ux+xLWkOAxg+i9neRj8xPZFKls/yUfmJ7IpUygB5TfKr4J9Vj6+ftpn3xvGvoDlP8ongn1WPr5+2p5RvGmIJ8MyAKoA6hx6zp4Ci8cnc/bB+3J/hrLsPtPpLr+cv0it23c3oMuHxaRhWlC84FN7sg0fKAdWXiB3152ptshOMYd0+2eODCc+lpA03J7MBe8Gn9N/8ADQmMQnYPWfvowxG9LrowKkgGzAg2YXBseojW9ZP/AKU76y0Oott6vUXGP9iqs9TIU8+nYPWfvoj2fuoZYw4aIAgGxL31AOth31mZ2n31pW5m1jkiBGYZ0BUC5IAS4A69K11l0qopw8nsf+fo46iUlLssko7kP+kh9cn3UNYyMRSNG6gMhsQCSL2B4g94rS99sfllXKuXoakLYMbngRxIH2Vj2920QMbiBc/D6wQfgr2j+Rap01tkrZ1zecY7YK1WmhXTXbFY6s/oT/dCdg9Z++r7Z+7BmjWQNEoYXAJe9rka2HdWeDaffWlbqZzDAbplyhumGynrytk1APC4rTVaj0Un5eDx7ZuKWDo7lt+kh9cn+GqLH4UQStG4ViLG4JIIIuONGMuHkVGu0N82YZWZ3twyCxKhdb3bXSs03xxrJimDccqH5qx0+r9Wzo+mSK7JOWGWXPx/FHz/AH1MwmF5wXXIADbVmBvYHqB7aCY9p0R7nbTPPRWi90DnfI/pOHR/kW010r3NJSrpuMvDZpdPojlFy2xz/wAL9p/8NQsagiIVgpJF9CSLXI67dlX2A2k3urG//DTJ0HtBr+Lf0uH0AH4ulZ7tTaRzLmPV9tdeo0cK6nNdsd/JjVdKU1F/X9Brb5XnBl4EX9N7fZRXuMejD8oT2JaBZ8Rna/db6aN9yD0YvlCfVy15q4Os+kcB5KPzF9kUq9wPkk8xfZFKkMz3lQPvi+Ef1ePr5+2p5RvGvoDlSPvi+Ef1eOr5/wBp+UbxpiK+OSxB6gQfUaM8DvdFDIskTTI6G6sFFwf2tQQeB4g0F82aK8RvmJWbnYFdc7MqnKxUF0ZelIGNxaTrynMBbKAtc1tCsw3nbwZTqjPGexc7y8pSY1kaYG6KVGSIKTfU3Jck6jhwFzprWeUTR7yYcH8kjItYEpGekWlLMQFGbMGjFr2XKcttBQ1lpwpUG3lvPkqMFFtrueBaOt1t9Y8Ihs0iOdDaNW0sul24aihLZWN5mUOQTYOvROVhnRkzoeplzZge1RVtHvDCqgHDiRuDO4jZmHOozksVJLOisCSSQW6JAvStpVqw217HZp9TKhtxSefKyFuM5T45UKSSSspsbczGOHCxGorPdrbRbETyTOAGkbMbaDqAA49QFXGK3jgdH/FwJHzHnMsRKlvirksRYBddQLkanSv3h2smIIKR822eVmICLcSPmCnIBcrci56raC1yqtOqm2m3ny8lX6ud8VFpJLfZY5/gqyCaINgb4zYdo1d2aFAw5qy6jK2VcxFwMxHXpVfsHa3MNJnj5xJIzEy5st1LxudbH9H67VcYve+KVmd8MmZudZmyozM8j5w5Zh4C1uAsLZtLtphbHpmso42k9mRpt+8Y7sRLlBNwqomVR2DMpNqq8djZJnMkrF3NgSbDhoBYCwokg3hwjK4MCxNllyuY0l6UjLYBQotYA2BOl/hdZ4/1jw8gnLRJEzJJzZ5pJDeRV6wou2ZWIZjpzl79GxVenrr3hFL2QlFLgEJDr291EO7W2Uw4VucaOVHzKyqTbhYggHvqo2ZiuZmSXLmKHOATYZ1BKEka2D5SbWJA4jjRJ/rJhSLnDDMVZiMsZHONiC7IGZCcpja2YklQoA1vXZRdKmXVFfTcm2pWR6W2vYnx78ZJJZFxUgkmBEjZWu4Pb0fVa1uq1Ce3Z43ZDESQAbmxGt+q9XD71QvJG8mGzZWLMDzbZwQ1gxZL2BJ0HHMSeAqDtLasUwS8bJlAHR5sC3NxoRbKOuK9+PSN66LtbZbBwcUs44Xgxq0sa5dXU37v/hTx0eblHoxfr1+rloEUUc7mHSP9cv1ctca4Oo+mMH5NPNX6BSpYTyaeav0CvaQzOOVM++p4R+xjqwHaXlG8a3vlVPvyebH7GOrA9peUbxpiIleUqVMQqVKlQAqVKlQAqVKlQAqVKlQAqVKlQAqVKlQAqVKlQB6tGu5zaR/rh9XLQUtGO6J0j/XD6uWgD6gwvwE81foFKlhvgL5o+ilUlGZ8qx9+TzY/Yx1YJtH4Z8a3nlZPv6ebH8640fbWDbR+GfGmIiUR8nzQDHRtioudgRJnkTKHGVIZGzZCRe1r27qHKdwuLeNw8bsjrwdGKsLi2jKQRoT66Ygy3pxeEn93PhIEjgQ4VoveVjdSxWOQXAzZSQ3RJt12oIqdjdvYiZcs2InkW98rzSOtxwOVmIvqag0AKrTdvZ8c04SViFyyPYXBcxoziIPY5M2UjOQbdlVdO4TFvE6vGxR1N1YGxB7RQAW7Z2S5w7vi4Y8MyRRT4cxhQHhlfIkLJGTccSJHOcWIYtmGUNq12lvVisQmSeeSRBbosdOj8EeAubCqqgBUQ7kbQwUOJDbQgeaLSwVuipv8J49OdHDS469G4UPV6jkEEGxBuCNCCOBBoAJpcNhMSMUYIZoTEkk4cyrJEVVxZGTmlMebMAvSPSyrY30GKsMfvDiZ1yTYieVb3yvK7rcdeViRfvqvoAVWu7cSNK2cRs3NuYkkIWJptMquSQOGcgEgFgoOhsaqlQAU7xbuye548UIY1tePEcyUaOOTP73ziRsRCzIy3AAW9uDEihaulkIBAJANrgGwNjcXHXY1zQB6tF26raJ+tH1ctCK0V7rnRB/xL+qKU0AfU+H+AvgPopV7D8EeA+ilUlGccq2BZmzKNRHG695ikkzD1TD118/bTW0jeNfVu+GxzPBdBeRLkAcWU/CQd+ikd6LXzrvHu+XdmiHSvrHwJ70H2caaEwQpV0yWNj4VzamIVKlalQAqVKlQAqVKlQAqVKlQAqVKlagBUqVq9tQB5Sr21K1ACWjbcLAmRybaIkp8XdGRB43b56G9j7Eec9EWRfhSH4K93e3cNa2Tks3dzOCqkRRkMzH85lOZFv1nNZj2BQPzhQBr4FKvaVSUKhfejcCDGXbycvx1HE/0l6/HT00qVAAFtbkmkJ9+aCXsYh1lt1XkSxP9YtVMeRtfjeqQ/bEaVKmI8/A0vxz+8/ya8PI4vxz+9H8GlSoA4PJCg/Ob96P4NNnkmT4zfvB/Cr2lQBx+ChPjH94P4VejkmT4x/eD+FXtKgD0ckqfGb94P4VctyURj85v3g/hV7SoAS8lCH85v3g/hV1+CRPjt+8H8KlSoAX4Ik+Of2/8ukeSJfjn9v8Ay6VKgDj8E6/G/wCv/LqfgeSlQbgRsf8AiM7D1KF+e9KlQAYbL5KixU4mcc2OEMKZFt2X4KPAVoWCwKQoscShEUWCjh/5PfSpUhj9KlSo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8" name="AutoShape 15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9" name="AutoShape 17" descr="data:image/jpeg;base64,/9j/4AAQSkZJRgABAQAAAQABAAD/2wCEAAkGBxQSEhUUEhQWFRQXFxYYFhgUGBUYFxUXGBUWFxUXFxYYHCggGBolGxYUIjEhJSkrLi4vFx8zODUsOCgtLisBCgoKDg0OGxAQGywkICQsLCwsMCwsLC4sLywsLCwsLC0sLCwsLCwsLCwsLCwsLCwsLCwsMCwsLCwsLCwsLCwsLP/AABEIALsBDQMBIgACEQEDEQH/xAAcAAABBQEBAQAAAAAAAAAAAAAAAwQFBgcCAQj/xABAEAABAwEFBQUFBwMDBAMAAAABAAIDEQQFEiExBkFRYYEHEyJxkTJCUqGxFCNiksHR8DNy4UNTomOCsvEWJDT/xAAaAQEAAwEBAQAAAAAAAAAAAAAAAQMEAgUG/8QALREAAgICAgAEBAUFAAAAAAAAAAECAxEhBDESQVFxIjJhkQUTM7HwFEKBodH/2gAMAwEAAhEDEQA/ANxQhCAEIQgBCEIAQhCAEIUHtRf7bLHXV5yY0auO5AN9rdpW2VuFtDK72Rw5nkFnV7X27AXte90xPtkuBaTq4U0HAaaJGyRPtUrppH4jXQHJv4aV06LvaC1w2VjS9pe5xo1jKBzqe0czkBxQdCV19oFugoDI2ZvCYVP520PrVXC6+1OB2VoifEfib94z5eL5LPILxsU2Rk7l592cYPR/sn1Tq0bOuAq3McR4gg7Nquy+7PaBWCZknJpGIebTmOoUgvnGW73tNaGo0I1HlvClrr2wttnybM54+Gf7wervEPVAbwhZtdnaq3S0wOb+KI4h54XUI6Eq43TtRZLTlFOwu+EnC/8AI6hQEwhCEAIQhACEIQAhCEAIQhACEIQAhCEAIQhACEIQAhCEAIQhACEJpedvZBG58hDWgVJKAbbQXyyyxOkedNBvJ3Ac1llJbbI6V5bU5BprRra5t8JqCRqeZSlutr7fNjfURj+m3gPiP4j8lL+CJpkkcAGsALiAMLG6DID91AGtqlisUL5ZKE5ZNABe7RrGD5fNZvNaTNKZpzVziKtHstjB/psI0oK50z1U3Pb22u0NltGIWdh8EYriI36Z43bzTIZZZlLbVzWR7WCzQNY8klzgSCG+610YAaDpnmozh4MPJszF4ev3Ie+LZ3poB4N2IseafDUAUA4UCZWTHDnDI+I/gd4erDVp9E4bFQZpCQ1Vq+I83+on4sxeCWs+1cwymjjnHH+m/wCVWk9AnrL6scuUhfZ3cJm+H87at9SFXGMTmKGuX10A3lWflZL4/iU4vElksclw4hiiIc072EOCi7TdbhqK/I/NRHdhj8UJdEfiicWE03upkeqmbJf9raKP7u0N4SDA/wDO3L/iuHVI2w59Mu3j3HV3bRWyzUEc8gA91/jb6PrToQrVdnas4ZWmAO4uhNP+Dz9HKrNv2ySZSsks5/EMcf52VAHnRLG42SjHA9kjeMTgfoSq+uzWpKSyjVLp22sVooGTBrj7stY3dMWR6EqwtNVg7xK1gikaJWNPhbIPZHAVBy8qalFjvh1np3L5oD8Ic4x/kdiahJvKFl13dpMrW1lYyYAV8JwPI38QT0aFZbq7Q7FNQOkMLjumGEfn9n5oC2IScM7XjExwc06FpBB6hKIAQhCAEIQgBCEIAQhCAEIQgBCEIAQhcyPDRU6IDi0ztY0ucaACpqsnv6+H3hNhbUQNOX4yPePLh6pfbDaF1skNnhP3TTR5HvkHNo/CN/FL3ZYRG0DeoApZbMI2qpXzanW2oid9xG7P8f8A1aDVgzoN+vBK7UX33jjBGfuwaSuHvH/bbyHvHpxUXZTR2A0DXChOfQ00NPJVykkY+Tel8Off/h7eFlibGx0cjnY8sDgAaDV2JtN9BmDv4JoGb3a/zduTiWEtccdag0zNdNOiazvqu0/E9HlXWubwuhCZ1VwGJUMSsca1QiZpSwjhkaUl8Lae8deQ3D9fRLhoAqdB8zuCauzNTqVfgqUvMSYzNPS2jfkvLNEu59acF2kVyll4GLwkzZWg4m1Y/wCKMljvVpCdFq8IRwT7LoWyhuLwLwX/AGqPIvbO34Z2ivSRgB9QU9j2isz8p4ZID8TfvY/VviHVqhHJNyolRHyPRq/EbV82y0R3TFOMVnkjlH/TcKjzA0Pmo+1XK9utacxT5qvSWdpOIjxDRwycPJwzClLLtBa4chL3rfhtDcYpycCHepKpdMkb6+fXLvQ4ss01ndiifJEeMbiB1AyPVWe6u0m2RZShloH4hgf+Zgp/xUDDtVA//wDRA6I/HCe8b6e0PQp7DYbPaBWzzRyHhXC8ebTQjqFU012bIyjJZTL/AHX2m2SSgmD4HfjGJn521oPMBW6w2+KZuKGRkjeLHBw+SwW2XJIzceo/UKPbE+N2NuJjho5hLSOrc0JPpNCw669v7dBkZGzN4TNqej20PrVW+6+1WB2VoifEfiZ94z5DEPRAaEhRt139ZrSKwTMk5BwxDzacx1CkkAIQhACEIQAhC8KAHGizXbvakyONls55SPbu/CCN/Hgnu321pj/+vZz9672nD/TB3/3cFWbhurCMTtef1KAd3JdgjaMs0z2lvvBWGMnFo8tNC2oqIwRo8ggk+6DXUtq7vm8HMpFAKzOFa6iJmhkf9A3eeVSK4y7Qz4nHOpcakkmrj1KzW8iNevM4nLC0RzIDvpXIZCjWgCga0bmgZAJ/Zoqih1GiWEFEhM47lnjZ4meZdW5HV4eNmMato1/l7rv09FFtYpWJ+dejhxB1TW0wYTl7JzaeXPmttLxo89px+EbNYnDY11FGvZjQU3n6L0IdGSe3gbzGuQ0Hz5pMNSjglLOypVqOW8IWjbQJCicTHd/OSSIyXZTF+YjRJOCcEZJvIpLYjchJPS7gkXrhmiJwAuZglWhcztXB2nsYyJB8YNCRmNDvHkdQnT2pPCuGsmqEmuh9YNoLVDkyZzm/DNWVvqTiHqpqz7XxPytNmLT8cBxDzLDQjyFVV8KHUC4dUTXDlWLXZdoYLLaf6EzHO+AnC8ebTR3yTa2XFIzcfr9FTZWDLGMuY+Yqnl37RWqCgimJaPcl+8b/AMsx0IVLr9DdC7PawSEtmINSKEaEajyI0U1dW2Vus+TJ3Pb8M/3g9ScQ9V7s1f4t0hilswa4AkyRnwjzBzFeRKkrz2fja1z8VGtBJxbgBU5hcdFyeS1bO9oUkzC6Wy5A4cUT64jTOjHAaZbzqrVcW01mtbXGCVpLDhe05OY7PJzTpoVgs218kMDmBjGDCQylQ5pdoeBdnXzVg7H9mi+Od7iWkmOp50eadA5vUlAbihCEAKnbd7WCzM7uKjpnjwj4R8R5fVPdstp2WOLLxSOyY3if0A3lZZYIXTymWUlz3GpP6DgAgHNx3aXEySVLiaknUk71NXnb+5aA1uOR5wxs+I7yTuYBmTwHEheWi1NhjxGu4Na32nuOTWNG9xKXue7iC6WehnfQGmYiZqImcQDmTq48qAYebzI8aGX2+l/PI6jFsTuayd001PeSvOKV1KFzuQ3MGjW7gnct3Mkzbkf5uS8li3tzHJJg555HiP1XzavcpOTe2ROBA2+7nM3KLdZ/5/P5+l8bJukFQd/H900ttzNcKxkeX+Vup5HqZJxwUsx0Q5mIU/gKkLXYXMNCCEg2Oi9Wm0wXVJrRHvGFN3HeU+tLK9FGylepXYmedKpo5KewNoExi1TuSSg+SvjIosj5HL3VKJNy4Yc16TmrUytxOXlN3lKyFIFd5O4xOHpFwSzgk6KGXRPY2Inal4mryZqjwhP4iOe1cYE6cxc4FHhNMWNpBRpPAErauzi5IIbNFI1odK9kb3y4aOeXsxFocfcGKgAyyWSGzeEOL2CugcQKnhmVI3DthPYG91QSxZhgLhiiDte6dQih3NIWS9qWovo9PifBuS78zYnGGTFFaWAUc9rBM0mJzCTgILvC40Ola5LC+1DZxlitLRDURStxsaSCWHEQW1G7L5q52rthZhIbZpcRAoHPYGgg51Lakg5Kp3GJL1t3ezBojjoS1gAY0D2WNA5/uqIqS7NsnGWkWzYK4/s1mBcPvJPE7iB7o9E024vGgEIOtHP/ALQfCOpFfJvNWu3WhsTHPdk1oJPkNw+iyDaC8iccjvbefTgPIAD0Ttna0R/9a0NaBVrXAUHvPJoG9TQeq+mNibl+yWRkZzeaueeL3Gp6CtByAWR9jGzHez988eGDPPQyuGXVjf8AzW9ALpg9UNtPf8djhL3nPRoGrjuATm+72js0TpJDQAdTwAG8k7li19W6W2zmSWrWiuBh0Y3n+I71AE3ySWyYzSnM6Dc1u5oU+zBDGXPOFrRVxO4BJ3dAGtyUftHYLU+SJ0OAxMIcW54u8Gjy3R2HKg3HNO9IN4WSw3DdjnuFpnBa6h7iM/6LD7zh/uuFK/CMhvrNvhVRbtqIpmwSVe4gZlpaSaVORG7j9VZbFfUUmQcK8DxXyfO4nKc3ZbHP1XS+n0/yaIWQaxFizXEHmlRhdrkeI09NyUc0FJus53LzlH0JkhN8Dmc2nqCkRGRmzPi06/5806jlc3y+XonDGMfm04XfL/CvhNx7M1kckd3oeKOAPI/oVF226gf6Zz+E69DoVYbTYMXtCjuI0Pn+6jp4nNyeDyP81XpUX+h51teOipWizFpoRRR1qs1c9/1V1nbUeIB7fp5HUKNfdwJ8Br+F2R6HevUqu9DJPD0yqsiom0js1ZLwu/LIZ7wRn6KvSQkHNenXapIyOGHsGOXQ0XC9JWmLKpQE5Cm1olwtLuAJ8+SWkKbWqPE0jiFZkshDaycWS2Nlbib89xpol2qs3NeH2WRwc0Oa8FpDhVtNQaV9pprRWSF4PPeOY4riu3LxI3cniKEfHDoeRBeTBdwr2Rq0pHm42M3MXJyzpXlp89ycvbxVatduLnktNAMhTgq7XhG3i1OyX0RfbNc0PciQPs84MkmGKYAYpBGXgZlmYc00qKFppqQocXlY22d+CKj5GwYmFrxGJgSZCx/idFhNDUnXhShrAtlSCQCRoaZjquSRTIVzJNTXM661ru9FglX6M92NuFhrHtsktonWfAwWcPcSGgmRoDw6lSMQAEmZdnQaDVabsbcgslma0+27xSHmd3T91Qezu5u/nEr84oc8wKF50FNOfRaZE10zwWuawOOFr3jE1jQCS7DUVLiA0ZjUeS4etERxnI1v2MSt7ohxa4El7S3wFpBbkTUknkRkarJ7ysDjacLT3gaQ1oAoXPJoG0/up+UrU9pbebIx4L2yPwtwOaMNHuxeFzanxNAxa6EZDfGdlGzhntH2iQfdwnw196UjM88LT6nkoR2adsPcIsVkji96mJ5+J7s3H1VgXgC9UgwztUv+R1oYG1wRkmm7FpU+Q+qrVk2jY8FsrRQihqKgg5EEcFou2+xcj3mSLOuoWZXncr2EiSMjmB+iAtN2zxl5exxJcACMRwgClKN0Gm4byp+C0rJBC5mcb/U0KlLFtPLFlIKjmmAaXabNFO3DKxrxwcAfTgoC37FVA+yzyRYa4WOJfGKmppXMD1TK6ds4n0D6sJ6jUU65tHnXgrXYre14BY4OB0LSCM9FG0Cs2O87wsRpaGY4t74/E0DiRSo9ArVc+10MzQ4PbuqKgOaeDmk5FPYpVF3tspZbTm+IB/xs8L6+Y16rLdw6Ltyjv1Wn/PclSaLPDO1+hB+vouzANyoM9zW6z5wTNtDRnhm8MnR4yPVJt7QHwOwWqCSI1yxgkEcnDX5rzbPwqS/Teffv+fY6ck+zSYZ3NyOY5pzga8U+R/QqtXTtZZ5x4XgciR9VOxStOY+SxPjyreGsFUoZGtqugipZ1H78VEy2Xlhdw3dCrdDKDvXVosDZBuqtlPi8jHZx8/KUG0kjJ4rTjqPIphabAyQZGh5q4226nNyIqPmPIqDtN2725/UdFvrt3vTPNnXjRTbZdzozmExeFdQ8gYXireB3eSYWu6GvzjNOR/dehXdjTOMFUcFzhUjabA5hoRRNjEtsXkgrl/XZiGIa/Q8UzuS8C3wO1aeo8uX7K3GNVXaG6Sw42btKfTzXFtf9yPQ4nIX6ci2WV1f15JVwUBspbDNXxND2tJwuJrKB7rBTNysTKOoRmCr6LPGt9mPl8d1Tyun0Qm0VrwNwD2na8h/lQ0ULHFtH1FRiafA78QaT4eIBJGoTi+7nnxukyfU+7qBuFDyUG6QtNHAg88vqs9sm3vR6nEjCMEotP1LbthaLK4RfZ7M+zvp48eQNBQUAcWmutRw5quMaXENaCXOIa0DeTkkoLY5oLWuIDtW7j5tOSvPZdcfeSm0vHgiyZXQv3np+qzwShHCf3Nc5ObyW+67rFks0dnaaPdUvd55vd00UvBZGCJzzasDxi7uINYWkNrgbTDjeSKZtdqeWbGzzk2gOeGYHEhrpml0cUbBH4sAIxSFz9TkAN2ac7W22NlldLC8CQSOAcG4WStcHVwtApRtBQ56DPNcEoom01qktdoEUIqWkMYNR3riAa01APyaVuWzFzMslnjhZo0ZneTqSeZNSs47IrgxPdaHjJuTa73H2j0GXUrXVIBCEIDwhRt43HDMKOYPRSaEBmG0XZgyQEsAPJZ7eeyM9nq0sLm8HVNOQJ3cl9IpC02Nkgo5oKA+UbRd7a743c/09T6r2ySz2dwc0mlQThJzoQaH8rR5NovoC/NgIZgcIoVnN99n80FTHWnDUeikDe6tuGmglFDxCuF33tHIKseD1zWTW+xlhpLGR+Jor1I1Tez42+KGSvkc/RRgG6RS1Xc9mZK3DI1r2nc8Bw9CsouvbeaI0lGIc9fVXa6Nr4JqeLCeDv3UYA0vTs4gcS+zPfZ3/AISXM/KTkPIqHLL1sGZb9ojHvRVJpzZSvy6rRIrQDmD6Jwx6hpNYYKZcnaVE84Zasdoa5EHhQq73dtBG6mF4P1UTfGzNltY++iaT8Q8Lx/3Nz9VT7Z2fWiA4rDaCR/tzfQOAp8gs0uJW9x0cuOTZLPbmvFCQVxarra7Nuv8AN6xKLa212NwZbIHs/FSrT5OBp6FXfZ7b+KSlHj+ctUdcuprP1XZRZFv5lkm7XdIJo4YTxpkfMKKtFwSNzYQetFcbFecUw1C9nsZGbFzCu6HySTX17MlnHg1mO/bv7FAnsL9HMr6EKHtd08AR5g09Vf7dE/dQHgafVRLu/wCIaOeELZXdKHzY+557is6/Yoj7A4e6fQpvaLBiaWuFAeNB9VeJ2s/1ZHPPBuQ+aaShpyjaI+Yq5x83HMdF6Vdni8imUsbTMYvu7ZLLL3jatIIII3cHDkrVc97NlZ3gFN0rR7jvjA+F2/mp6+7iMrDUVOdDrXkSsyY+Swz1A8OYLTo5p1YVTbW65eJHr8a+PJr/AC5dl3tcwG5QN4PDtQD5hPrRI0sa+M1ieKsJ1HFjuYUJa5V23GSycwqlXLA0s9395KxkY8T3BrRzK3Gx2BtmgjszNA2ryN4Gbz5k5Kn9lNx4nOtbxpVkXnTxu9DT1V7u+OWZxMLGucRVxe4taxocWtbk1xLiQ7dlQ1WKbWcI9KtPGWNLfYLS0CXCIWuwg5tmAxZR97C5gaNQKscSK5qi3lLNarWIjL3uFwjYGtDGVrTwsbkBUV54VbtrL2dBA8PxNla7A1heXNa+lQ4UyIDHYh5jIFJ9kFwYpDO4ZR5Nr8bh4j0bQf8AcVyjs0/Z6622aBkTfdAqeJ1J6mp6qSQhSAQhCAEIQgBCEIAXL2A6iq6QgIG9tlYJwatAKzvaDsvoS+LXiMj/AJWxIIQHzFelyWiHJ8eMcxQ+u9Qro218OJjh7pBB6cV9U266YpRR7QVR9oOzWOUEsA8lOQY1c+0k8QrG8ubw9PdOe8K63P2hMdQTNwniNPRV6/8As4lhJLAR609dVXLS18eU8WmWJuvD+VUA3iwXtHKKxvDvIivopBsq+e7HaXNOKCXPgTQq1XXt5NFRszcQ55H1UYJNblja9pa4BzTqHAEHzBVRvjs4sspLocVnfxi9n8n7UTq59rrPNSj8LuDv3VhjnqMtFBBmctz3pYDijP2mMb4646f26/VTFwdrBacFoaWuGRDwWkeeX1ory1yYXvcNntQpPE1/OlHDycMwpOJQi+yXu/aSzWoDC9ocdxOvXRLWqyA6iqy28OzZ8ZLrDaHMO5kvs+QcB9QuW7VW6wmNloidGwYQ55Jkiefedi0YN+SthNeZi5HC8e09l3t9yVzZ6KDmgew5hSV2bZwTGgIJFKuj8Ta0qedBmKioyUw58craghw4jULZVZB9Hi3U21fOtf6Kg62UCqG11gZO0uAo7fTfzpxCul92EZluf1VIvJxaSr54lHB1xtS8Ueyo3HePcPdDNnC/2vwndI3mN6kn3NI+0MgbmXkYXDQtPv8AlT6KIvqEE1H/AKU1sPtC5j2MJHeMr3Jdoa+1E4/C7cdy8yWYM+ijixJs2277EyCJkTBRrGgD9T5k1KZTuMUmNjnNa4+LCS0tJ1e0jcfeb13ZurHeDZoxIytDqDq1wyc13MFVjbK9e6iPioXVAPAU8R6D5kKkvK3floNrteCOrwHYGVJcZHuPicXHM1O/g1bvs1dLbLZ2RN90Zn4nHNzjzJqVlfYtc/fvda3NpGwlsVdXO0c8+WY6lbQuiAQhCAEIQgBCEIAQhCAELl3FehAeoXgcEVQHqEEryqATms7XCjgCq1fOxME4JAoeStS5YKIDDNpOytzaujHVqoN43HaYHZguAFKHh5H6r6xIByKir0uGGYUe0VKA+XoYQ4Va7C/e3Sh4Zqauy+rXZ6UdVvA5hXzansvqS6PpTIjqFT5rhtFnbhILgK6jPU+vyUgsVzdokb6CYYTxGiulgvSOUVjeHeRWHzWaPLvKsdyBAr1XMPewurDITwwn9lGAb+JF6WAgg5g6g6HzWWXPt1LHQTjEPQ+qs10bdwS5PrGd1SC2hLqVO6jGhxyoMQzK5wSL3rsHZZSXxh1nlz8cBwHPWo0PyVdk2fvCySNew/a4mtw4WHupKAENPMjLSui0Sx2tkjQ5jg4GmbTXUAj5EHqlWuqaIQ1ky3/5a0ksnxxyCmUjHNJJrUDXQgDOla5aFIXpZnvBLRjHFufy39Fpl63TBaBhniZID8QFR5HUdFWbRsH3edindHwjk8cefnorVbIyy4dTeUsexmt3XO61WhkLfePi/CwZuJ6KR7QdjTAQ+EGgHhpvaBp/cFouydyywYn2ksdM6oBaBRrK1pUcT6ADmpe87I2VhY/Q/I7iFzKbbL66/AsGSbIbZBlO8NHEtbKM6PGQbKODm5A8QOQpztK59vtLYos8TxGzgc8z5Vz8goraq5HWOcPZkSTluduJHI1z81pvY3s+Xu+0yD+mCxnDGfbOfAYW1/uUHZpuzNzsslmjgYMmNA8zvJ8zUqVQhACEIQAhCEAIQhACEIKA4c3PouiuTXkvaIDlruR+S9Bz0Qa8l61vFAeObUheuag1XJaTrpyQHYXMQ3r013IaKBAeb+iCeSADXNemqA8LRrRNrXd0cgo5oKcYSddF0a7kBRb07PIpAS3U7lnd9dnksMgdHiFOGY36hb80UC4dFX2gCgPmG9bPKzKWLEBqWivqNU1s9ja5vgdTXI8N45aL6QvPZmGUZtCoO0XZmXVMfy19QpyDMbqvKezkkOcBiNS0nMEtc71wNbXWgV92d28DqNtGT86uAABrnoPToqpbdnrVZSci5vBwoehChLZagKY43MNc6D+V6JgG7QXlHJQseHa6HyT5r8l8+Q22VtHQvyHAmvUKz3P2iyx0bM3EOeR9Vzgk1duiRndQElQl0bXwT6PDSRShNPmme115/ZrKI2vMj5KtBc4Fxb7ziRqcwOqgFJ2ntTrZN9y1z3YgyMDPfr1zNVvuyl2fZbLDDqWRtDjxdTxHqalUDsnuAvraHijWnDGOJ9536dCtVod1F0Qe4vkvMeVUYTTmgtOQQHVc16uaZrpACEIQAhCEAIQhACEIQAhCEAIQhACEIQAhCEAIQhACEIQAhCEA1tV3xyCjmgqpX32ewyg4QAVd0IDAr67N5YSTFUDlp6ftRVK22GWM0ljqOIGfovqh7AdQqvtJdcTmmsbSgPnFsIOcbqHgVK3JYZ7TaIoySSfC2udM9fIZnopnaK7Yg40YBzFa+quPY9d8YLpMPj0xEkmnAVOWgUg0y57vbBCyJgo1oACeoQo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0" name="AutoShape 2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1" name="AutoShape 4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2" name="AutoShape 6" descr="Výsledek obrázku pro sportující dě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TextovéPole 1"/>
          <p:cNvSpPr txBox="1">
            <a:spLocks noChangeArrowheads="1"/>
          </p:cNvSpPr>
          <p:nvPr/>
        </p:nvSpPr>
        <p:spPr bwMode="auto">
          <a:xfrm>
            <a:off x="319201" y="1412776"/>
            <a:ext cx="8472886" cy="44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m</a:t>
            </a:r>
            <a:r>
              <a:rPr lang="cs-CZ" sz="2000" b="1" dirty="0" smtClean="0">
                <a:solidFill>
                  <a:srgbClr val="FF0000"/>
                </a:solidFill>
              </a:rPr>
              <a:t>ístopředseda České unie sportu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zmocněnec Českého olympijského výboru </a:t>
            </a:r>
            <a:r>
              <a:rPr lang="cs-CZ" sz="2000" b="1" dirty="0">
                <a:solidFill>
                  <a:srgbClr val="FF0000"/>
                </a:solidFill>
              </a:rPr>
              <a:t>pro </a:t>
            </a:r>
            <a:r>
              <a:rPr lang="cs-CZ" sz="2000" b="1" dirty="0" smtClean="0">
                <a:solidFill>
                  <a:srgbClr val="FF0000"/>
                </a:solidFill>
              </a:rPr>
              <a:t>regiony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ředseda České asociace </a:t>
            </a:r>
            <a:r>
              <a:rPr lang="cs-CZ" sz="2000" b="1" dirty="0" err="1" smtClean="0">
                <a:solidFill>
                  <a:srgbClr val="FF0000"/>
                </a:solidFill>
              </a:rPr>
              <a:t>adventure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outdoor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extreme</a:t>
            </a:r>
            <a:r>
              <a:rPr lang="cs-CZ" sz="2000" b="1" dirty="0" smtClean="0">
                <a:solidFill>
                  <a:srgbClr val="FF0000"/>
                </a:solidFill>
              </a:rPr>
              <a:t> sport 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Místopředseda RKK FAČR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místopředseda regionálního </a:t>
            </a:r>
            <a:r>
              <a:rPr lang="cs-CZ" sz="2000" b="1" dirty="0">
                <a:solidFill>
                  <a:srgbClr val="FF0000"/>
                </a:solidFill>
              </a:rPr>
              <a:t>sdružení České unie sportu v </a:t>
            </a:r>
            <a:r>
              <a:rPr lang="cs-CZ" sz="2000" b="1" dirty="0" smtClean="0">
                <a:solidFill>
                  <a:srgbClr val="FF0000"/>
                </a:solidFill>
              </a:rPr>
              <a:t>Opavě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předseda SK/TJ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expert komise Olympiády dětí a mládeže (ODM)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člen sportovní komise Rady města Opavy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trenér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reprezentant ČR </a:t>
            </a:r>
            <a:r>
              <a:rPr lang="cs-CZ" sz="2000" b="1" dirty="0" smtClean="0">
                <a:solidFill>
                  <a:srgbClr val="FF0000"/>
                </a:solidFill>
              </a:rPr>
              <a:t>v </a:t>
            </a:r>
            <a:r>
              <a:rPr lang="cs-CZ" sz="2000" b="1" dirty="0" err="1" smtClean="0">
                <a:solidFill>
                  <a:srgbClr val="FF0000"/>
                </a:solidFill>
              </a:rPr>
              <a:t>Adventure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Race</a:t>
            </a:r>
            <a:r>
              <a:rPr lang="cs-CZ" sz="2000" b="1" dirty="0" smtClean="0">
                <a:solidFill>
                  <a:srgbClr val="FF0000"/>
                </a:solidFill>
              </a:rPr>
              <a:t> (minulost)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předseda </a:t>
            </a:r>
            <a:r>
              <a:rPr lang="cs-CZ" sz="2000" b="1" dirty="0">
                <a:solidFill>
                  <a:srgbClr val="FF0000"/>
                </a:solidFill>
              </a:rPr>
              <a:t>představenstva Slezský fotbalový club Opava a.s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předseda představenstva Sportovní areál Harrachov a.s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5536" y="957155"/>
            <a:ext cx="84954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000" b="1" dirty="0" smtClean="0">
                <a:solidFill>
                  <a:srgbClr val="006EB7"/>
                </a:solidFill>
              </a:rPr>
              <a:t>Marek Hájek – sportovní odbornost:</a:t>
            </a:r>
          </a:p>
        </p:txBody>
      </p:sp>
    </p:spTree>
    <p:extLst>
      <p:ext uri="{BB962C8B-B14F-4D97-AF65-F5344CB8AC3E}">
        <p14:creationId xmlns:p14="http://schemas.microsoft.com/office/powerpoint/2010/main" val="60152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535" y="921682"/>
            <a:ext cx="8126399" cy="48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006EB7"/>
                </a:solidFill>
              </a:rPr>
              <a:t>Jaké je ideální složení sportovní komise?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/>
            </a:r>
            <a:br>
              <a:rPr lang="cs-CZ" altLang="en-US" sz="2000" b="1" dirty="0" smtClean="0">
                <a:solidFill>
                  <a:srgbClr val="006EB7"/>
                </a:solidFill>
              </a:rPr>
            </a:br>
            <a:r>
              <a:rPr lang="cs-CZ" altLang="en-US" sz="1000" b="1" spc="-20" dirty="0" smtClean="0">
                <a:solidFill>
                  <a:srgbClr val="FF0000"/>
                </a:solidFill>
              </a:rPr>
              <a:t>(odborné / multisportovní / vrcholové i masové / mládež i profesionální sport / trenéři i nadšenci / pořadatelé akcí / politici) </a:t>
            </a:r>
          </a:p>
          <a:p>
            <a:pPr marL="342900" indent="-34290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solidFill>
                  <a:srgbClr val="006EB7"/>
                </a:solidFill>
              </a:rPr>
              <a:t>Jak zajistit jejich odbornost a nezávislost? Měli by v ní být </a:t>
            </a:r>
            <a:br>
              <a:rPr lang="cs-CZ" altLang="en-US" sz="2000" b="1" dirty="0" smtClean="0">
                <a:solidFill>
                  <a:srgbClr val="006EB7"/>
                </a:solidFill>
              </a:rPr>
            </a:br>
            <a:r>
              <a:rPr lang="cs-CZ" altLang="en-US" sz="2000" b="1" dirty="0" smtClean="0">
                <a:solidFill>
                  <a:srgbClr val="006EB7"/>
                </a:solidFill>
              </a:rPr>
              <a:t>i zástupci sportovních spolků? Pokud ano, nehrozí, že budou </a:t>
            </a:r>
            <a:br>
              <a:rPr lang="cs-CZ" altLang="en-US" sz="2000" b="1" dirty="0" smtClean="0">
                <a:solidFill>
                  <a:srgbClr val="006EB7"/>
                </a:solidFill>
              </a:rPr>
            </a:br>
            <a:r>
              <a:rPr lang="cs-CZ" altLang="en-US" sz="2000" b="1" dirty="0" smtClean="0">
                <a:solidFill>
                  <a:srgbClr val="006EB7"/>
                </a:solidFill>
              </a:rPr>
              <a:t>i jako potenciální příjemci ve střetu zájmů? Pomohlo by </a:t>
            </a:r>
            <a:br>
              <a:rPr lang="cs-CZ" altLang="en-US" sz="2000" b="1" dirty="0" smtClean="0">
                <a:solidFill>
                  <a:srgbClr val="006EB7"/>
                </a:solidFill>
              </a:rPr>
            </a:br>
            <a:r>
              <a:rPr lang="cs-CZ" altLang="en-US" sz="2000" b="1" dirty="0" smtClean="0">
                <a:solidFill>
                  <a:srgbClr val="006EB7"/>
                </a:solidFill>
              </a:rPr>
              <a:t>k větší transparentnosti a zamezení potenciálnímu střetu zájmů, kdyby bylo jmenovité složení komisí zveřejněno na</a:t>
            </a:r>
            <a:br>
              <a:rPr lang="cs-CZ" altLang="en-US" sz="2000" b="1" dirty="0" smtClean="0">
                <a:solidFill>
                  <a:srgbClr val="006EB7"/>
                </a:solidFill>
              </a:rPr>
            </a:br>
            <a:r>
              <a:rPr lang="cs-CZ" altLang="en-US" sz="2000" b="1" dirty="0" smtClean="0">
                <a:solidFill>
                  <a:srgbClr val="006EB7"/>
                </a:solidFill>
              </a:rPr>
              <a:t>stránkách města?</a:t>
            </a:r>
            <a:endParaRPr lang="cs-CZ" altLang="en-US" sz="1000" b="1" dirty="0" smtClean="0">
              <a:solidFill>
                <a:srgbClr val="006EB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altLang="en-US" sz="1000" b="1" spc="-20" dirty="0" smtClean="0">
                <a:solidFill>
                  <a:srgbClr val="FF0000"/>
                </a:solidFill>
              </a:rPr>
              <a:t>           (Zástupci spolků  jednoznačně ano, jinak ztratí komise poradní význam a odbornost ;  Většina měst a krajů zveřejňuje členy komisí)</a:t>
            </a:r>
          </a:p>
          <a:p>
            <a:pPr marL="342900" indent="-34290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solidFill>
                  <a:srgbClr val="006EB7"/>
                </a:solidFill>
              </a:rPr>
              <a:t>Existuje </a:t>
            </a:r>
            <a:r>
              <a:rPr lang="cs-CZ" altLang="en-US" sz="2000" b="1" dirty="0">
                <a:solidFill>
                  <a:srgbClr val="006EB7"/>
                </a:solidFill>
              </a:rPr>
              <a:t>riziko, že jsou dotace přerozdělovány „kamarádům“? Je možné nastavit systém, ve kterém by bylo možné toto riziko </a:t>
            </a:r>
            <a:endParaRPr lang="cs-CZ" altLang="en-US" sz="2000" b="1" dirty="0" smtClean="0">
              <a:solidFill>
                <a:srgbClr val="006EB7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en-US" sz="2000" b="1" dirty="0">
                <a:solidFill>
                  <a:srgbClr val="006EB7"/>
                </a:solidFill>
              </a:rPr>
              <a:t>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    maximálně </a:t>
            </a:r>
            <a:r>
              <a:rPr lang="cs-CZ" altLang="en-US" sz="2000" b="1" dirty="0">
                <a:solidFill>
                  <a:srgbClr val="006EB7"/>
                </a:solidFill>
              </a:rPr>
              <a:t>eliminovat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?</a:t>
            </a:r>
            <a:br>
              <a:rPr lang="cs-CZ" altLang="en-US" sz="2000" b="1" dirty="0" smtClean="0">
                <a:solidFill>
                  <a:srgbClr val="006EB7"/>
                </a:solidFill>
              </a:rPr>
            </a:br>
            <a:r>
              <a:rPr lang="cs-CZ" altLang="en-US" sz="1000" b="1" dirty="0" smtClean="0">
                <a:solidFill>
                  <a:srgbClr val="006EB7"/>
                </a:solidFill>
              </a:rPr>
              <a:t>          </a:t>
            </a:r>
            <a:r>
              <a:rPr lang="cs-CZ" altLang="en-US" sz="1000" b="1" spc="-20" dirty="0" smtClean="0">
                <a:solidFill>
                  <a:srgbClr val="FF0000"/>
                </a:solidFill>
              </a:rPr>
              <a:t>(Riziko existuje vždy ;  Ano systém lze nastavit, aby 100% eliminoval uvedené riziko = jednoznačné váhy a vstupy + matematika)</a:t>
            </a:r>
            <a:r>
              <a:rPr lang="cs-CZ" altLang="en-US" sz="1000" b="1" dirty="0" smtClean="0">
                <a:solidFill>
                  <a:srgbClr val="006EB7"/>
                </a:solidFill>
              </a:rPr>
              <a:t> </a:t>
            </a:r>
          </a:p>
          <a:p>
            <a:pPr marL="342900" indent="-34290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solidFill>
                  <a:srgbClr val="006EB7"/>
                </a:solidFill>
              </a:rPr>
              <a:t>S </a:t>
            </a:r>
            <a:r>
              <a:rPr lang="cs-CZ" altLang="en-US" sz="2000" b="1" dirty="0">
                <a:solidFill>
                  <a:srgbClr val="006EB7"/>
                </a:solidFill>
              </a:rPr>
              <a:t>jakými problémy se města při přerozdělování dotací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do </a:t>
            </a:r>
            <a:r>
              <a:rPr lang="cs-CZ" altLang="en-US" sz="2000" b="1" dirty="0">
                <a:solidFill>
                  <a:srgbClr val="006EB7"/>
                </a:solidFill>
              </a:rPr>
              <a:t>sportu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potýkají ?  A  je </a:t>
            </a:r>
            <a:r>
              <a:rPr lang="cs-CZ" altLang="en-US" sz="2000" b="1" dirty="0">
                <a:solidFill>
                  <a:srgbClr val="006EB7"/>
                </a:solidFill>
              </a:rPr>
              <a:t>možné je nějak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řešit ? </a:t>
            </a:r>
            <a:r>
              <a:rPr lang="cs-CZ" altLang="en-US" sz="2000" b="1" dirty="0">
                <a:solidFill>
                  <a:srgbClr val="006EB7"/>
                </a:solidFill>
              </a:rPr>
              <a:t>Kde jsou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největší</a:t>
            </a:r>
          </a:p>
          <a:p>
            <a:pPr>
              <a:spcBef>
                <a:spcPts val="200"/>
              </a:spcBef>
            </a:pPr>
            <a:r>
              <a:rPr lang="cs-CZ" altLang="en-US" sz="2000" b="1" dirty="0">
                <a:solidFill>
                  <a:srgbClr val="006EB7"/>
                </a:solidFill>
              </a:rPr>
              <a:t> </a:t>
            </a:r>
            <a:r>
              <a:rPr lang="cs-CZ" altLang="en-US" sz="2000" b="1" dirty="0" smtClean="0">
                <a:solidFill>
                  <a:srgbClr val="006EB7"/>
                </a:solidFill>
              </a:rPr>
              <a:t>    problémy a rizika ?</a:t>
            </a:r>
            <a:r>
              <a:rPr lang="cs-CZ" altLang="en-US" sz="2000" b="1" spc="-20" dirty="0" smtClean="0">
                <a:solidFill>
                  <a:srgbClr val="FF0000"/>
                </a:solidFill>
              </a:rPr>
              <a:t> </a:t>
            </a:r>
            <a:br>
              <a:rPr lang="cs-CZ" altLang="en-US" sz="2000" b="1" spc="-20" dirty="0" smtClean="0">
                <a:solidFill>
                  <a:srgbClr val="FF0000"/>
                </a:solidFill>
              </a:rPr>
            </a:br>
            <a:r>
              <a:rPr lang="cs-CZ" altLang="en-US" sz="1000" b="1" spc="-20" dirty="0" smtClean="0">
                <a:solidFill>
                  <a:srgbClr val="FF0000"/>
                </a:solidFill>
              </a:rPr>
              <a:t>           (nedostatek alokovaných prostředků / politické zájmy / protisportovní politická majorita  / řešení = transparentnost s obsahem)</a:t>
            </a:r>
            <a:endParaRPr lang="cs-CZ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4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1317" y="1052736"/>
            <a:ext cx="8136904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 smtClean="0">
                <a:solidFill>
                  <a:srgbClr val="006EB7"/>
                </a:solidFill>
              </a:rPr>
              <a:t>??? TRANSPARENTNOST ???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en-US" sz="3200" b="1" dirty="0" smtClean="0">
                <a:solidFill>
                  <a:srgbClr val="006EB7"/>
                </a:solidFill>
              </a:rPr>
              <a:t>U DOTACÍ A GRANTŮ SAMOSPRÁVY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solidFill>
                  <a:srgbClr val="FF0000"/>
                </a:solidFill>
              </a:rPr>
              <a:t>TVRZENÍ:  Každá samospráva přiděluje dotace </a:t>
            </a:r>
            <a:r>
              <a:rPr lang="cs-CZ" altLang="en-US" sz="2000" b="1" u="sng" dirty="0" smtClean="0">
                <a:solidFill>
                  <a:srgbClr val="FF0000"/>
                </a:solidFill>
              </a:rPr>
              <a:t>transparentně</a:t>
            </a:r>
          </a:p>
          <a:p>
            <a:pPr>
              <a:spcBef>
                <a:spcPct val="50000"/>
              </a:spcBef>
            </a:pPr>
            <a:endParaRPr lang="cs-CZ" altLang="en-US" sz="1500" b="1" u="sng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spc="-50" dirty="0">
                <a:solidFill>
                  <a:srgbClr val="FF0000"/>
                </a:solidFill>
              </a:rPr>
              <a:t>TRANPARENTNOST:  Vzletné </a:t>
            </a:r>
            <a:r>
              <a:rPr lang="cs-CZ" altLang="en-US" sz="2000" b="1" spc="-50" dirty="0" smtClean="0">
                <a:solidFill>
                  <a:srgbClr val="FF0000"/>
                </a:solidFill>
              </a:rPr>
              <a:t>slovo, ale </a:t>
            </a:r>
            <a:r>
              <a:rPr lang="cs-CZ" altLang="en-US" sz="2000" b="1" spc="-50" dirty="0">
                <a:solidFill>
                  <a:srgbClr val="FF0000"/>
                </a:solidFill>
              </a:rPr>
              <a:t>prázdné je-li bez </a:t>
            </a:r>
            <a:r>
              <a:rPr lang="cs-CZ" altLang="en-US" sz="2000" b="1" u="sng" spc="-50" dirty="0">
                <a:solidFill>
                  <a:srgbClr val="FF0000"/>
                </a:solidFill>
              </a:rPr>
              <a:t>obsahu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endParaRPr lang="cs-CZ" altLang="en-US" sz="20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15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solidFill>
                  <a:srgbClr val="FF0000"/>
                </a:solidFill>
              </a:rPr>
              <a:t>OBSAH:  Podstata výstupu dotací </a:t>
            </a:r>
            <a:r>
              <a:rPr lang="cs-CZ" altLang="en-US" sz="2000" b="1" u="sng" dirty="0" smtClean="0">
                <a:solidFill>
                  <a:srgbClr val="FF0000"/>
                </a:solidFill>
              </a:rPr>
              <a:t>pro konečné příjemce</a:t>
            </a:r>
          </a:p>
          <a:p>
            <a:pPr>
              <a:spcBef>
                <a:spcPct val="50000"/>
              </a:spcBef>
            </a:pPr>
            <a:endParaRPr lang="cs-CZ" altLang="en-US" sz="1500" b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solidFill>
                  <a:srgbClr val="FF0000"/>
                </a:solidFill>
              </a:rPr>
              <a:t>MÍRA TRANSPARENTNOSTI:  </a:t>
            </a:r>
            <a:r>
              <a:rPr lang="cs-CZ" altLang="en-US" sz="2000" b="1" u="sng" dirty="0" smtClean="0">
                <a:solidFill>
                  <a:srgbClr val="FF0000"/>
                </a:solidFill>
              </a:rPr>
              <a:t>Limit</a:t>
            </a:r>
            <a:r>
              <a:rPr lang="cs-CZ" altLang="en-US" sz="2000" b="1" dirty="0" smtClean="0">
                <a:solidFill>
                  <a:srgbClr val="FF0000"/>
                </a:solidFill>
              </a:rPr>
              <a:t>y a bod </a:t>
            </a:r>
            <a:r>
              <a:rPr lang="cs-CZ" altLang="en-US" sz="2000" b="1" u="sng" dirty="0" smtClean="0">
                <a:solidFill>
                  <a:srgbClr val="FF0000"/>
                </a:solidFill>
              </a:rPr>
              <a:t>zmaru účelu dotace</a:t>
            </a:r>
          </a:p>
          <a:p>
            <a:pPr algn="ctr">
              <a:spcBef>
                <a:spcPct val="50000"/>
              </a:spcBef>
            </a:pPr>
            <a:endParaRPr lang="cs-CZ" altLang="en-US" sz="2800" dirty="0" smtClean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75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1317" y="1052736"/>
            <a:ext cx="8136904" cy="557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>
                <a:solidFill>
                  <a:srgbClr val="006EB7"/>
                </a:solidFill>
              </a:rPr>
              <a:t>Historie dotačních programů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r>
              <a:rPr lang="cs-CZ" altLang="en-US" sz="2300" b="1" u="sng" dirty="0" smtClean="0">
                <a:solidFill>
                  <a:srgbClr val="FF0000"/>
                </a:solidFill>
              </a:rPr>
              <a:t>Období po r. 1989</a:t>
            </a:r>
            <a:r>
              <a:rPr lang="cs-CZ" altLang="en-US" sz="2300" b="1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r>
              <a:rPr lang="cs-CZ" altLang="en-US" sz="2300" b="1" u="sng" dirty="0" smtClean="0">
                <a:solidFill>
                  <a:srgbClr val="006EB7"/>
                </a:solidFill>
              </a:rPr>
              <a:t>Klondike a kmotrovství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Nedostatek informací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Neexistoval internet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Politická stabilita </a:t>
            </a:r>
          </a:p>
          <a:p>
            <a:pPr>
              <a:spcBef>
                <a:spcPct val="50000"/>
              </a:spcBef>
            </a:pPr>
            <a:endParaRPr lang="cs-CZ" altLang="en-US" sz="1500" b="1" dirty="0">
              <a:solidFill>
                <a:srgbClr val="006EB7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Koneční příjemci = </a:t>
            </a:r>
          </a:p>
          <a:p>
            <a:pPr marL="342900" indent="-342900">
              <a:spcBef>
                <a:spcPts val="500"/>
              </a:spcBef>
              <a:buFontTx/>
              <a:buChar char="-"/>
            </a:pPr>
            <a:r>
              <a:rPr lang="cs-CZ" altLang="en-US" sz="2300" b="1" dirty="0" smtClean="0">
                <a:solidFill>
                  <a:srgbClr val="006EB7"/>
                </a:solidFill>
              </a:rPr>
              <a:t>minimum subjektů</a:t>
            </a:r>
          </a:p>
          <a:p>
            <a:pPr marL="342900" indent="-342900">
              <a:spcBef>
                <a:spcPts val="500"/>
              </a:spcBef>
              <a:buFontTx/>
              <a:buChar char="-"/>
            </a:pPr>
            <a:r>
              <a:rPr lang="cs-CZ" altLang="en-US" sz="2300" b="1" dirty="0" smtClean="0">
                <a:solidFill>
                  <a:srgbClr val="006EB7"/>
                </a:solidFill>
              </a:rPr>
              <a:t>„kamarádi“ politiků</a:t>
            </a:r>
            <a:r>
              <a:rPr lang="cs-CZ" altLang="en-US" sz="2300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cs-CZ" altLang="en-US" sz="23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cs-CZ" altLang="en-US" sz="2800" dirty="0" smtClean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68" y="1876923"/>
            <a:ext cx="4680520" cy="3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1317" y="1052736"/>
            <a:ext cx="8136904" cy="557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>
                <a:solidFill>
                  <a:srgbClr val="006EB7"/>
                </a:solidFill>
              </a:rPr>
              <a:t>Historie dotačních programů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r>
              <a:rPr lang="cs-CZ" altLang="en-US" sz="2300" b="1" u="sng" dirty="0" smtClean="0">
                <a:solidFill>
                  <a:srgbClr val="FF0000"/>
                </a:solidFill>
              </a:rPr>
              <a:t>Období 2000-2010</a:t>
            </a:r>
            <a:r>
              <a:rPr lang="cs-CZ" altLang="en-US" sz="2300" b="1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r>
              <a:rPr lang="cs-CZ" altLang="en-US" sz="2300" b="1" u="sng" dirty="0" smtClean="0">
                <a:solidFill>
                  <a:srgbClr val="006EB7"/>
                </a:solidFill>
              </a:rPr>
              <a:t>Dostupnost informací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Ztráta 1 MLD zdrojů pro sport</a:t>
            </a:r>
          </a:p>
          <a:p>
            <a:pPr>
              <a:spcBef>
                <a:spcPts val="500"/>
              </a:spcBef>
            </a:pPr>
            <a:r>
              <a:rPr lang="cs-CZ" altLang="en-US" sz="2300" b="1" spc="-100" dirty="0" smtClean="0">
                <a:solidFill>
                  <a:srgbClr val="006EB7"/>
                </a:solidFill>
              </a:rPr>
              <a:t>Hledání záchrany existence u samospráv</a:t>
            </a:r>
          </a:p>
          <a:p>
            <a:pPr>
              <a:spcBef>
                <a:spcPts val="500"/>
              </a:spcBef>
            </a:pPr>
            <a:r>
              <a:rPr lang="cs-CZ" altLang="en-US" sz="2300" b="1" spc="-100" dirty="0" smtClean="0">
                <a:solidFill>
                  <a:srgbClr val="006EB7"/>
                </a:solidFill>
              </a:rPr>
              <a:t>Stabilita dotačních a grantových programů</a:t>
            </a:r>
            <a:r>
              <a:rPr lang="cs-CZ" altLang="en-US" sz="2300" b="1" dirty="0" smtClean="0">
                <a:solidFill>
                  <a:srgbClr val="006EB7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cs-CZ" altLang="en-US" sz="1500" b="1" dirty="0">
              <a:solidFill>
                <a:srgbClr val="006EB7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Koneční příjemci = 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- vyšší počet subjektů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- tlak na transparentnost a dostupnost</a:t>
            </a:r>
            <a:r>
              <a:rPr lang="cs-CZ" altLang="en-US" sz="2300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cs-CZ" altLang="en-US" sz="23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cs-CZ" altLang="en-US" sz="2800" dirty="0" smtClean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10545"/>
            <a:ext cx="2556060" cy="20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556061" cy="212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829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1317" y="1031969"/>
            <a:ext cx="8136904" cy="48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>
                <a:solidFill>
                  <a:srgbClr val="006EB7"/>
                </a:solidFill>
              </a:rPr>
              <a:t>Historie dotačních programů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r>
              <a:rPr lang="cs-CZ" altLang="en-US" sz="2300" b="1" u="sng" dirty="0" smtClean="0">
                <a:solidFill>
                  <a:srgbClr val="FF0000"/>
                </a:solidFill>
              </a:rPr>
              <a:t>Období 2011-2017+</a:t>
            </a:r>
            <a:r>
              <a:rPr lang="cs-CZ" altLang="en-US" sz="2300" b="1" dirty="0" smtClean="0">
                <a:solidFill>
                  <a:srgbClr val="FF0000"/>
                </a:solidFill>
              </a:rPr>
              <a:t>     </a:t>
            </a:r>
            <a:r>
              <a:rPr lang="cs-CZ" altLang="en-US" sz="2300" b="1" u="sng" dirty="0" smtClean="0">
                <a:solidFill>
                  <a:srgbClr val="006EB7"/>
                </a:solidFill>
              </a:rPr>
              <a:t>Absolutní informovanost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TRANSPARENCY INTERNACTIONAL, </a:t>
            </a:r>
            <a:r>
              <a:rPr lang="cs-CZ" altLang="en-US" sz="2300" b="1" spc="-100" dirty="0" smtClean="0">
                <a:solidFill>
                  <a:srgbClr val="006EB7"/>
                </a:solidFill>
              </a:rPr>
              <a:t>zák. </a:t>
            </a:r>
            <a:r>
              <a:rPr lang="cs-CZ" altLang="en-US" sz="2300" b="1" spc="-100" dirty="0">
                <a:solidFill>
                  <a:srgbClr val="006EB7"/>
                </a:solidFill>
              </a:rPr>
              <a:t>o </a:t>
            </a:r>
            <a:r>
              <a:rPr lang="cs-CZ" altLang="en-US" sz="2300" b="1" spc="-100" dirty="0" smtClean="0">
                <a:solidFill>
                  <a:srgbClr val="006EB7"/>
                </a:solidFill>
              </a:rPr>
              <a:t>veř. zakázkách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ZMĚNA SAMOSPRÁV = SNAHA VNÍMAT PŘÍJEMCE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VLASTNICTVÍ SPORTOVNÍCH FIREM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 </a:t>
            </a:r>
            <a:r>
              <a:rPr lang="cs-CZ" altLang="en-US" sz="2300" b="1" spc="-100" dirty="0">
                <a:solidFill>
                  <a:srgbClr val="006EB7"/>
                </a:solidFill>
              </a:rPr>
              <a:t>+250% Z VÝNOSŮ Z „HAZARDU“, ale snížení objemů na 96%</a:t>
            </a:r>
          </a:p>
          <a:p>
            <a:pPr>
              <a:spcBef>
                <a:spcPts val="500"/>
              </a:spcBef>
            </a:pPr>
            <a:endParaRPr lang="cs-CZ" altLang="en-US" sz="1500" b="1" dirty="0" smtClean="0">
              <a:solidFill>
                <a:srgbClr val="006EB7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Koneční příjemci = 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- až 100% oprávněných subjektů = stovky subjektů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- stabilita programů = TJ/SK, mládež, provoz sportovišť,</a:t>
            </a:r>
          </a:p>
          <a:p>
            <a:pPr>
              <a:spcBef>
                <a:spcPts val="500"/>
              </a:spcBef>
            </a:pPr>
            <a:r>
              <a:rPr lang="cs-CZ" altLang="en-US" sz="2300" b="1" dirty="0" smtClean="0">
                <a:solidFill>
                  <a:srgbClr val="006EB7"/>
                </a:solidFill>
              </a:rPr>
              <a:t>sportovní akce, investice i profi-sport …</a:t>
            </a:r>
            <a:endParaRPr lang="cs-CZ" altLang="en-US" sz="2800" dirty="0" smtClean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497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1317" y="1052736"/>
            <a:ext cx="8136904" cy="45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800" b="1" dirty="0" smtClean="0">
                <a:solidFill>
                  <a:srgbClr val="006EB7"/>
                </a:solidFill>
              </a:rPr>
              <a:t>EXISTUJE TRANSPARENTNÍ SYSTÉM ROZDĚLENÍ DOTACÍ ?</a:t>
            </a:r>
          </a:p>
          <a:p>
            <a:pPr algn="ctr">
              <a:spcBef>
                <a:spcPct val="50000"/>
              </a:spcBef>
            </a:pPr>
            <a:endParaRPr lang="cs-CZ" altLang="en-US" sz="1500" b="1" dirty="0" smtClean="0">
              <a:solidFill>
                <a:srgbClr val="006EB7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cs-CZ" altLang="en-US" sz="4200" b="1" dirty="0" smtClean="0">
                <a:solidFill>
                  <a:srgbClr val="FF0000"/>
                </a:solidFill>
              </a:rPr>
              <a:t>NA 90-100% LZE REALIZOVAT</a:t>
            </a:r>
          </a:p>
          <a:p>
            <a:pPr>
              <a:spcBef>
                <a:spcPts val="1000"/>
              </a:spcBef>
            </a:pPr>
            <a:r>
              <a:rPr lang="cs-CZ" altLang="en-US" sz="2000" b="1" dirty="0" smtClean="0">
                <a:solidFill>
                  <a:srgbClr val="FF0000"/>
                </a:solidFill>
              </a:rPr>
              <a:t>Systém je 100% transparentní.</a:t>
            </a:r>
          </a:p>
          <a:p>
            <a:pPr>
              <a:spcBef>
                <a:spcPts val="1000"/>
              </a:spcBef>
            </a:pPr>
            <a:r>
              <a:rPr lang="cs-CZ" altLang="en-US" sz="2000" b="1" dirty="0" smtClean="0">
                <a:solidFill>
                  <a:srgbClr val="FF0000"/>
                </a:solidFill>
              </a:rPr>
              <a:t>Až z 10% mohou být žadatelé netransparentní při uvádění dat pro kritéria a váhy, což lze eliminovat kontrolou.</a:t>
            </a:r>
            <a:endParaRPr lang="cs-CZ" altLang="en-US" sz="1500" b="1" u="sng" dirty="0" smtClean="0">
              <a:solidFill>
                <a:srgbClr val="FF0000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177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7199" y="980727"/>
            <a:ext cx="824514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000" b="1" dirty="0" smtClean="0">
                <a:solidFill>
                  <a:srgbClr val="006EB7"/>
                </a:solidFill>
              </a:rPr>
              <a:t>PODMÍNKY</a:t>
            </a:r>
            <a:r>
              <a:rPr lang="cs-CZ" altLang="en-US" sz="3200" b="1" dirty="0" smtClean="0">
                <a:solidFill>
                  <a:srgbClr val="006EB7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spc="-20" dirty="0" smtClean="0">
                <a:solidFill>
                  <a:srgbClr val="006EB7"/>
                </a:solidFill>
              </a:rPr>
              <a:t>DOSTATEK ALOKOVANÝCH FINANCÍ PRO DOTACE NA SPORT</a:t>
            </a:r>
            <a:endParaRPr lang="cs-CZ" altLang="en-US" sz="2000" b="1" u="sng" spc="-20" dirty="0" smtClean="0">
              <a:solidFill>
                <a:srgbClr val="006EB7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000" b="1" spc="-50" dirty="0" smtClean="0">
                <a:solidFill>
                  <a:srgbClr val="006EB7"/>
                </a:solidFill>
              </a:rPr>
              <a:t>DOTAČNÍ OKRUHY PRO VŠECHNY OBLASTI: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altLang="en-US" sz="1700" b="1" spc="-50" dirty="0" smtClean="0">
                <a:solidFill>
                  <a:srgbClr val="FF0000"/>
                </a:solidFill>
              </a:rPr>
              <a:t>Pro 100% oprávněných příjemců (TJ/SK) na </a:t>
            </a:r>
            <a:r>
              <a:rPr lang="cs-CZ" altLang="en-US" sz="1700" b="1" spc="-50" dirty="0">
                <a:solidFill>
                  <a:srgbClr val="FF0000"/>
                </a:solidFill>
              </a:rPr>
              <a:t>organizaci </a:t>
            </a:r>
            <a:r>
              <a:rPr lang="cs-CZ" altLang="en-US" sz="1700" b="1" spc="-50" dirty="0" smtClean="0">
                <a:solidFill>
                  <a:srgbClr val="FF0000"/>
                </a:solidFill>
              </a:rPr>
              <a:t>sportu.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altLang="en-US" sz="1700" b="1" spc="-50" dirty="0" smtClean="0">
                <a:solidFill>
                  <a:srgbClr val="FF0000"/>
                </a:solidFill>
              </a:rPr>
              <a:t>Pro sportovní akce – lze realizovat pro </a:t>
            </a:r>
            <a:r>
              <a:rPr lang="cs-CZ" altLang="en-US" sz="1700" b="1" spc="-50" dirty="0">
                <a:solidFill>
                  <a:srgbClr val="FF0000"/>
                </a:solidFill>
              </a:rPr>
              <a:t>100% oprávněných příjemců</a:t>
            </a:r>
            <a:r>
              <a:rPr lang="cs-CZ" altLang="en-US" sz="1700" b="1" spc="-50" dirty="0" smtClean="0">
                <a:solidFill>
                  <a:srgbClr val="FF0000"/>
                </a:solidFill>
              </a:rPr>
              <a:t>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altLang="en-US" sz="1700" b="1" spc="-50" dirty="0" smtClean="0">
                <a:solidFill>
                  <a:srgbClr val="006EB7"/>
                </a:solidFill>
              </a:rPr>
              <a:t>Pro investice do sportovišť, údržby a provozu.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altLang="en-US" sz="1700" b="1" spc="-50" dirty="0" smtClean="0">
                <a:solidFill>
                  <a:srgbClr val="006EB7"/>
                </a:solidFill>
              </a:rPr>
              <a:t>Pro vybrané subjekty (výchova olympioniků, práce s mládeží, servis pro oddíly nebo TJ/SK, historické uznání…).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altLang="en-US" sz="1700" b="1" spc="-50" dirty="0" smtClean="0">
                <a:solidFill>
                  <a:srgbClr val="006EB7"/>
                </a:solidFill>
              </a:rPr>
              <a:t>Pro profi (de-</a:t>
            </a:r>
            <a:r>
              <a:rPr lang="cs-CZ" altLang="en-US" sz="1700" b="1" spc="-50" dirty="0" err="1" smtClean="0">
                <a:solidFill>
                  <a:srgbClr val="006EB7"/>
                </a:solidFill>
              </a:rPr>
              <a:t>minimis</a:t>
            </a:r>
            <a:r>
              <a:rPr lang="cs-CZ" altLang="en-US" sz="1700" b="1" spc="-50" dirty="0" smtClean="0">
                <a:solidFill>
                  <a:srgbClr val="006EB7"/>
                </a:solidFill>
              </a:rPr>
              <a:t>) a pro vlastněné firmy.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altLang="en-US" sz="1700" b="1" spc="-50" dirty="0" smtClean="0">
                <a:solidFill>
                  <a:srgbClr val="006EB7"/>
                </a:solidFill>
              </a:rPr>
              <a:t>Pro ocenění (sportovec roku, výjimečné výkony v daném roce …) a akce.</a:t>
            </a:r>
          </a:p>
          <a:p>
            <a:pPr lvl="1">
              <a:spcBef>
                <a:spcPts val="0"/>
              </a:spcBef>
            </a:pPr>
            <a:r>
              <a:rPr lang="cs-CZ" altLang="en-US" sz="1700" b="1" spc="-50" dirty="0" smtClean="0">
                <a:solidFill>
                  <a:srgbClr val="FF0000"/>
                </a:solidFill>
              </a:rPr>
              <a:t/>
            </a:r>
            <a:br>
              <a:rPr lang="cs-CZ" altLang="en-US" sz="1700" b="1" spc="-50" dirty="0" smtClean="0">
                <a:solidFill>
                  <a:srgbClr val="FF0000"/>
                </a:solidFill>
              </a:rPr>
            </a:br>
            <a:r>
              <a:rPr lang="cs-CZ" altLang="en-US" sz="1700" b="1" spc="-50" dirty="0" smtClean="0">
                <a:solidFill>
                  <a:srgbClr val="FF0000"/>
                </a:solidFill>
              </a:rPr>
              <a:t>Cca 100% transparentní kritéria lze aplikovat jen pro ad a) a ad b). </a:t>
            </a:r>
          </a:p>
          <a:p>
            <a:pPr lvl="1">
              <a:spcBef>
                <a:spcPts val="0"/>
              </a:spcBef>
            </a:pPr>
            <a:r>
              <a:rPr lang="cs-CZ" altLang="en-US" sz="1700" b="1" spc="-50" dirty="0" smtClean="0">
                <a:solidFill>
                  <a:srgbClr val="006EB7"/>
                </a:solidFill>
              </a:rPr>
              <a:t>Ad c) </a:t>
            </a:r>
            <a:r>
              <a:rPr lang="cs-CZ" altLang="en-US" sz="1700" b="1" spc="-50" dirty="0">
                <a:solidFill>
                  <a:srgbClr val="006EB7"/>
                </a:solidFill>
              </a:rPr>
              <a:t>S</a:t>
            </a:r>
            <a:r>
              <a:rPr lang="cs-CZ" altLang="en-US" sz="1700" b="1" spc="-50" dirty="0" smtClean="0">
                <a:solidFill>
                  <a:srgbClr val="006EB7"/>
                </a:solidFill>
              </a:rPr>
              <a:t>amospráva musí </a:t>
            </a:r>
            <a:r>
              <a:rPr lang="cs-CZ" altLang="en-US" sz="1700" b="1" spc="-50" dirty="0">
                <a:solidFill>
                  <a:srgbClr val="006EB7"/>
                </a:solidFill>
              </a:rPr>
              <a:t>preferovat vlastní majetky </a:t>
            </a:r>
            <a:r>
              <a:rPr lang="cs-CZ" altLang="en-US" sz="1700" b="1" spc="-50" dirty="0" smtClean="0">
                <a:solidFill>
                  <a:srgbClr val="006EB7"/>
                </a:solidFill>
              </a:rPr>
              <a:t>s péčí řádného hospodáře. </a:t>
            </a:r>
          </a:p>
          <a:p>
            <a:pPr lvl="1">
              <a:spcBef>
                <a:spcPts val="0"/>
              </a:spcBef>
            </a:pPr>
            <a:r>
              <a:rPr lang="cs-CZ" altLang="en-US" sz="1700" b="1" spc="-50" dirty="0" smtClean="0">
                <a:solidFill>
                  <a:srgbClr val="006EB7"/>
                </a:solidFill>
              </a:rPr>
              <a:t>Ad d) až f) Je výběrová záležitost. </a:t>
            </a:r>
            <a:endParaRPr lang="cs-CZ" altLang="en-US" sz="1700" dirty="0" smtClean="0">
              <a:solidFill>
                <a:srgbClr val="006EB7"/>
              </a:solidFill>
            </a:endParaRPr>
          </a:p>
        </p:txBody>
      </p:sp>
      <p:sp>
        <p:nvSpPr>
          <p:cNvPr id="14340" name="Line 22"/>
          <p:cNvSpPr>
            <a:spLocks noChangeShapeType="1"/>
          </p:cNvSpPr>
          <p:nvPr/>
        </p:nvSpPr>
        <p:spPr bwMode="auto">
          <a:xfrm>
            <a:off x="539750" y="5734050"/>
            <a:ext cx="7920038" cy="0"/>
          </a:xfrm>
          <a:prstGeom prst="line">
            <a:avLst/>
          </a:prstGeom>
          <a:noFill/>
          <a:ln w="47625">
            <a:solidFill>
              <a:srgbClr val="E2A2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03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iv sady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1959</Words>
  <Application>Microsoft Office PowerPoint</Application>
  <PresentationFormat>Předvádění na obrazovce (4:3)</PresentationFormat>
  <Paragraphs>217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Vlasta</dc:creator>
  <cp:lastModifiedBy>uživatel</cp:lastModifiedBy>
  <cp:revision>177</cp:revision>
  <cp:lastPrinted>2016-12-01T01:12:39Z</cp:lastPrinted>
  <dcterms:created xsi:type="dcterms:W3CDTF">2013-04-15T13:10:20Z</dcterms:created>
  <dcterms:modified xsi:type="dcterms:W3CDTF">2016-12-01T07:14:24Z</dcterms:modified>
</cp:coreProperties>
</file>