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78" r:id="rId3"/>
    <p:sldId id="279" r:id="rId4"/>
    <p:sldId id="281" r:id="rId5"/>
    <p:sldId id="264" r:id="rId6"/>
    <p:sldId id="267" r:id="rId7"/>
    <p:sldId id="263" r:id="rId8"/>
    <p:sldId id="287" r:id="rId9"/>
    <p:sldId id="275" r:id="rId10"/>
    <p:sldId id="276" r:id="rId11"/>
    <p:sldId id="260" r:id="rId12"/>
    <p:sldId id="286" r:id="rId13"/>
    <p:sldId id="285" r:id="rId14"/>
    <p:sldId id="284" r:id="rId15"/>
    <p:sldId id="277" r:id="rId16"/>
    <p:sldId id="262" r:id="rId17"/>
    <p:sldId id="273" r:id="rId18"/>
    <p:sldId id="274" r:id="rId19"/>
    <p:sldId id="280" r:id="rId20"/>
    <p:sldId id="272" r:id="rId21"/>
    <p:sldId id="265" r:id="rId22"/>
    <p:sldId id="288" r:id="rId23"/>
    <p:sldId id="282" r:id="rId24"/>
    <p:sldId id="283" r:id="rId25"/>
  </p:sldIdLst>
  <p:sldSz cx="12192000" cy="6858000"/>
  <p:notesSz cx="9866313" cy="673576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avid Ondráčka" initials="DO" lastIdx="4" clrIdx="0"/>
  <p:cmAuthor id="1" name="Milan Eibl" initials="ME" lastIdx="4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Styl Tmavá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1" autoAdjust="0"/>
    <p:restoredTop sz="94660"/>
  </p:normalViewPr>
  <p:slideViewPr>
    <p:cSldViewPr snapToGrid="0">
      <p:cViewPr>
        <p:scale>
          <a:sx n="118" d="100"/>
          <a:sy n="118" d="100"/>
        </p:scale>
        <p:origin x="-108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-4740"/>
    </p:cViewPr>
  </p:sorterViewPr>
  <p:notesViewPr>
    <p:cSldViewPr snapToGrid="0">
      <p:cViewPr varScale="1">
        <p:scale>
          <a:sx n="88" d="100"/>
          <a:sy n="88" d="100"/>
        </p:scale>
        <p:origin x="382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C:\Users\ondracka.TRANSPARENCY\AppData\Local\Microsoft\Windows\Temporary%20Internet%20Files\Content.Outlook\GMS0598S\financov&#225;n&#237;%20ANO.ods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C:\Users\Milan\Desktop\NE\PolFIn_short.od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xMode val="edge"/>
          <c:yMode val="edge"/>
          <c:x val="8.3333333333333297E-3"/>
          <c:y val="0.12776501895596401"/>
          <c:w val="0.95555555555555605"/>
          <c:h val="0.83056722076407097"/>
        </c:manualLayout>
      </c:layout>
      <c:barChart>
        <c:barDir val="col"/>
        <c:grouping val="clustered"/>
        <c:varyColors val="0"/>
        <c:ser>
          <c:idx val="0"/>
          <c:order val="0"/>
          <c:spPr>
            <a:pattFill prst="narHorz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dLbls>
            <c:dLbl>
              <c:idx val="0"/>
              <c:layout>
                <c:manualLayout>
                  <c:x val="-1.1984903928255199E-3"/>
                  <c:y val="-1.020525715456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4-5234-4633-9BB2-E1D40475CC11}"/>
                </c:ext>
              </c:extLst>
            </c:dLbl>
            <c:dLbl>
              <c:idx val="1"/>
              <c:layout>
                <c:manualLayout>
                  <c:x val="-2.3969807856510299E-3"/>
                  <c:y val="-1.020525715456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5234-4633-9BB2-E1D40475CC11}"/>
                </c:ext>
              </c:extLst>
            </c:dLbl>
            <c:dLbl>
              <c:idx val="2"/>
              <c:layout>
                <c:manualLayout>
                  <c:x val="-4.7939615713020597E-3"/>
                  <c:y val="-1.571689721118409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2-5234-4633-9BB2-E1D40475CC11}"/>
                </c:ext>
              </c:extLst>
            </c:dLbl>
            <c:dLbl>
              <c:idx val="3"/>
              <c:layout>
                <c:manualLayout>
                  <c:x val="7.19094235695309E-3"/>
                  <c:y val="-7.1948568139819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5234-4633-9BB2-E1D40475CC11}"/>
                </c:ext>
              </c:extLst>
            </c:dLbl>
            <c:dLbl>
              <c:idx val="4"/>
              <c:layout>
                <c:manualLayout>
                  <c:x val="9.5879231426041194E-3"/>
                  <c:y val="-1.020525715456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5234-4633-9BB2-E1D40475CC11}"/>
                </c:ext>
              </c:extLst>
            </c:dLbl>
            <c:numFmt formatCode="#,##0.00\ &quot;Kč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Oswald light" panose="02000303000000000000" pitchFamily="2" charset="0"/>
                    <a:ea typeface="+mn-ea"/>
                    <a:cs typeface="+mn-cs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grafy!$A$3:$A$7</c:f>
              <c:strCache>
                <c:ptCount val="5"/>
                <c:pt idx="0">
                  <c:v>PRÁVNICKÉ OSOBY</c:v>
                </c:pt>
                <c:pt idx="1">
                  <c:v>DARY OD FIREM NAPOJENÝCH NA AGROFERT</c:v>
                </c:pt>
                <c:pt idx="2">
                  <c:v>DARY OD DODAVATELŮ AGROFERTU </c:v>
                </c:pt>
                <c:pt idx="3">
                  <c:v>FYZICKÉ OSOBY </c:v>
                </c:pt>
                <c:pt idx="4">
                  <c:v>LIDÉ ANO</c:v>
                </c:pt>
              </c:strCache>
            </c:strRef>
          </c:cat>
          <c:val>
            <c:numRef>
              <c:f>grafy!$B$3:$B$7</c:f>
              <c:numCache>
                <c:formatCode>#,##0.0" "[$Kč-405]</c:formatCode>
                <c:ptCount val="5"/>
                <c:pt idx="0">
                  <c:v>52614596.619999997</c:v>
                </c:pt>
                <c:pt idx="1">
                  <c:v>29974269</c:v>
                </c:pt>
                <c:pt idx="2">
                  <c:v>203000</c:v>
                </c:pt>
                <c:pt idx="3">
                  <c:v>52792095.380000003</c:v>
                </c:pt>
                <c:pt idx="4">
                  <c:v>35686872.240000002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EC3-4071-938F-3700F913BEF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64"/>
        <c:overlap val="-22"/>
        <c:axId val="38842752"/>
        <c:axId val="38839424"/>
      </c:barChart>
      <c:valAx>
        <c:axId val="38839424"/>
        <c:scaling>
          <c:orientation val="minMax"/>
        </c:scaling>
        <c:delete val="0"/>
        <c:axPos val="l"/>
        <c:numFmt formatCode="#,##0.0&quot; &quot;[$Kč-405]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Oswald light" panose="02000303000000000000" pitchFamily="2" charset="0"/>
                <a:ea typeface="+mn-ea"/>
                <a:cs typeface="+mn-cs"/>
              </a:defRPr>
            </a:pPr>
            <a:endParaRPr lang="cs-CZ"/>
          </a:p>
        </c:txPr>
        <c:crossAx val="38842752"/>
        <c:crosses val="autoZero"/>
        <c:crossBetween val="between"/>
      </c:valAx>
      <c:catAx>
        <c:axId val="388427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Oswald light" panose="02000303000000000000" pitchFamily="2" charset="0"/>
                <a:ea typeface="+mn-ea"/>
                <a:cs typeface="+mn-cs"/>
              </a:defRPr>
            </a:pPr>
            <a:endParaRPr lang="cs-CZ"/>
          </a:p>
        </c:txPr>
        <c:crossAx val="38839424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 rot="0" vert="horz" anchor="b" anchorCtr="1"/>
    <a:lstStyle/>
    <a:p>
      <a:pPr>
        <a:defRPr/>
      </a:pPr>
      <a:endParaRPr lang="cs-CZ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xMode val="edge"/>
          <c:yMode val="edge"/>
          <c:x val="2.7777777777777776E-2"/>
          <c:y val="0.15554316127150772"/>
          <c:w val="0.97222222222222221"/>
          <c:h val="0.83056722076407119"/>
        </c:manualLayout>
      </c:layout>
      <c:areaChart>
        <c:grouping val="stacked"/>
        <c:varyColors val="0"/>
        <c:ser>
          <c:idx val="0"/>
          <c:order val="0"/>
          <c:tx>
            <c:strRef>
              <c:f>grafy!$G$1</c:f>
              <c:strCache>
                <c:ptCount val="1"/>
                <c:pt idx="0">
                  <c:v>DARY V KČ</c:v>
                </c:pt>
              </c:strCache>
            </c:strRef>
          </c:tx>
          <c:spPr>
            <a:pattFill prst="ltUpDiag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dLbls>
            <c:delete val="1"/>
          </c:dLbls>
          <c:cat>
            <c:numRef>
              <c:f>grafy!$F$2:$F$5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grafy!$G$2:$G$5</c:f>
              <c:numCache>
                <c:formatCode>#,##0.00\ _K_č</c:formatCode>
                <c:ptCount val="4"/>
                <c:pt idx="0">
                  <c:v>29505000</c:v>
                </c:pt>
                <c:pt idx="1">
                  <c:v>37500</c:v>
                </c:pt>
                <c:pt idx="2">
                  <c:v>4566986</c:v>
                </c:pt>
                <c:pt idx="3">
                  <c:v>1542839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012-4779-B56D-79A7478E323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36015104"/>
        <c:axId val="36013568"/>
      </c:areaChart>
      <c:valAx>
        <c:axId val="36013568"/>
        <c:scaling>
          <c:orientation val="minMax"/>
          <c:max val="3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\ &quot;Kč&quot;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Oswald light" panose="02000303000000000000" pitchFamily="2" charset="-18"/>
                <a:ea typeface="+mn-ea"/>
                <a:cs typeface="+mn-cs"/>
              </a:defRPr>
            </a:pPr>
            <a:endParaRPr lang="cs-CZ"/>
          </a:p>
        </c:txPr>
        <c:crossAx val="36015104"/>
        <c:crosses val="autoZero"/>
        <c:crossBetween val="midCat"/>
        <c:majorUnit val="3000000"/>
      </c:valAx>
      <c:catAx>
        <c:axId val="36015104"/>
        <c:scaling>
          <c:orientation val="minMax"/>
        </c:scaling>
        <c:delete val="0"/>
        <c:axPos val="b"/>
        <c:numFmt formatCode="General" sourceLinked="1"/>
        <c:majorTickMark val="out"/>
        <c:minorTickMark val="out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Oswald light" panose="02000303000000000000" pitchFamily="2" charset="-18"/>
                <a:ea typeface="+mn-ea"/>
                <a:cs typeface="+mn-cs"/>
              </a:defRPr>
            </a:pPr>
            <a:endParaRPr lang="cs-CZ"/>
          </a:p>
        </c:txPr>
        <c:crossAx val="3601356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7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b="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tx1"/>
    </cs:fontRef>
    <cs:spPr>
      <a:pattFill prst="ltUpDiag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>
      <cs:styleClr val="auto"/>
    </cs:effectRef>
    <cs:fontRef idx="minor">
      <a:schemeClr val="tx1"/>
    </cs:fontRef>
    <cs:spPr>
      <a:pattFill prst="ltUpDiag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tx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solidFill>
        <a:schemeClr val="lt1"/>
      </a:solidFill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solidFill>
        <a:schemeClr val="lt1"/>
      </a:solidFill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79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588628" y="0"/>
            <a:ext cx="4275402" cy="3379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B8831E-3B87-4110-81DA-A2DBA7E3E108}" type="datetimeFigureOut">
              <a:rPr lang="cs-CZ" smtClean="0"/>
              <a:t>4.2.2016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397806"/>
            <a:ext cx="4275402" cy="337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588628" y="6397806"/>
            <a:ext cx="4275402" cy="337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0F28C0-5084-4F51-8043-58AF8E4C4C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19307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79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588628" y="0"/>
            <a:ext cx="4275402" cy="3379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48B91B-42B8-4A31-8718-38B55AE04006}" type="datetimeFigureOut">
              <a:rPr lang="cs-CZ" smtClean="0"/>
              <a:t>4.2.2016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913063" y="841375"/>
            <a:ext cx="4040187" cy="2273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86632" y="3241586"/>
            <a:ext cx="7893050" cy="265220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397806"/>
            <a:ext cx="4275402" cy="337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588628" y="6397806"/>
            <a:ext cx="4275402" cy="337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272B5C-C02D-4C09-9087-E4E88B5896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0620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272B5C-C02D-4C09-9087-E4E88B58967D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24388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2"/>
            <a:endParaRPr lang="cs-CZ" dirty="0" err="1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272B5C-C02D-4C09-9087-E4E88B58967D}" type="slidenum">
              <a:rPr lang="cs-CZ" smtClean="0"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59761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272B5C-C02D-4C09-9087-E4E88B58967D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12992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/>
              <a:t>	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272B5C-C02D-4C09-9087-E4E88B58967D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10659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/>
              <a:t>	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272B5C-C02D-4C09-9087-E4E88B58967D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1065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https://www.facebook.com/pages/Transparency-International-%C4%8Cesk%C3%A1-republika/117823623864?fref=ts" TargetMode="External"/><Relationship Id="rId7" Type="http://schemas.openxmlformats.org/officeDocument/2006/relationships/hyperlink" Target="https://www.linkedin.com/company/3475293?trk=tyah" TargetMode="External"/><Relationship Id="rId12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hyperlink" Target="https://www.youtube.com/user/TransparencyCesko" TargetMode="External"/><Relationship Id="rId5" Type="http://schemas.openxmlformats.org/officeDocument/2006/relationships/hyperlink" Target="https://plus.google.com/u/0/b/113952698299391006250/113952698299391006250/posts" TargetMode="External"/><Relationship Id="rId10" Type="http://schemas.openxmlformats.org/officeDocument/2006/relationships/image" Target="../media/image7.png"/><Relationship Id="rId4" Type="http://schemas.openxmlformats.org/officeDocument/2006/relationships/image" Target="../media/image4.png"/><Relationship Id="rId9" Type="http://schemas.openxmlformats.org/officeDocument/2006/relationships/hyperlink" Target="https://twitter.com/Transparency_CZ" TargetMode="Externa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-144694" y="-99392"/>
            <a:ext cx="12481387" cy="705678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40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708921"/>
            <a:ext cx="10363200" cy="1470025"/>
          </a:xfrm>
        </p:spPr>
        <p:txBody>
          <a:bodyPr>
            <a:normAutofit/>
          </a:bodyPr>
          <a:lstStyle>
            <a:lvl1pPr algn="l">
              <a:defRPr sz="6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079776" y="4293096"/>
            <a:ext cx="6432715" cy="2376264"/>
          </a:xfrm>
        </p:spPr>
        <p:txBody>
          <a:bodyPr>
            <a:normAutofit/>
          </a:bodyPr>
          <a:lstStyle>
            <a:lvl1pPr marL="0" indent="0" algn="l">
              <a:buNone/>
              <a:defRPr sz="3600">
                <a:solidFill>
                  <a:schemeClr val="bg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6384619" y="374800"/>
            <a:ext cx="5280000" cy="147002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6600" kern="1200">
                <a:solidFill>
                  <a:srgbClr val="FFFFFF"/>
                </a:solidFill>
                <a:latin typeface="GarageGothic Bold" pitchFamily="50" charset="-18"/>
                <a:ea typeface="+mj-ea"/>
                <a:cs typeface="+mj-cs"/>
              </a:defRPr>
            </a:lvl1pPr>
          </a:lstStyle>
          <a:p>
            <a:r>
              <a:rPr lang="cs-CZ" sz="1600" dirty="0" smtClean="0">
                <a:solidFill>
                  <a:schemeClr val="bg2"/>
                </a:solidFill>
                <a:latin typeface="+mj-lt"/>
                <a:ea typeface="Ebrima" panose="02000000000000000000" pitchFamily="2" charset="0"/>
                <a:cs typeface="Ebrima" panose="02000000000000000000" pitchFamily="2" charset="0"/>
              </a:rPr>
              <a:t>„</a:t>
            </a:r>
            <a:r>
              <a:rPr lang="cs-CZ" sz="1600" dirty="0" smtClean="0">
                <a:latin typeface="+mj-lt"/>
                <a:ea typeface="Ebrima" panose="02000000000000000000" pitchFamily="2" charset="0"/>
                <a:cs typeface="Ebrima" panose="02000000000000000000" pitchFamily="2" charset="0"/>
              </a:rPr>
              <a:t>Hlídáme veřejný zájem, hájíme efektivní a odpovědnou správu země</a:t>
            </a:r>
            <a:r>
              <a:rPr lang="cs-CZ" sz="1600" dirty="0" smtClean="0">
                <a:solidFill>
                  <a:schemeClr val="bg2"/>
                </a:solidFill>
                <a:latin typeface="+mj-lt"/>
                <a:ea typeface="Ebrima" panose="02000000000000000000" pitchFamily="2" charset="0"/>
                <a:cs typeface="Ebrima" panose="02000000000000000000" pitchFamily="2" charset="0"/>
              </a:rPr>
              <a:t>.“</a:t>
            </a:r>
            <a:endParaRPr lang="cs-CZ" sz="1600" dirty="0">
              <a:solidFill>
                <a:schemeClr val="bg2"/>
              </a:solidFill>
              <a:latin typeface="+mj-lt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pic>
        <p:nvPicPr>
          <p:cNvPr id="1026" name="Picture 2" descr="Z:\PR\Grafika\TI - ID Pack\Inverze 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072" y="275582"/>
            <a:ext cx="5769949" cy="849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Přímá spojnice 9"/>
          <p:cNvCxnSpPr/>
          <p:nvPr/>
        </p:nvCxnSpPr>
        <p:spPr>
          <a:xfrm>
            <a:off x="815413" y="332656"/>
            <a:ext cx="4992555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6384619" y="332656"/>
            <a:ext cx="4992555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4091541" y="4293096"/>
            <a:ext cx="6420949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>
            <a:off x="623393" y="6381328"/>
            <a:ext cx="2779655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400"/>
            </a:lvl1pPr>
          </a:lstStyle>
          <a:p>
            <a:fld id="{074220A3-1BA5-4A8A-A868-DF5D32DA3A0D}" type="datetimeFigureOut">
              <a:rPr lang="cs-CZ" smtClean="0"/>
              <a:t>4.2.2016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5971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one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-144694" y="-99392"/>
            <a:ext cx="12481387" cy="705678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40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1556793"/>
            <a:ext cx="10363200" cy="1470025"/>
          </a:xfrm>
        </p:spPr>
        <p:txBody>
          <a:bodyPr>
            <a:normAutofit/>
          </a:bodyPr>
          <a:lstStyle>
            <a:lvl1pPr algn="l">
              <a:defRPr sz="6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09600" y="5755621"/>
            <a:ext cx="284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fld id="{074220A3-1BA5-4A8A-A868-DF5D32DA3A0D}" type="datetimeFigureOut">
              <a:rPr lang="cs-CZ" smtClean="0"/>
              <a:t>4.2.2016</a:t>
            </a:fld>
            <a:endParaRPr lang="cs-CZ"/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6384619" y="374800"/>
            <a:ext cx="5280000" cy="147002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6600" kern="1200">
                <a:solidFill>
                  <a:srgbClr val="FFFFFF"/>
                </a:solidFill>
                <a:latin typeface="GarageGothic Bold" pitchFamily="50" charset="-18"/>
                <a:ea typeface="+mj-ea"/>
                <a:cs typeface="+mj-cs"/>
              </a:defRPr>
            </a:lvl1pPr>
          </a:lstStyle>
          <a:p>
            <a:r>
              <a:rPr lang="cs-CZ" sz="1600" dirty="0" smtClean="0">
                <a:solidFill>
                  <a:schemeClr val="bg2"/>
                </a:solidFill>
                <a:latin typeface="+mj-lt"/>
              </a:rPr>
              <a:t>„</a:t>
            </a:r>
            <a:r>
              <a:rPr lang="cs-CZ" sz="1600" dirty="0" smtClean="0">
                <a:latin typeface="+mj-lt"/>
              </a:rPr>
              <a:t>Hlídáme veřejný zájem, hájíme efektivní a odpovědnou správu země</a:t>
            </a:r>
            <a:r>
              <a:rPr lang="cs-CZ" sz="1600" dirty="0" smtClean="0">
                <a:solidFill>
                  <a:schemeClr val="bg2"/>
                </a:solidFill>
                <a:latin typeface="+mj-lt"/>
              </a:rPr>
              <a:t>.“</a:t>
            </a:r>
            <a:endParaRPr lang="cs-CZ" sz="1600" dirty="0">
              <a:solidFill>
                <a:schemeClr val="bg2"/>
              </a:solidFill>
              <a:latin typeface="+mj-lt"/>
            </a:endParaRPr>
          </a:p>
        </p:txBody>
      </p:sp>
      <p:pic>
        <p:nvPicPr>
          <p:cNvPr id="1026" name="Picture 2" descr="Z:\PR\Grafika\TI - ID Pack\Inverze 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072" y="275582"/>
            <a:ext cx="5769949" cy="849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Přímá spojnice 9"/>
          <p:cNvCxnSpPr/>
          <p:nvPr/>
        </p:nvCxnSpPr>
        <p:spPr>
          <a:xfrm>
            <a:off x="815413" y="332656"/>
            <a:ext cx="4992555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6384619" y="332656"/>
            <a:ext cx="4992555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>
            <a:off x="623393" y="5780598"/>
            <a:ext cx="2779655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83" name="Obrázek 19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8865" y="5861156"/>
            <a:ext cx="670984" cy="503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Obrázek 22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2983" y="5877031"/>
            <a:ext cx="670983" cy="503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Obrázek 24">
            <a:hlinkClick r:id="rId7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8633" y="5877031"/>
            <a:ext cx="673100" cy="50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Obrázek 26">
            <a:hlinkClick r:id="rId9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2165" y="5877031"/>
            <a:ext cx="670984" cy="503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Obrázek 28">
            <a:hlinkClick r:id="rId11"/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3583" y="5877031"/>
            <a:ext cx="670983" cy="503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7" name="Přímá spojnice 26"/>
          <p:cNvCxnSpPr/>
          <p:nvPr/>
        </p:nvCxnSpPr>
        <p:spPr>
          <a:xfrm>
            <a:off x="3680884" y="10050463"/>
            <a:ext cx="3699933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>
            <a:off x="7581900" y="10052050"/>
            <a:ext cx="3699933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7824357" y="4725145"/>
            <a:ext cx="3360208" cy="1047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cs-CZ" sz="1800" b="0" u="sng" spc="0" dirty="0" smtClean="0">
                <a:solidFill>
                  <a:schemeClr val="bg2"/>
                </a:solidFill>
                <a:effectLst/>
                <a:latin typeface="+mj-lt"/>
                <a:ea typeface="Calibri"/>
                <a:cs typeface="Times New Roman"/>
              </a:rPr>
              <a:t>www.transparency.cz</a:t>
            </a:r>
            <a:r>
              <a:rPr lang="cs-CZ" sz="1800" b="0" spc="0" dirty="0" smtClean="0">
                <a:solidFill>
                  <a:schemeClr val="bg2"/>
                </a:solidFill>
                <a:effectLst/>
                <a:latin typeface="+mj-lt"/>
                <a:ea typeface="Calibri"/>
                <a:cs typeface="Times New Roman"/>
              </a:rPr>
              <a:t> </a:t>
            </a:r>
          </a:p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cs-CZ" sz="1800" b="0" u="sng" spc="0" dirty="0" smtClean="0">
                <a:solidFill>
                  <a:schemeClr val="bg2"/>
                </a:solidFill>
                <a:effectLst/>
                <a:latin typeface="+mj-lt"/>
                <a:ea typeface="Calibri"/>
                <a:cs typeface="Times New Roman"/>
              </a:rPr>
              <a:t>posta@transparency.cz</a:t>
            </a:r>
            <a:r>
              <a:rPr lang="cs-CZ" sz="1800" b="0" spc="0" dirty="0" smtClean="0">
                <a:solidFill>
                  <a:schemeClr val="bg2"/>
                </a:solidFill>
                <a:effectLst/>
                <a:latin typeface="+mj-lt"/>
                <a:ea typeface="Calibri"/>
                <a:cs typeface="Times New Roman"/>
              </a:rPr>
              <a:t> </a:t>
            </a:r>
          </a:p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cs-CZ" sz="1800" b="0" u="sng" spc="0" dirty="0" smtClean="0">
                <a:solidFill>
                  <a:schemeClr val="bg2"/>
                </a:solidFill>
                <a:effectLst/>
                <a:latin typeface="+mj-lt"/>
                <a:ea typeface="Calibri"/>
                <a:cs typeface="Times New Roman"/>
              </a:rPr>
              <a:t>@</a:t>
            </a:r>
            <a:r>
              <a:rPr lang="cs-CZ" sz="1800" b="0" u="sng" spc="0" dirty="0" err="1" smtClean="0">
                <a:solidFill>
                  <a:schemeClr val="bg2"/>
                </a:solidFill>
                <a:effectLst/>
                <a:latin typeface="+mj-lt"/>
                <a:ea typeface="Calibri"/>
                <a:cs typeface="Times New Roman"/>
              </a:rPr>
              <a:t>Transparency_CZ</a:t>
            </a:r>
            <a:endParaRPr lang="cs-CZ" sz="1800" b="0" spc="0" dirty="0" smtClean="0">
              <a:solidFill>
                <a:schemeClr val="bg2"/>
              </a:solidFill>
              <a:effectLst/>
              <a:latin typeface="+mj-lt"/>
              <a:ea typeface="Calibri"/>
              <a:cs typeface="Times New Roman"/>
            </a:endParaRPr>
          </a:p>
        </p:txBody>
      </p:sp>
      <p:cxnSp>
        <p:nvCxnSpPr>
          <p:cNvPr id="30" name="Přímá spojnice 29"/>
          <p:cNvCxnSpPr/>
          <p:nvPr/>
        </p:nvCxnSpPr>
        <p:spPr>
          <a:xfrm>
            <a:off x="7488866" y="5773123"/>
            <a:ext cx="36957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84125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800"/>
            </a:lvl1pPr>
          </a:lstStyle>
          <a:p>
            <a:fld id="{074220A3-1BA5-4A8A-A868-DF5D32DA3A0D}" type="datetimeFigureOut">
              <a:rPr lang="cs-CZ" smtClean="0"/>
              <a:t>4.2.2016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800"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/>
            </a:lvl1pPr>
          </a:lstStyle>
          <a:p>
            <a:fld id="{14A1E2F6-A289-459B-A80A-47FD5F14AC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01427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20A3-1BA5-4A8A-A868-DF5D32DA3A0D}" type="datetimeFigureOut">
              <a:rPr lang="cs-CZ" smtClean="0"/>
              <a:t>4.2.2016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1E2F6-A289-459B-A80A-47FD5F14AC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50934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20A3-1BA5-4A8A-A868-DF5D32DA3A0D}" type="datetimeFigureOut">
              <a:rPr lang="cs-CZ" smtClean="0"/>
              <a:t>4.2.2016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1E2F6-A289-459B-A80A-47FD5F14AC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2222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20A3-1BA5-4A8A-A868-DF5D32DA3A0D}" type="datetimeFigureOut">
              <a:rPr lang="cs-CZ" smtClean="0"/>
              <a:t>4.2.2016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1E2F6-A289-459B-A80A-47FD5F14AC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47800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20A3-1BA5-4A8A-A868-DF5D32DA3A0D}" type="datetimeFigureOut">
              <a:rPr lang="cs-CZ" smtClean="0"/>
              <a:t>4.2.2016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1E2F6-A289-459B-A80A-47FD5F14AC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26068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20A3-1BA5-4A8A-A868-DF5D32DA3A0D}" type="datetimeFigureOut">
              <a:rPr lang="cs-CZ" smtClean="0"/>
              <a:t>4.2.2016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1E2F6-A289-459B-A80A-47FD5F14AC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9656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>
            <a:noAutofit/>
          </a:bodyPr>
          <a:lstStyle>
            <a:lvl1pPr algn="ctr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20A3-1BA5-4A8A-A868-DF5D32DA3A0D}" type="datetimeFigureOut">
              <a:rPr lang="cs-CZ" smtClean="0"/>
              <a:t>4.2.2016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1E2F6-A289-459B-A80A-47FD5F14AC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67689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microsoft.com/office/2007/relationships/hdphoto" Target="../media/hdphoto1.wdp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Z:\PR\Grafika\TI - ID Pack\Logo - šedé a průsvitné.png"/>
          <p:cNvPicPr>
            <a:picLocks noChangeAspect="1" noChangeArrowheads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rightnessContrast bright="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8288" y="4833863"/>
            <a:ext cx="4605867" cy="3382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462731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bg2"/>
                </a:solidFill>
                <a:latin typeface="+mj-lt"/>
              </a:defRPr>
            </a:lvl1pPr>
          </a:lstStyle>
          <a:p>
            <a:fld id="{074220A3-1BA5-4A8A-A868-DF5D32DA3A0D}" type="datetimeFigureOut">
              <a:rPr lang="cs-CZ" smtClean="0"/>
              <a:t>4.2.2016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bg2"/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2"/>
                </a:solidFill>
                <a:latin typeface="+mj-lt"/>
              </a:defRPr>
            </a:lvl1pPr>
          </a:lstStyle>
          <a:p>
            <a:fld id="{14A1E2F6-A289-459B-A80A-47FD5F14AC25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Přímá spojnice 7"/>
          <p:cNvCxnSpPr/>
          <p:nvPr/>
        </p:nvCxnSpPr>
        <p:spPr>
          <a:xfrm>
            <a:off x="3791744" y="6381328"/>
            <a:ext cx="0" cy="28803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>
            <a:off x="8400256" y="6389712"/>
            <a:ext cx="0" cy="28803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1" name="Picture 3" descr="Z:\PR\Grafika\TI - ID Pack\Logo - TI ČR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2331" y="242054"/>
            <a:ext cx="2477776" cy="270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6132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9" r:id="rId1"/>
    <p:sldLayoutId id="2147483910" r:id="rId2"/>
    <p:sldLayoutId id="2147483911" r:id="rId3"/>
    <p:sldLayoutId id="2147483912" r:id="rId4"/>
    <p:sldLayoutId id="2147483913" r:id="rId5"/>
    <p:sldLayoutId id="2147483914" r:id="rId6"/>
    <p:sldLayoutId id="2147483915" r:id="rId7"/>
    <p:sldLayoutId id="2147483916" r:id="rId8"/>
    <p:sldLayoutId id="2147483917" r:id="rId9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bg2"/>
        </a:buClr>
        <a:buFont typeface="Arial" panose="020B0604020202020204" pitchFamily="34" charset="0"/>
        <a:buChar char="•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bg2"/>
        </a:buClr>
        <a:buFont typeface="Arial" panose="020B0604020202020204" pitchFamily="34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bg2"/>
        </a:buClr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bg2"/>
        </a:buClr>
        <a:buFont typeface="Arial" panose="020B0604020202020204" pitchFamily="34" charset="0"/>
        <a:buChar char="–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bg2"/>
        </a:buClr>
        <a:buFont typeface="Arial" panose="020B0604020202020204" pitchFamily="34" charset="0"/>
        <a:buChar char="»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tejl.cz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microsoft.com/office/2007/relationships/hdphoto" Target="../media/hdphoto3.wdp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microsoft.com/office/2007/relationships/hdphoto" Target="../media/hdphoto2.wdp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Relationship Id="rId6" Type="http://schemas.microsoft.com/office/2007/relationships/hdphoto" Target="../media/hdphoto2.wdp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tejl.cz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mailto:volby@transparency.cz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png"/><Relationship Id="rId4" Type="http://schemas.openxmlformats.org/officeDocument/2006/relationships/hyperlink" Target="http://www.motejl.cz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32798" y="2254280"/>
            <a:ext cx="10363200" cy="1470025"/>
          </a:xfrm>
        </p:spPr>
        <p:txBody>
          <a:bodyPr>
            <a:noAutofit/>
          </a:bodyPr>
          <a:lstStyle/>
          <a:p>
            <a:r>
              <a:rPr lang="cs-CZ" sz="4800" dirty="0" smtClean="0"/>
              <a:t>TI: Průběžný monitoring financování politických stran – únor 2016</a:t>
            </a:r>
            <a:endParaRPr lang="cs-CZ" sz="4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cs-CZ" dirty="0" smtClean="0"/>
              <a:t>Analýza sponzoringu a darů politických stran</a:t>
            </a:r>
          </a:p>
        </p:txBody>
      </p:sp>
      <p:pic>
        <p:nvPicPr>
          <p:cNvPr id="4" name="Obrázek 3" descr="\\tisad01.ad.transparency.cz\Plochy$\kotora\logo_motejl_159x80.png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1377" y="4546775"/>
            <a:ext cx="1930819" cy="93445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0925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256187" y="1379577"/>
            <a:ext cx="9224210" cy="52091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71550" lvl="1" indent="-514350">
              <a:buClr>
                <a:schemeClr val="bg2"/>
              </a:buClr>
              <a:buFont typeface="+mj-lt"/>
              <a:buAutoNum type="arabicPeriod" startAt="5"/>
            </a:pPr>
            <a:r>
              <a:rPr lang="cs-CZ" sz="2800" b="1" dirty="0" smtClean="0">
                <a:latin typeface="Oswald light" panose="02000303000000000000" pitchFamily="2" charset="0"/>
              </a:rPr>
              <a:t>černé duše</a:t>
            </a:r>
          </a:p>
          <a:p>
            <a:pPr marL="1828800" lvl="3" indent="-457200"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cs-CZ" sz="2200" b="1" dirty="0" smtClean="0">
                <a:latin typeface="Oswald light" panose="02000303000000000000" pitchFamily="2" charset="0"/>
              </a:rPr>
              <a:t>Simona </a:t>
            </a:r>
            <a:r>
              <a:rPr lang="cs-CZ" sz="2200" b="1" dirty="0" err="1" smtClean="0">
                <a:latin typeface="Oswald light" panose="02000303000000000000" pitchFamily="2" charset="0"/>
              </a:rPr>
              <a:t>Gajarská</a:t>
            </a:r>
            <a:r>
              <a:rPr lang="cs-CZ" sz="2200" b="1" dirty="0" smtClean="0">
                <a:latin typeface="Oswald light" panose="02000303000000000000" pitchFamily="2" charset="0"/>
              </a:rPr>
              <a:t> </a:t>
            </a:r>
            <a:r>
              <a:rPr lang="cs-CZ" sz="2200" dirty="0" smtClean="0">
                <a:latin typeface="Oswald light" panose="02000303000000000000" pitchFamily="2" charset="0"/>
              </a:rPr>
              <a:t>(kadeřnice s milionovým darem ODS v roce 2014)</a:t>
            </a:r>
          </a:p>
          <a:p>
            <a:pPr marL="1828800" lvl="3" indent="-457200"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cs-CZ" sz="2200" b="1" dirty="0">
                <a:latin typeface="Oswald light" panose="02000303000000000000" pitchFamily="2" charset="0"/>
              </a:rPr>
              <a:t>f</a:t>
            </a:r>
            <a:r>
              <a:rPr lang="cs-CZ" sz="2200" b="1" dirty="0" smtClean="0">
                <a:latin typeface="Oswald light" panose="02000303000000000000" pitchFamily="2" charset="0"/>
              </a:rPr>
              <a:t>alešní sponzoři </a:t>
            </a:r>
            <a:r>
              <a:rPr lang="cs-CZ" sz="2200" dirty="0" smtClean="0">
                <a:latin typeface="Oswald light" panose="02000303000000000000" pitchFamily="2" charset="0"/>
              </a:rPr>
              <a:t>z roku 2010 u SPO – důchodci, kteří údajně darovali straně, ale netušili o tom - medializováno</a:t>
            </a:r>
          </a:p>
          <a:p>
            <a:pPr marL="1885950" lvl="3" indent="-514350">
              <a:buClr>
                <a:schemeClr val="bg2"/>
              </a:buClr>
              <a:buFont typeface="+mj-lt"/>
              <a:buAutoNum type="arabicPeriod" startAt="5"/>
            </a:pPr>
            <a:endParaRPr lang="cs-CZ" sz="1050" dirty="0" smtClean="0">
              <a:latin typeface="Oswald light" panose="02000303000000000000" pitchFamily="2" charset="0"/>
            </a:endParaRPr>
          </a:p>
          <a:p>
            <a:pPr marL="971550" lvl="1" indent="-514350">
              <a:buClr>
                <a:schemeClr val="bg2"/>
              </a:buClr>
              <a:buFont typeface="+mj-lt"/>
              <a:buAutoNum type="arabicPeriod" startAt="5"/>
            </a:pPr>
            <a:r>
              <a:rPr lang="cs-CZ" sz="2800" b="1" dirty="0" smtClean="0">
                <a:latin typeface="Oswald light" panose="02000303000000000000" pitchFamily="2" charset="0"/>
              </a:rPr>
              <a:t>spřízněné firmy</a:t>
            </a:r>
          </a:p>
          <a:p>
            <a:pPr marL="1828800" lvl="3" indent="-457200"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cs-CZ" sz="2200" b="1" dirty="0" smtClean="0">
                <a:latin typeface="Oswald light" panose="02000303000000000000" pitchFamily="2" charset="0"/>
              </a:rPr>
              <a:t>AGROFERT a.s. </a:t>
            </a:r>
            <a:r>
              <a:rPr lang="cs-CZ" sz="2200" dirty="0" smtClean="0">
                <a:latin typeface="Oswald light" panose="02000303000000000000" pitchFamily="2" charset="0"/>
              </a:rPr>
              <a:t>– </a:t>
            </a:r>
            <a:r>
              <a:rPr lang="cs-CZ" sz="2200" dirty="0" smtClean="0">
                <a:latin typeface="Oswald light" panose="02000303000000000000" pitchFamily="2" charset="0"/>
              </a:rPr>
              <a:t>dceřiné </a:t>
            </a:r>
            <a:r>
              <a:rPr lang="cs-CZ" sz="2200" dirty="0" smtClean="0">
                <a:latin typeface="Oswald light" panose="02000303000000000000" pitchFamily="2" charset="0"/>
              </a:rPr>
              <a:t>firmy dotují ANO</a:t>
            </a:r>
          </a:p>
          <a:p>
            <a:pPr marL="1828800" lvl="3" indent="-457200"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cs-CZ" sz="2200" b="1" dirty="0" err="1" smtClean="0">
                <a:latin typeface="Oswald light" panose="02000303000000000000" pitchFamily="2" charset="0"/>
              </a:rPr>
              <a:t>Viamont</a:t>
            </a:r>
            <a:r>
              <a:rPr lang="cs-CZ" sz="2200" dirty="0" smtClean="0">
                <a:latin typeface="Oswald light" panose="02000303000000000000" pitchFamily="2" charset="0"/>
              </a:rPr>
              <a:t> (Aleš Řebíček) – v letech 2006 a 2008 sponzoroval ODS pokaždé nejméně 150 tisíci Kč </a:t>
            </a:r>
          </a:p>
          <a:p>
            <a:pPr marL="1828800" lvl="3" indent="-457200"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cs-CZ" sz="2200" b="1" dirty="0" err="1" smtClean="0">
                <a:latin typeface="Oswald light" panose="02000303000000000000" pitchFamily="2" charset="0"/>
              </a:rPr>
              <a:t>Lukoil</a:t>
            </a:r>
            <a:r>
              <a:rPr lang="cs-CZ" sz="2200" dirty="0" smtClean="0">
                <a:latin typeface="Oswald light" panose="02000303000000000000" pitchFamily="2" charset="0"/>
              </a:rPr>
              <a:t> (Martin Nejedlý) – 400 000 Kč SPO v roce 2013</a:t>
            </a:r>
          </a:p>
          <a:p>
            <a:pPr marL="1828800" lvl="3" indent="-457200">
              <a:buClr>
                <a:schemeClr val="bg2"/>
              </a:buClr>
              <a:buFont typeface="+mj-lt"/>
              <a:buAutoNum type="arabicPeriod"/>
            </a:pPr>
            <a:endParaRPr lang="cs-CZ" sz="1000" dirty="0" smtClean="0">
              <a:latin typeface="Oswald light" panose="02000303000000000000" pitchFamily="2" charset="0"/>
            </a:endParaRPr>
          </a:p>
          <a:p>
            <a:pPr marL="971550" lvl="1" indent="-514350">
              <a:buClr>
                <a:schemeClr val="bg2"/>
              </a:buClr>
              <a:buFont typeface="+mj-lt"/>
              <a:buAutoNum type="arabicPeriod" startAt="5"/>
            </a:pPr>
            <a:r>
              <a:rPr lang="cs-CZ" sz="2800" b="1" dirty="0">
                <a:latin typeface="Oswald light" panose="02000303000000000000" pitchFamily="2" charset="0"/>
              </a:rPr>
              <a:t>d</a:t>
            </a:r>
            <a:r>
              <a:rPr lang="cs-CZ" sz="2800" b="1" dirty="0" smtClean="0">
                <a:latin typeface="Oswald light" panose="02000303000000000000" pitchFamily="2" charset="0"/>
              </a:rPr>
              <a:t>onor s majetkovou účastí státu</a:t>
            </a:r>
          </a:p>
          <a:p>
            <a:pPr marL="1828800" lvl="3" indent="-457200"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cs-CZ" sz="2200" b="1" dirty="0" err="1" smtClean="0">
                <a:latin typeface="Oswald light" panose="02000303000000000000" pitchFamily="2" charset="0"/>
              </a:rPr>
              <a:t>Technis</a:t>
            </a:r>
            <a:r>
              <a:rPr lang="cs-CZ" sz="2200" b="1" dirty="0" smtClean="0">
                <a:latin typeface="Oswald light" panose="02000303000000000000" pitchFamily="2" charset="0"/>
              </a:rPr>
              <a:t> Kojetín s.r.o. </a:t>
            </a:r>
            <a:r>
              <a:rPr lang="cs-CZ" sz="2200" dirty="0" smtClean="0">
                <a:latin typeface="Oswald light" panose="02000303000000000000" pitchFamily="2" charset="0"/>
              </a:rPr>
              <a:t>v letech 2006-2012 daroval ČSSD (tehdejší starosta) řádově několik tisíc korun</a:t>
            </a:r>
          </a:p>
          <a:p>
            <a:pPr marL="800100" lvl="1" indent="-342900">
              <a:buClr>
                <a:schemeClr val="bg2"/>
              </a:buClr>
              <a:buFont typeface="+mj-lt"/>
              <a:buAutoNum type="arabicPeriod" startAt="5"/>
            </a:pPr>
            <a:endParaRPr lang="cs-CZ" dirty="0">
              <a:latin typeface="Oswald light" panose="02000303000000000000" pitchFamily="2" charset="0"/>
            </a:endParaRPr>
          </a:p>
        </p:txBody>
      </p:sp>
      <p:sp>
        <p:nvSpPr>
          <p:cNvPr id="3" name="Nadpis 1"/>
          <p:cNvSpPr>
            <a:spLocks noGrp="1"/>
          </p:cNvSpPr>
          <p:nvPr>
            <p:ph type="title"/>
          </p:nvPr>
        </p:nvSpPr>
        <p:spPr>
          <a:xfrm>
            <a:off x="928178" y="440266"/>
            <a:ext cx="9399763" cy="1164921"/>
          </a:xfrm>
        </p:spPr>
        <p:txBody>
          <a:bodyPr>
            <a:normAutofit/>
          </a:bodyPr>
          <a:lstStyle/>
          <a:p>
            <a:r>
              <a:rPr lang="cs-CZ" dirty="0"/>
              <a:t>Rizikové faktory u dárců</a:t>
            </a:r>
          </a:p>
        </p:txBody>
      </p:sp>
    </p:spTree>
    <p:extLst>
      <p:ext uri="{BB962C8B-B14F-4D97-AF65-F5344CB8AC3E}">
        <p14:creationId xmlns:p14="http://schemas.microsoft.com/office/powerpoint/2010/main" val="2493647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6514" y="466039"/>
            <a:ext cx="9908088" cy="1062931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Otazníky – další faktory vyžadující odpovědi</a:t>
            </a:r>
            <a:endParaRPr lang="cs-CZ" dirty="0"/>
          </a:p>
        </p:txBody>
      </p:sp>
      <p:sp>
        <p:nvSpPr>
          <p:cNvPr id="49" name="TextovéPole 48"/>
          <p:cNvSpPr txBox="1"/>
          <p:nvPr/>
        </p:nvSpPr>
        <p:spPr>
          <a:xfrm>
            <a:off x="425885" y="1973179"/>
            <a:ext cx="1095093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chemeClr val="accent1"/>
                </a:solidFill>
                <a:latin typeface="Oswald light" panose="02000303000000000000" pitchFamily="2" charset="0"/>
              </a:rPr>
              <a:t>Některé z nalezených darů se svým způsobem provedení opakovaly napříč politickým spektrem. Tyto mechanismy představují nezvyklou praxi, která zasluhuje hlubší pozornost a vysvětlení.</a:t>
            </a:r>
            <a:endParaRPr lang="cs-CZ" sz="2800" dirty="0">
              <a:solidFill>
                <a:schemeClr val="accent1"/>
              </a:solidFill>
              <a:latin typeface="Oswald light" panose="02000303000000000000" pitchFamily="2" charset="0"/>
            </a:endParaRPr>
          </a:p>
        </p:txBody>
      </p:sp>
      <p:pic>
        <p:nvPicPr>
          <p:cNvPr id="68" name="Obrázek 6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7026" y="4246591"/>
            <a:ext cx="3221520" cy="1151613"/>
          </a:xfrm>
          <a:prstGeom prst="rect">
            <a:avLst/>
          </a:prstGeom>
        </p:spPr>
      </p:pic>
      <p:pic>
        <p:nvPicPr>
          <p:cNvPr id="70" name="Obrázek 6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03869" y="5306930"/>
            <a:ext cx="3182157" cy="61760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41349" y="4246591"/>
            <a:ext cx="4025135" cy="1151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623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86424" y="1118829"/>
            <a:ext cx="8462731" cy="1143000"/>
          </a:xfrm>
        </p:spPr>
        <p:txBody>
          <a:bodyPr>
            <a:noAutofit/>
          </a:bodyPr>
          <a:lstStyle/>
          <a:p>
            <a:r>
              <a:rPr lang="cs-CZ" sz="4400" dirty="0" smtClean="0"/>
              <a:t>Kumulování </a:t>
            </a:r>
            <a:r>
              <a:rPr lang="cs-CZ" sz="4400" dirty="0"/>
              <a:t>darů od různých </a:t>
            </a:r>
            <a:r>
              <a:rPr lang="cs-CZ" sz="4400" dirty="0" smtClean="0"/>
              <a:t>subjektů </a:t>
            </a:r>
            <a:r>
              <a:rPr lang="cs-CZ" sz="4400" dirty="0"/>
              <a:t>se stejným majitelem</a:t>
            </a:r>
            <a:br>
              <a:rPr lang="cs-CZ" sz="4400" dirty="0"/>
            </a:br>
            <a:endParaRPr lang="cs-CZ" sz="4400" dirty="0"/>
          </a:p>
        </p:txBody>
      </p:sp>
      <p:sp>
        <p:nvSpPr>
          <p:cNvPr id="4" name="Obdélník 3"/>
          <p:cNvSpPr/>
          <p:nvPr/>
        </p:nvSpPr>
        <p:spPr>
          <a:xfrm>
            <a:off x="833396" y="5120884"/>
            <a:ext cx="10525207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cs-CZ" sz="2200" b="1" dirty="0" smtClean="0">
                <a:latin typeface="Oswald light" panose="02000303000000000000" pitchFamily="2" charset="0"/>
              </a:rPr>
              <a:t>Příklad: </a:t>
            </a:r>
          </a:p>
          <a:p>
            <a:pPr lvl="1"/>
            <a:r>
              <a:rPr lang="cs-CZ" sz="2200" b="1" dirty="0" smtClean="0">
                <a:latin typeface="Oswald light" panose="02000303000000000000" pitchFamily="2" charset="0"/>
              </a:rPr>
              <a:t>	Lékárna </a:t>
            </a:r>
            <a:r>
              <a:rPr lang="cs-CZ" sz="2200" b="1" dirty="0">
                <a:latin typeface="Oswald light" panose="02000303000000000000" pitchFamily="2" charset="0"/>
              </a:rPr>
              <a:t>u Rubínů </a:t>
            </a:r>
            <a:r>
              <a:rPr lang="cs-CZ" sz="2200" dirty="0">
                <a:latin typeface="Oswald light" panose="02000303000000000000" pitchFamily="2" charset="0"/>
              </a:rPr>
              <a:t>a </a:t>
            </a:r>
            <a:r>
              <a:rPr lang="cs-CZ" sz="2200" b="1" dirty="0">
                <a:latin typeface="Oswald light" panose="02000303000000000000" pitchFamily="2" charset="0"/>
              </a:rPr>
              <a:t>D-</a:t>
            </a:r>
            <a:r>
              <a:rPr lang="cs-CZ" sz="2200" b="1" dirty="0" err="1">
                <a:latin typeface="Oswald light" panose="02000303000000000000" pitchFamily="2" charset="0"/>
              </a:rPr>
              <a:t>Pharm</a:t>
            </a:r>
            <a:r>
              <a:rPr lang="cs-CZ" sz="2200" b="1" dirty="0">
                <a:latin typeface="Oswald light" panose="02000303000000000000" pitchFamily="2" charset="0"/>
              </a:rPr>
              <a:t> a.s.</a:t>
            </a:r>
            <a:r>
              <a:rPr lang="cs-CZ" sz="2200" dirty="0">
                <a:latin typeface="Oswald light" panose="02000303000000000000" pitchFamily="2" charset="0"/>
              </a:rPr>
              <a:t> mají nejen společnou </a:t>
            </a:r>
            <a:r>
              <a:rPr lang="cs-CZ" sz="2200" dirty="0" smtClean="0">
                <a:latin typeface="Oswald light" panose="02000303000000000000" pitchFamily="2" charset="0"/>
              </a:rPr>
              <a:t>adresu </a:t>
            </a:r>
            <a:r>
              <a:rPr lang="cs-CZ" sz="2200" dirty="0">
                <a:latin typeface="Oswald light" panose="02000303000000000000" pitchFamily="2" charset="0"/>
              </a:rPr>
              <a:t>a </a:t>
            </a:r>
            <a:r>
              <a:rPr lang="cs-CZ" sz="2200" dirty="0" smtClean="0">
                <a:latin typeface="Oswald light" panose="02000303000000000000" pitchFamily="2" charset="0"/>
              </a:rPr>
              <a:t>společnou spolumajitelku, která 	sponzoruje stejnou stranu </a:t>
            </a:r>
            <a:r>
              <a:rPr lang="cs-CZ" sz="2200" dirty="0">
                <a:latin typeface="Oswald light" panose="02000303000000000000" pitchFamily="2" charset="0"/>
              </a:rPr>
              <a:t>(2012 </a:t>
            </a:r>
            <a:r>
              <a:rPr lang="cs-CZ" sz="2200" dirty="0" smtClean="0">
                <a:latin typeface="Oswald light" panose="02000303000000000000" pitchFamily="2" charset="0"/>
              </a:rPr>
              <a:t>–2013 firmy darovaly </a:t>
            </a:r>
            <a:r>
              <a:rPr lang="cs-CZ" sz="2200" dirty="0">
                <a:latin typeface="Oswald light" panose="02000303000000000000" pitchFamily="2" charset="0"/>
              </a:rPr>
              <a:t>dohromady necelých 13 </a:t>
            </a:r>
            <a:r>
              <a:rPr lang="cs-CZ" sz="2200" dirty="0" smtClean="0">
                <a:latin typeface="Oswald light" panose="02000303000000000000" pitchFamily="2" charset="0"/>
              </a:rPr>
              <a:t>milionů </a:t>
            </a:r>
            <a:r>
              <a:rPr lang="cs-CZ" sz="2200" dirty="0">
                <a:latin typeface="Oswald light" panose="02000303000000000000" pitchFamily="2" charset="0"/>
              </a:rPr>
              <a:t>korun ODS)</a:t>
            </a:r>
          </a:p>
        </p:txBody>
      </p:sp>
      <p:grpSp>
        <p:nvGrpSpPr>
          <p:cNvPr id="3" name="Skupina 2"/>
          <p:cNvGrpSpPr/>
          <p:nvPr/>
        </p:nvGrpSpPr>
        <p:grpSpPr>
          <a:xfrm>
            <a:off x="1879450" y="2147952"/>
            <a:ext cx="8143389" cy="2771910"/>
            <a:chOff x="1260018" y="2147952"/>
            <a:chExt cx="9173681" cy="3278668"/>
          </a:xfrm>
        </p:grpSpPr>
        <p:pic>
          <p:nvPicPr>
            <p:cNvPr id="42" name="Obrázek 41"/>
            <p:cNvPicPr>
              <a:picLocks noChangeAspect="1"/>
            </p:cNvPicPr>
            <p:nvPr/>
          </p:nvPicPr>
          <p:blipFill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48415" y="2603305"/>
              <a:ext cx="929452" cy="929452"/>
            </a:xfrm>
            <a:prstGeom prst="rect">
              <a:avLst/>
            </a:prstGeom>
          </p:spPr>
        </p:pic>
        <p:pic>
          <p:nvPicPr>
            <p:cNvPr id="43" name="Obrázek 42"/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aturation sat="4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47764" y="2147952"/>
              <a:ext cx="910706" cy="910706"/>
            </a:xfrm>
            <a:prstGeom prst="rect">
              <a:avLst/>
            </a:prstGeom>
          </p:spPr>
        </p:pic>
        <p:pic>
          <p:nvPicPr>
            <p:cNvPr id="44" name="Obrázek 43"/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aturation sat="4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47764" y="3301557"/>
              <a:ext cx="910706" cy="910706"/>
            </a:xfrm>
            <a:prstGeom prst="rect">
              <a:avLst/>
            </a:prstGeom>
          </p:spPr>
        </p:pic>
        <p:pic>
          <p:nvPicPr>
            <p:cNvPr id="45" name="Obrázek 44"/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aturation sat="4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47764" y="4515914"/>
              <a:ext cx="910706" cy="910706"/>
            </a:xfrm>
            <a:prstGeom prst="rect">
              <a:avLst/>
            </a:prstGeom>
          </p:spPr>
        </p:pic>
        <p:pic>
          <p:nvPicPr>
            <p:cNvPr id="46" name="Obrázek 45"/>
            <p:cNvPicPr>
              <a:picLocks noChangeAspect="1"/>
            </p:cNvPicPr>
            <p:nvPr/>
          </p:nvPicPr>
          <p:blipFill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48415" y="3370444"/>
              <a:ext cx="929452" cy="929452"/>
            </a:xfrm>
            <a:prstGeom prst="rect">
              <a:avLst/>
            </a:prstGeom>
          </p:spPr>
        </p:pic>
        <p:pic>
          <p:nvPicPr>
            <p:cNvPr id="47" name="Obrázek 46"/>
            <p:cNvPicPr>
              <a:picLocks noChangeAspect="1"/>
            </p:cNvPicPr>
            <p:nvPr/>
          </p:nvPicPr>
          <p:blipFill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48415" y="4162521"/>
              <a:ext cx="929452" cy="929452"/>
            </a:xfrm>
            <a:prstGeom prst="rect">
              <a:avLst/>
            </a:prstGeom>
          </p:spPr>
        </p:pic>
        <p:pic>
          <p:nvPicPr>
            <p:cNvPr id="50" name="Obrázek 49"/>
            <p:cNvPicPr>
              <a:picLocks noChangeAspect="1"/>
            </p:cNvPicPr>
            <p:nvPr/>
          </p:nvPicPr>
          <p:blipFill>
            <a:blip r:embed="rId5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60018" y="3301557"/>
              <a:ext cx="1034790" cy="1067226"/>
            </a:xfrm>
            <a:prstGeom prst="rect">
              <a:avLst/>
            </a:prstGeom>
          </p:spPr>
        </p:pic>
        <p:grpSp>
          <p:nvGrpSpPr>
            <p:cNvPr id="59" name="Skupina 58"/>
            <p:cNvGrpSpPr/>
            <p:nvPr/>
          </p:nvGrpSpPr>
          <p:grpSpPr>
            <a:xfrm>
              <a:off x="8434198" y="2850769"/>
              <a:ext cx="1999501" cy="1625397"/>
              <a:chOff x="8530451" y="2725861"/>
              <a:chExt cx="1999501" cy="1625397"/>
            </a:xfrm>
          </p:grpSpPr>
          <p:pic>
            <p:nvPicPr>
              <p:cNvPr id="48" name="Obrázek 47"/>
              <p:cNvPicPr>
                <a:picLocks noChangeAspect="1"/>
              </p:cNvPicPr>
              <p:nvPr/>
            </p:nvPicPr>
            <p:blipFill>
              <a:blip r:embed="rId6">
                <a:biLevel thresh="75000"/>
                <a:extLst>
                  <a:ext uri="{BEBA8EAE-BF5A-486C-A8C5-ECC9F3942E4B}">
                    <a14:imgProps xmlns:a14="http://schemas.microsoft.com/office/drawing/2010/main">
                      <a14:imgLayer r:embed="rId7">
                        <a14:imgEffect>
                          <a14:colorTemperature colorTemp="53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717503" y="2725861"/>
                <a:ext cx="1625397" cy="1625397"/>
              </a:xfrm>
              <a:prstGeom prst="rect">
                <a:avLst/>
              </a:prstGeom>
            </p:spPr>
          </p:pic>
          <p:pic>
            <p:nvPicPr>
              <p:cNvPr id="49" name="Obrázek 48"/>
              <p:cNvPicPr>
                <a:picLocks noChangeAspect="1"/>
              </p:cNvPicPr>
              <p:nvPr/>
            </p:nvPicPr>
            <p:blipFill>
              <a:blip r:embed="rId6">
                <a:biLevel thresh="75000"/>
                <a:extLst>
                  <a:ext uri="{BEBA8EAE-BF5A-486C-A8C5-ECC9F3942E4B}">
                    <a14:imgProps xmlns:a14="http://schemas.microsoft.com/office/drawing/2010/main">
                      <a14:imgLayer r:embed="rId7">
                        <a14:imgEffect>
                          <a14:colorTemperature colorTemp="53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462725" y="3020128"/>
                <a:ext cx="1067227" cy="1067227"/>
              </a:xfrm>
              <a:prstGeom prst="rect">
                <a:avLst/>
              </a:prstGeom>
            </p:spPr>
          </p:pic>
          <p:pic>
            <p:nvPicPr>
              <p:cNvPr id="51" name="Obrázek 50"/>
              <p:cNvPicPr>
                <a:picLocks noChangeAspect="1"/>
              </p:cNvPicPr>
              <p:nvPr/>
            </p:nvPicPr>
            <p:blipFill>
              <a:blip r:embed="rId6">
                <a:biLevel thresh="75000"/>
                <a:extLst>
                  <a:ext uri="{BEBA8EAE-BF5A-486C-A8C5-ECC9F3942E4B}">
                    <a14:imgProps xmlns:a14="http://schemas.microsoft.com/office/drawing/2010/main">
                      <a14:imgLayer r:embed="rId7">
                        <a14:imgEffect>
                          <a14:colorTemperature colorTemp="53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530451" y="3020128"/>
                <a:ext cx="1067227" cy="1067227"/>
              </a:xfrm>
              <a:prstGeom prst="rect">
                <a:avLst/>
              </a:prstGeom>
            </p:spPr>
          </p:pic>
        </p:grpSp>
        <p:cxnSp>
          <p:nvCxnSpPr>
            <p:cNvPr id="52" name="Pravoúhlá spojnice 51"/>
            <p:cNvCxnSpPr>
              <a:stCxn id="43" idx="3"/>
              <a:endCxn id="42" idx="1"/>
            </p:cNvCxnSpPr>
            <p:nvPr/>
          </p:nvCxnSpPr>
          <p:spPr>
            <a:xfrm>
              <a:off x="4258470" y="2603305"/>
              <a:ext cx="1889945" cy="464726"/>
            </a:xfrm>
            <a:prstGeom prst="bentConnector3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Přímá spojnice 52"/>
            <p:cNvCxnSpPr/>
            <p:nvPr/>
          </p:nvCxnSpPr>
          <p:spPr>
            <a:xfrm>
              <a:off x="4230574" y="3816515"/>
              <a:ext cx="1917841" cy="1874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Pravoúhlá spojnice 53"/>
            <p:cNvCxnSpPr/>
            <p:nvPr/>
          </p:nvCxnSpPr>
          <p:spPr>
            <a:xfrm>
              <a:off x="7077867" y="3089605"/>
              <a:ext cx="1315357" cy="533614"/>
            </a:xfrm>
            <a:prstGeom prst="bentConnector3">
              <a:avLst/>
            </a:prstGeom>
            <a:ln w="571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Pravoúhlá spojnice 54"/>
            <p:cNvCxnSpPr/>
            <p:nvPr/>
          </p:nvCxnSpPr>
          <p:spPr>
            <a:xfrm flipV="1">
              <a:off x="7077866" y="4016404"/>
              <a:ext cx="1315358" cy="643960"/>
            </a:xfrm>
            <a:prstGeom prst="bentConnector3">
              <a:avLst/>
            </a:prstGeom>
            <a:ln w="571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Přímá spojnice se šipkou 55"/>
            <p:cNvCxnSpPr/>
            <p:nvPr/>
          </p:nvCxnSpPr>
          <p:spPr>
            <a:xfrm>
              <a:off x="7077867" y="3819811"/>
              <a:ext cx="1315357" cy="0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Levá složená závorka 56"/>
            <p:cNvSpPr/>
            <p:nvPr/>
          </p:nvSpPr>
          <p:spPr>
            <a:xfrm>
              <a:off x="2335782" y="2603305"/>
              <a:ext cx="846924" cy="2521785"/>
            </a:xfrm>
            <a:prstGeom prst="leftBrace">
              <a:avLst/>
            </a:prstGeom>
            <a:ln w="57150">
              <a:solidFill>
                <a:schemeClr val="tx1"/>
              </a:solidFill>
            </a:ln>
            <a:effectLst/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58" name="Pravoúhlá spojnice 57"/>
            <p:cNvCxnSpPr/>
            <p:nvPr/>
          </p:nvCxnSpPr>
          <p:spPr>
            <a:xfrm flipV="1">
              <a:off x="4272417" y="4660364"/>
              <a:ext cx="1889945" cy="464726"/>
            </a:xfrm>
            <a:prstGeom prst="bentConnector3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55378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3995" y="1128394"/>
            <a:ext cx="8462731" cy="1143000"/>
          </a:xfrm>
        </p:spPr>
        <p:txBody>
          <a:bodyPr>
            <a:noAutofit/>
          </a:bodyPr>
          <a:lstStyle/>
          <a:p>
            <a:r>
              <a:rPr lang="cs-CZ" sz="4400" dirty="0" smtClean="0"/>
              <a:t>Kumulování </a:t>
            </a:r>
            <a:r>
              <a:rPr lang="cs-CZ" sz="4400" dirty="0"/>
              <a:t>darů od stejných subjektů ve stejný rok</a:t>
            </a:r>
            <a:br>
              <a:rPr lang="cs-CZ" sz="4400" dirty="0"/>
            </a:br>
            <a:r>
              <a:rPr lang="cs-CZ" sz="4400" dirty="0" smtClean="0"/>
              <a:t> 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7177" y="4509126"/>
            <a:ext cx="10972800" cy="1850593"/>
          </a:xfrm>
        </p:spPr>
        <p:txBody>
          <a:bodyPr>
            <a:normAutofit fontScale="92500" lnSpcReduction="20000"/>
          </a:bodyPr>
          <a:lstStyle/>
          <a:p>
            <a:pPr marL="57150" indent="0">
              <a:buNone/>
            </a:pPr>
            <a:r>
              <a:rPr lang="cs-CZ" sz="2400" b="1" dirty="0" smtClean="0">
                <a:solidFill>
                  <a:schemeClr val="tx1"/>
                </a:solidFill>
                <a:latin typeface="Oswald light" panose="02000303000000000000" pitchFamily="2" charset="0"/>
              </a:rPr>
              <a:t>Příklady:</a:t>
            </a:r>
          </a:p>
          <a:p>
            <a:pPr marL="628650" lvl="1" indent="-171450">
              <a:buFontTx/>
              <a:buChar char="-"/>
            </a:pPr>
            <a:r>
              <a:rPr lang="cs-CZ" sz="2000" b="1" dirty="0" err="1" smtClean="0">
                <a:solidFill>
                  <a:schemeClr val="tx1"/>
                </a:solidFill>
                <a:latin typeface="Oswald light" panose="02000303000000000000" pitchFamily="2" charset="0"/>
              </a:rPr>
              <a:t>Technobal</a:t>
            </a:r>
            <a:r>
              <a:rPr lang="cs-CZ" sz="2000" dirty="0" smtClean="0">
                <a:solidFill>
                  <a:schemeClr val="tx1"/>
                </a:solidFill>
                <a:latin typeface="Oswald light" panose="02000303000000000000" pitchFamily="2" charset="0"/>
              </a:rPr>
              <a:t> </a:t>
            </a:r>
            <a:r>
              <a:rPr lang="cs-CZ" sz="2000" dirty="0">
                <a:solidFill>
                  <a:schemeClr val="tx1"/>
                </a:solidFill>
                <a:latin typeface="Oswald light" panose="02000303000000000000" pitchFamily="2" charset="0"/>
              </a:rPr>
              <a:t>– duplicita darovaných částek v roce 2011 a 2012 (1,7 milionu korun</a:t>
            </a:r>
            <a:r>
              <a:rPr lang="cs-CZ" sz="2000" dirty="0" smtClean="0">
                <a:solidFill>
                  <a:schemeClr val="tx1"/>
                </a:solidFill>
                <a:latin typeface="Oswald light" panose="02000303000000000000" pitchFamily="2" charset="0"/>
              </a:rPr>
              <a:t>) straně ODS</a:t>
            </a:r>
            <a:endParaRPr lang="cs-CZ" sz="2000" dirty="0">
              <a:solidFill>
                <a:schemeClr val="tx1"/>
              </a:solidFill>
              <a:latin typeface="Oswald light" panose="02000303000000000000" pitchFamily="2" charset="0"/>
            </a:endParaRPr>
          </a:p>
          <a:p>
            <a:pPr marL="628650" lvl="1" indent="-171450">
              <a:buFontTx/>
              <a:buChar char="-"/>
            </a:pPr>
            <a:r>
              <a:rPr lang="cs-CZ" sz="2000" b="1" dirty="0">
                <a:solidFill>
                  <a:schemeClr val="tx1"/>
                </a:solidFill>
                <a:latin typeface="Oswald light" panose="02000303000000000000" pitchFamily="2" charset="0"/>
              </a:rPr>
              <a:t>Andrej </a:t>
            </a:r>
            <a:r>
              <a:rPr lang="cs-CZ" sz="2000" b="1" dirty="0" err="1">
                <a:solidFill>
                  <a:schemeClr val="tx1"/>
                </a:solidFill>
                <a:latin typeface="Oswald light" panose="02000303000000000000" pitchFamily="2" charset="0"/>
              </a:rPr>
              <a:t>Babiš</a:t>
            </a:r>
            <a:r>
              <a:rPr lang="cs-CZ" sz="2000" b="1" dirty="0">
                <a:solidFill>
                  <a:schemeClr val="tx1"/>
                </a:solidFill>
                <a:latin typeface="Oswald light" panose="02000303000000000000" pitchFamily="2" charset="0"/>
              </a:rPr>
              <a:t> </a:t>
            </a:r>
            <a:r>
              <a:rPr lang="cs-CZ" sz="2000" dirty="0">
                <a:solidFill>
                  <a:schemeClr val="tx1"/>
                </a:solidFill>
                <a:latin typeface="Oswald light" panose="02000303000000000000" pitchFamily="2" charset="0"/>
              </a:rPr>
              <a:t>– 13 darů v roce 2012 v rozmezí 500 000 – 8 000 000 </a:t>
            </a:r>
            <a:r>
              <a:rPr lang="cs-CZ" sz="2000" dirty="0" smtClean="0">
                <a:solidFill>
                  <a:schemeClr val="tx1"/>
                </a:solidFill>
                <a:latin typeface="Oswald light" panose="02000303000000000000" pitchFamily="2" charset="0"/>
              </a:rPr>
              <a:t>Kč straně ANO</a:t>
            </a:r>
            <a:endParaRPr lang="cs-CZ" sz="2000" dirty="0">
              <a:solidFill>
                <a:schemeClr val="tx1"/>
              </a:solidFill>
              <a:latin typeface="Oswald light" panose="02000303000000000000" pitchFamily="2" charset="0"/>
            </a:endParaRPr>
          </a:p>
          <a:p>
            <a:pPr marL="628650" lvl="1" indent="-171450">
              <a:buFontTx/>
              <a:buChar char="-"/>
            </a:pPr>
            <a:r>
              <a:rPr lang="cs-CZ" sz="2000" b="1" dirty="0" smtClean="0">
                <a:solidFill>
                  <a:schemeClr val="tx1"/>
                </a:solidFill>
                <a:latin typeface="Oswald light" panose="02000303000000000000" pitchFamily="2" charset="0"/>
              </a:rPr>
              <a:t>Cíl, akciová společnost</a:t>
            </a:r>
            <a:r>
              <a:rPr lang="cs-CZ" sz="2000" dirty="0" smtClean="0">
                <a:solidFill>
                  <a:schemeClr val="tx1"/>
                </a:solidFill>
                <a:latin typeface="Oswald light" panose="02000303000000000000" pitchFamily="2" charset="0"/>
              </a:rPr>
              <a:t>– </a:t>
            </a:r>
            <a:r>
              <a:rPr lang="cs-CZ" sz="2000" dirty="0">
                <a:solidFill>
                  <a:schemeClr val="tx1"/>
                </a:solidFill>
                <a:latin typeface="Oswald light" panose="02000303000000000000" pitchFamily="2" charset="0"/>
              </a:rPr>
              <a:t>majoritní sponzor ČSSD, částky od půl milionu až po 11 milionů Kč </a:t>
            </a:r>
            <a:r>
              <a:rPr lang="cs-CZ" sz="2000" dirty="0" smtClean="0">
                <a:solidFill>
                  <a:schemeClr val="tx1"/>
                </a:solidFill>
                <a:latin typeface="Oswald light" panose="02000303000000000000" pitchFamily="2" charset="0"/>
              </a:rPr>
              <a:t>několikrát </a:t>
            </a:r>
            <a:r>
              <a:rPr lang="cs-CZ" sz="2000" dirty="0">
                <a:solidFill>
                  <a:schemeClr val="tx1"/>
                </a:solidFill>
                <a:latin typeface="Oswald light" panose="02000303000000000000" pitchFamily="2" charset="0"/>
              </a:rPr>
              <a:t>ročně (i historicky)</a:t>
            </a:r>
          </a:p>
          <a:p>
            <a:pPr marL="628650" lvl="1" indent="-171450">
              <a:buFontTx/>
              <a:buChar char="-"/>
            </a:pPr>
            <a:r>
              <a:rPr lang="cs-CZ" sz="2000" b="1" dirty="0" err="1">
                <a:solidFill>
                  <a:schemeClr val="tx1"/>
                </a:solidFill>
                <a:latin typeface="Oswald light" panose="02000303000000000000" pitchFamily="2" charset="0"/>
              </a:rPr>
              <a:t>Promoprodukce</a:t>
            </a:r>
            <a:r>
              <a:rPr lang="cs-CZ" sz="2000" b="1" dirty="0">
                <a:solidFill>
                  <a:schemeClr val="tx1"/>
                </a:solidFill>
                <a:latin typeface="Oswald light" panose="02000303000000000000" pitchFamily="2" charset="0"/>
              </a:rPr>
              <a:t> a.s. </a:t>
            </a:r>
            <a:r>
              <a:rPr lang="cs-CZ" sz="2000" dirty="0">
                <a:solidFill>
                  <a:schemeClr val="tx1"/>
                </a:solidFill>
                <a:latin typeface="Oswald light" panose="02000303000000000000" pitchFamily="2" charset="0"/>
              </a:rPr>
              <a:t>– rekordman celkového počtu darů, spolu se svou </a:t>
            </a:r>
            <a:r>
              <a:rPr lang="cs-CZ" sz="2000" dirty="0" smtClean="0">
                <a:solidFill>
                  <a:schemeClr val="tx1"/>
                </a:solidFill>
                <a:latin typeface="Oswald light" panose="02000303000000000000" pitchFamily="2" charset="0"/>
              </a:rPr>
              <a:t>dcerou daroval </a:t>
            </a:r>
            <a:r>
              <a:rPr lang="cs-CZ" sz="2000" dirty="0">
                <a:solidFill>
                  <a:schemeClr val="tx1"/>
                </a:solidFill>
                <a:latin typeface="Oswald light" panose="02000303000000000000" pitchFamily="2" charset="0"/>
              </a:rPr>
              <a:t>v roce 2011 celkem 19x částky od 100 000 – </a:t>
            </a:r>
            <a:r>
              <a:rPr lang="cs-CZ" sz="2000" dirty="0" smtClean="0">
                <a:solidFill>
                  <a:schemeClr val="tx1"/>
                </a:solidFill>
                <a:latin typeface="Oswald light" panose="02000303000000000000" pitchFamily="2" charset="0"/>
              </a:rPr>
              <a:t>300 000 Kč Věcem veřejným</a:t>
            </a:r>
            <a:endParaRPr lang="cs-CZ" sz="2000" dirty="0">
              <a:solidFill>
                <a:schemeClr val="tx1"/>
              </a:solidFill>
              <a:latin typeface="Oswald light" panose="02000303000000000000" pitchFamily="2" charset="0"/>
            </a:endParaRPr>
          </a:p>
        </p:txBody>
      </p:sp>
      <p:grpSp>
        <p:nvGrpSpPr>
          <p:cNvPr id="46" name="Skupina 45"/>
          <p:cNvGrpSpPr/>
          <p:nvPr/>
        </p:nvGrpSpPr>
        <p:grpSpPr>
          <a:xfrm>
            <a:off x="8446230" y="2580246"/>
            <a:ext cx="1999501" cy="1625397"/>
            <a:chOff x="8530451" y="2725861"/>
            <a:chExt cx="1999501" cy="1625397"/>
          </a:xfrm>
        </p:grpSpPr>
        <p:pic>
          <p:nvPicPr>
            <p:cNvPr id="47" name="Obrázek 46"/>
            <p:cNvPicPr>
              <a:picLocks noChangeAspect="1"/>
            </p:cNvPicPr>
            <p:nvPr/>
          </p:nvPicPr>
          <p:blipFill>
            <a:blip r:embed="rId2">
              <a:biLevel thresh="75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53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17503" y="2725861"/>
              <a:ext cx="1625397" cy="1625397"/>
            </a:xfrm>
            <a:prstGeom prst="rect">
              <a:avLst/>
            </a:prstGeom>
          </p:spPr>
        </p:pic>
        <p:pic>
          <p:nvPicPr>
            <p:cNvPr id="48" name="Obrázek 47"/>
            <p:cNvPicPr>
              <a:picLocks noChangeAspect="1"/>
            </p:cNvPicPr>
            <p:nvPr/>
          </p:nvPicPr>
          <p:blipFill>
            <a:blip r:embed="rId2">
              <a:biLevel thresh="75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53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62725" y="3020128"/>
              <a:ext cx="1067227" cy="1067227"/>
            </a:xfrm>
            <a:prstGeom prst="rect">
              <a:avLst/>
            </a:prstGeom>
          </p:spPr>
        </p:pic>
        <p:pic>
          <p:nvPicPr>
            <p:cNvPr id="49" name="Obrázek 48"/>
            <p:cNvPicPr>
              <a:picLocks noChangeAspect="1"/>
            </p:cNvPicPr>
            <p:nvPr/>
          </p:nvPicPr>
          <p:blipFill>
            <a:blip r:embed="rId2">
              <a:biLevel thresh="75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53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30451" y="3020128"/>
              <a:ext cx="1067227" cy="1067227"/>
            </a:xfrm>
            <a:prstGeom prst="rect">
              <a:avLst/>
            </a:prstGeom>
          </p:spPr>
        </p:pic>
      </p:grpSp>
      <p:pic>
        <p:nvPicPr>
          <p:cNvPr id="50" name="Obrázek 49"/>
          <p:cNvPicPr>
            <a:picLocks noChangeAspect="1"/>
          </p:cNvPicPr>
          <p:nvPr/>
        </p:nvPicPr>
        <p:blipFill>
          <a:blip r:embed="rId4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1846" y="1985988"/>
            <a:ext cx="929452" cy="929452"/>
          </a:xfrm>
          <a:prstGeom prst="rect">
            <a:avLst/>
          </a:prstGeom>
        </p:spPr>
      </p:pic>
      <p:pic>
        <p:nvPicPr>
          <p:cNvPr id="51" name="Obrázek 50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3027" y="2817189"/>
            <a:ext cx="910706" cy="910706"/>
          </a:xfrm>
          <a:prstGeom prst="rect">
            <a:avLst/>
          </a:prstGeom>
        </p:spPr>
      </p:pic>
      <p:pic>
        <p:nvPicPr>
          <p:cNvPr id="54" name="Obrázek 53"/>
          <p:cNvPicPr>
            <a:picLocks noChangeAspect="1"/>
          </p:cNvPicPr>
          <p:nvPr/>
        </p:nvPicPr>
        <p:blipFill>
          <a:blip r:embed="rId4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5909" y="3035061"/>
            <a:ext cx="929452" cy="929452"/>
          </a:xfrm>
          <a:prstGeom prst="rect">
            <a:avLst/>
          </a:prstGeom>
        </p:spPr>
      </p:pic>
      <p:pic>
        <p:nvPicPr>
          <p:cNvPr id="55" name="Obrázek 54"/>
          <p:cNvPicPr>
            <a:picLocks noChangeAspect="1"/>
          </p:cNvPicPr>
          <p:nvPr/>
        </p:nvPicPr>
        <p:blipFill>
          <a:blip r:embed="rId4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7582" y="2507096"/>
            <a:ext cx="929452" cy="929452"/>
          </a:xfrm>
          <a:prstGeom prst="rect">
            <a:avLst/>
          </a:prstGeom>
        </p:spPr>
      </p:pic>
      <p:pic>
        <p:nvPicPr>
          <p:cNvPr id="56" name="Obrázek 55"/>
          <p:cNvPicPr>
            <a:picLocks noChangeAspect="1"/>
          </p:cNvPicPr>
          <p:nvPr/>
        </p:nvPicPr>
        <p:blipFill>
          <a:blip r:embed="rId4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7582" y="3608304"/>
            <a:ext cx="929452" cy="929452"/>
          </a:xfrm>
          <a:prstGeom prst="rect">
            <a:avLst/>
          </a:prstGeom>
        </p:spPr>
      </p:pic>
      <p:cxnSp>
        <p:nvCxnSpPr>
          <p:cNvPr id="59" name="Přímá spojnice 58"/>
          <p:cNvCxnSpPr>
            <a:stCxn id="51" idx="3"/>
          </p:cNvCxnSpPr>
          <p:nvPr/>
        </p:nvCxnSpPr>
        <p:spPr>
          <a:xfrm>
            <a:off x="2453733" y="3272542"/>
            <a:ext cx="1155741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Pravoúhlá spojnice 71"/>
          <p:cNvCxnSpPr>
            <a:stCxn id="50" idx="3"/>
          </p:cNvCxnSpPr>
          <p:nvPr/>
        </p:nvCxnSpPr>
        <p:spPr>
          <a:xfrm>
            <a:off x="5271298" y="2450714"/>
            <a:ext cx="3020311" cy="570779"/>
          </a:xfrm>
          <a:prstGeom prst="bentConnector3">
            <a:avLst>
              <a:gd name="adj1" fmla="val 61552"/>
            </a:avLst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Pravoúhlá spojnice 73"/>
          <p:cNvCxnSpPr>
            <a:stCxn id="55" idx="3"/>
          </p:cNvCxnSpPr>
          <p:nvPr/>
        </p:nvCxnSpPr>
        <p:spPr>
          <a:xfrm>
            <a:off x="5637034" y="2971822"/>
            <a:ext cx="2622144" cy="307275"/>
          </a:xfrm>
          <a:prstGeom prst="bentConnector3">
            <a:avLst>
              <a:gd name="adj1" fmla="val 50000"/>
            </a:avLst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Pravoúhlá spojnice 80"/>
          <p:cNvCxnSpPr>
            <a:stCxn id="56" idx="3"/>
          </p:cNvCxnSpPr>
          <p:nvPr/>
        </p:nvCxnSpPr>
        <p:spPr>
          <a:xfrm flipV="1">
            <a:off x="5637034" y="3727895"/>
            <a:ext cx="2622144" cy="345135"/>
          </a:xfrm>
          <a:prstGeom prst="bentConnector3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Přímá spojnice se šipkou 88"/>
          <p:cNvCxnSpPr>
            <a:stCxn id="54" idx="3"/>
          </p:cNvCxnSpPr>
          <p:nvPr/>
        </p:nvCxnSpPr>
        <p:spPr>
          <a:xfrm>
            <a:off x="5295361" y="3499787"/>
            <a:ext cx="2963817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Pravoúhlá spojnice 94"/>
          <p:cNvCxnSpPr>
            <a:endCxn id="56" idx="1"/>
          </p:cNvCxnSpPr>
          <p:nvPr/>
        </p:nvCxnSpPr>
        <p:spPr>
          <a:xfrm>
            <a:off x="3609474" y="3279097"/>
            <a:ext cx="1098108" cy="793933"/>
          </a:xfrm>
          <a:prstGeom prst="bentConnector3">
            <a:avLst>
              <a:gd name="adj1" fmla="val 12017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Pravoúhlá spojnice 97"/>
          <p:cNvCxnSpPr>
            <a:endCxn id="54" idx="1"/>
          </p:cNvCxnSpPr>
          <p:nvPr/>
        </p:nvCxnSpPr>
        <p:spPr>
          <a:xfrm>
            <a:off x="3609474" y="3279097"/>
            <a:ext cx="756435" cy="220690"/>
          </a:xfrm>
          <a:prstGeom prst="bentConnector3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Pravoúhlá spojnice 99"/>
          <p:cNvCxnSpPr>
            <a:endCxn id="55" idx="1"/>
          </p:cNvCxnSpPr>
          <p:nvPr/>
        </p:nvCxnSpPr>
        <p:spPr>
          <a:xfrm flipV="1">
            <a:off x="3609474" y="2971822"/>
            <a:ext cx="1098108" cy="307275"/>
          </a:xfrm>
          <a:prstGeom prst="bentConnector3">
            <a:avLst>
              <a:gd name="adj1" fmla="val 12017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Pravoúhlá spojnice 102"/>
          <p:cNvCxnSpPr>
            <a:endCxn id="50" idx="1"/>
          </p:cNvCxnSpPr>
          <p:nvPr/>
        </p:nvCxnSpPr>
        <p:spPr>
          <a:xfrm rot="5400000" flipH="1" flipV="1">
            <a:off x="3561469" y="2498720"/>
            <a:ext cx="828383" cy="732372"/>
          </a:xfrm>
          <a:prstGeom prst="bentConnector2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8051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36565" y="805816"/>
            <a:ext cx="8462731" cy="1143000"/>
          </a:xfrm>
        </p:spPr>
        <p:txBody>
          <a:bodyPr>
            <a:noAutofit/>
          </a:bodyPr>
          <a:lstStyle/>
          <a:p>
            <a:r>
              <a:rPr lang="cs-CZ" sz="4400" dirty="0" smtClean="0"/>
              <a:t>Sponzorské </a:t>
            </a:r>
            <a:r>
              <a:rPr lang="cs-CZ" sz="4400" dirty="0"/>
              <a:t>dary strany </a:t>
            </a:r>
            <a:r>
              <a:rPr lang="cs-CZ" sz="4400" dirty="0" smtClean="0"/>
              <a:t>straně</a:t>
            </a:r>
            <a:r>
              <a:rPr lang="cs-CZ" sz="4400" dirty="0"/>
              <a:t/>
            </a:r>
            <a:br>
              <a:rPr lang="cs-CZ" sz="4400" dirty="0"/>
            </a:b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4274693"/>
            <a:ext cx="10972800" cy="179857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cs-CZ" sz="2800" b="1" dirty="0" smtClean="0">
                <a:solidFill>
                  <a:schemeClr val="tx1"/>
                </a:solidFill>
                <a:latin typeface="Oswald light" panose="02000303000000000000" pitchFamily="2" charset="0"/>
              </a:rPr>
              <a:t>Příklady:</a:t>
            </a:r>
          </a:p>
          <a:p>
            <a:pPr marL="628650" lvl="1" indent="-171450">
              <a:buFontTx/>
              <a:buChar char="-"/>
            </a:pPr>
            <a:r>
              <a:rPr lang="cs-CZ" sz="2200" b="1" dirty="0" smtClean="0">
                <a:solidFill>
                  <a:schemeClr val="tx1"/>
                </a:solidFill>
                <a:latin typeface="Oswald light" panose="02000303000000000000" pitchFamily="2" charset="0"/>
              </a:rPr>
              <a:t>TOP09 </a:t>
            </a:r>
            <a:r>
              <a:rPr lang="cs-CZ" sz="2200" b="1" dirty="0">
                <a:solidFill>
                  <a:schemeClr val="tx1"/>
                </a:solidFill>
                <a:latin typeface="Oswald light" panose="02000303000000000000" pitchFamily="2" charset="0"/>
              </a:rPr>
              <a:t>a Starostové </a:t>
            </a:r>
            <a:r>
              <a:rPr lang="cs-CZ" sz="2200" b="1" dirty="0" smtClean="0">
                <a:solidFill>
                  <a:schemeClr val="tx1"/>
                </a:solidFill>
                <a:latin typeface="Oswald light" panose="02000303000000000000" pitchFamily="2" charset="0"/>
              </a:rPr>
              <a:t> (STAN) </a:t>
            </a:r>
            <a:r>
              <a:rPr lang="cs-CZ" sz="2200" dirty="0" smtClean="0">
                <a:solidFill>
                  <a:schemeClr val="tx1"/>
                </a:solidFill>
                <a:latin typeface="Oswald light" panose="02000303000000000000" pitchFamily="2" charset="0"/>
              </a:rPr>
              <a:t>– </a:t>
            </a:r>
            <a:r>
              <a:rPr lang="cs-CZ" sz="2200" dirty="0">
                <a:solidFill>
                  <a:schemeClr val="tx1"/>
                </a:solidFill>
                <a:latin typeface="Oswald light" panose="02000303000000000000" pitchFamily="2" charset="0"/>
              </a:rPr>
              <a:t>převod milionových částek mezi oběma stranami (z Obecního úřadu Suché Loze</a:t>
            </a:r>
            <a:r>
              <a:rPr lang="cs-CZ" sz="2200" dirty="0" smtClean="0">
                <a:solidFill>
                  <a:schemeClr val="tx1"/>
                </a:solidFill>
                <a:latin typeface="Oswald light" panose="02000303000000000000" pitchFamily="2" charset="0"/>
              </a:rPr>
              <a:t>) – nejasný postup</a:t>
            </a:r>
            <a:endParaRPr lang="cs-CZ" sz="2200" dirty="0">
              <a:solidFill>
                <a:schemeClr val="tx1"/>
              </a:solidFill>
              <a:latin typeface="Oswald light" panose="02000303000000000000" pitchFamily="2" charset="0"/>
            </a:endParaRPr>
          </a:p>
          <a:p>
            <a:pPr marL="628650" lvl="1" indent="-171450">
              <a:buFontTx/>
              <a:buChar char="-"/>
            </a:pPr>
            <a:r>
              <a:rPr lang="cs-CZ" sz="2200" b="1" dirty="0">
                <a:solidFill>
                  <a:schemeClr val="tx1"/>
                </a:solidFill>
                <a:latin typeface="Oswald light" panose="02000303000000000000" pitchFamily="2" charset="0"/>
              </a:rPr>
              <a:t>Východočeši a ANO </a:t>
            </a:r>
            <a:r>
              <a:rPr lang="cs-CZ" sz="2200" dirty="0">
                <a:solidFill>
                  <a:schemeClr val="tx1"/>
                </a:solidFill>
                <a:latin typeface="Oswald light" panose="02000303000000000000" pitchFamily="2" charset="0"/>
              </a:rPr>
              <a:t>– převod více než 800 tisíc korun na účet ANO, přestože deklarovali nedostatek financí</a:t>
            </a:r>
          </a:p>
          <a:p>
            <a:endParaRPr lang="cs-CZ" sz="2200" dirty="0">
              <a:solidFill>
                <a:schemeClr val="tx1"/>
              </a:solidFill>
              <a:latin typeface="Oswald light" panose="02000303000000000000" pitchFamily="2" charset="0"/>
            </a:endParaRPr>
          </a:p>
        </p:txBody>
      </p:sp>
      <p:grpSp>
        <p:nvGrpSpPr>
          <p:cNvPr id="4" name="Skupina 3"/>
          <p:cNvGrpSpPr/>
          <p:nvPr/>
        </p:nvGrpSpPr>
        <p:grpSpPr>
          <a:xfrm>
            <a:off x="8133409" y="2286252"/>
            <a:ext cx="1999501" cy="1625397"/>
            <a:chOff x="8530451" y="2725861"/>
            <a:chExt cx="1999501" cy="1625397"/>
          </a:xfrm>
        </p:grpSpPr>
        <p:pic>
          <p:nvPicPr>
            <p:cNvPr id="5" name="Obrázek 4"/>
            <p:cNvPicPr>
              <a:picLocks noChangeAspect="1"/>
            </p:cNvPicPr>
            <p:nvPr/>
          </p:nvPicPr>
          <p:blipFill>
            <a:blip r:embed="rId2">
              <a:biLevel thresh="75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53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17503" y="2725861"/>
              <a:ext cx="1625397" cy="1625397"/>
            </a:xfrm>
            <a:prstGeom prst="rect">
              <a:avLst/>
            </a:prstGeom>
          </p:spPr>
        </p:pic>
        <p:pic>
          <p:nvPicPr>
            <p:cNvPr id="6" name="Obrázek 5"/>
            <p:cNvPicPr>
              <a:picLocks noChangeAspect="1"/>
            </p:cNvPicPr>
            <p:nvPr/>
          </p:nvPicPr>
          <p:blipFill>
            <a:blip r:embed="rId2">
              <a:biLevel thresh="75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53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62725" y="3020128"/>
              <a:ext cx="1067227" cy="1067227"/>
            </a:xfrm>
            <a:prstGeom prst="rect">
              <a:avLst/>
            </a:prstGeom>
          </p:spPr>
        </p:pic>
        <p:pic>
          <p:nvPicPr>
            <p:cNvPr id="7" name="Obrázek 6"/>
            <p:cNvPicPr>
              <a:picLocks noChangeAspect="1"/>
            </p:cNvPicPr>
            <p:nvPr/>
          </p:nvPicPr>
          <p:blipFill>
            <a:blip r:embed="rId2">
              <a:biLevel thresh="75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53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30451" y="3020128"/>
              <a:ext cx="1067227" cy="1067227"/>
            </a:xfrm>
            <a:prstGeom prst="rect">
              <a:avLst/>
            </a:prstGeom>
          </p:spPr>
        </p:pic>
      </p:grpSp>
      <p:grpSp>
        <p:nvGrpSpPr>
          <p:cNvPr id="8" name="Skupina 7"/>
          <p:cNvGrpSpPr/>
          <p:nvPr/>
        </p:nvGrpSpPr>
        <p:grpSpPr>
          <a:xfrm>
            <a:off x="1680472" y="2271071"/>
            <a:ext cx="1999501" cy="1625397"/>
            <a:chOff x="8530451" y="2725861"/>
            <a:chExt cx="1999501" cy="1625397"/>
          </a:xfrm>
        </p:grpSpPr>
        <p:pic>
          <p:nvPicPr>
            <p:cNvPr id="9" name="Obrázek 8"/>
            <p:cNvPicPr>
              <a:picLocks noChangeAspect="1"/>
            </p:cNvPicPr>
            <p:nvPr/>
          </p:nvPicPr>
          <p:blipFill>
            <a:blip r:embed="rId2">
              <a:biLevel thresh="75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53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17503" y="2725861"/>
              <a:ext cx="1625397" cy="1625397"/>
            </a:xfrm>
            <a:prstGeom prst="rect">
              <a:avLst/>
            </a:prstGeom>
          </p:spPr>
        </p:pic>
        <p:pic>
          <p:nvPicPr>
            <p:cNvPr id="10" name="Obrázek 9"/>
            <p:cNvPicPr>
              <a:picLocks noChangeAspect="1"/>
            </p:cNvPicPr>
            <p:nvPr/>
          </p:nvPicPr>
          <p:blipFill>
            <a:blip r:embed="rId2">
              <a:biLevel thresh="75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53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62725" y="3020128"/>
              <a:ext cx="1067227" cy="1067227"/>
            </a:xfrm>
            <a:prstGeom prst="rect">
              <a:avLst/>
            </a:prstGeom>
          </p:spPr>
        </p:pic>
        <p:pic>
          <p:nvPicPr>
            <p:cNvPr id="11" name="Obrázek 10"/>
            <p:cNvPicPr>
              <a:picLocks noChangeAspect="1"/>
            </p:cNvPicPr>
            <p:nvPr/>
          </p:nvPicPr>
          <p:blipFill>
            <a:blip r:embed="rId2">
              <a:biLevel thresh="75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53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30451" y="3020128"/>
              <a:ext cx="1067227" cy="1067227"/>
            </a:xfrm>
            <a:prstGeom prst="rect">
              <a:avLst/>
            </a:prstGeom>
          </p:spPr>
        </p:pic>
      </p:grpSp>
      <p:pic>
        <p:nvPicPr>
          <p:cNvPr id="12" name="Obrázek 11"/>
          <p:cNvPicPr>
            <a:picLocks noChangeAspect="1"/>
          </p:cNvPicPr>
          <p:nvPr/>
        </p:nvPicPr>
        <p:blipFill>
          <a:blip r:embed="rId4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4017" y="2454442"/>
            <a:ext cx="1320196" cy="1320196"/>
          </a:xfrm>
          <a:prstGeom prst="rect">
            <a:avLst/>
          </a:prstGeom>
        </p:spPr>
      </p:pic>
      <p:cxnSp>
        <p:nvCxnSpPr>
          <p:cNvPr id="19" name="Přímá spojnice 18"/>
          <p:cNvCxnSpPr>
            <a:stCxn id="10" idx="3"/>
            <a:endCxn id="12" idx="1"/>
          </p:cNvCxnSpPr>
          <p:nvPr/>
        </p:nvCxnSpPr>
        <p:spPr>
          <a:xfrm>
            <a:off x="3679973" y="3098952"/>
            <a:ext cx="1464044" cy="15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>
            <a:endCxn id="7" idx="1"/>
          </p:cNvCxnSpPr>
          <p:nvPr/>
        </p:nvCxnSpPr>
        <p:spPr>
          <a:xfrm>
            <a:off x="6371417" y="3114132"/>
            <a:ext cx="1761992" cy="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7776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516893"/>
            <a:ext cx="9324607" cy="1012827"/>
          </a:xfrm>
        </p:spPr>
        <p:txBody>
          <a:bodyPr/>
          <a:lstStyle/>
          <a:p>
            <a:r>
              <a:rPr lang="cs-CZ" dirty="0" smtClean="0"/>
              <a:t>Další otazníky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36769" y="1529720"/>
            <a:ext cx="9692098" cy="4195481"/>
          </a:xfrm>
        </p:spPr>
        <p:txBody>
          <a:bodyPr>
            <a:noAutofit/>
          </a:bodyPr>
          <a:lstStyle/>
          <a:p>
            <a:pPr marL="171450" indent="-171450">
              <a:buFontTx/>
              <a:buChar char="-"/>
            </a:pPr>
            <a:r>
              <a:rPr lang="cs-CZ" sz="2400" b="1" dirty="0" smtClean="0">
                <a:solidFill>
                  <a:schemeClr val="tx1"/>
                </a:solidFill>
                <a:latin typeface="Oswald light" panose="02000303000000000000" pitchFamily="2" charset="0"/>
              </a:rPr>
              <a:t>firmy vlastněné stranou („průtokové ohřívače“)</a:t>
            </a:r>
            <a:r>
              <a:rPr lang="cs-CZ" sz="2400" dirty="0" smtClean="0">
                <a:solidFill>
                  <a:schemeClr val="tx1"/>
                </a:solidFill>
                <a:latin typeface="Oswald light" panose="02000303000000000000" pitchFamily="2" charset="0"/>
              </a:rPr>
              <a:t> </a:t>
            </a:r>
            <a:endParaRPr lang="cs-CZ" sz="2400" dirty="0">
              <a:solidFill>
                <a:schemeClr val="tx1"/>
              </a:solidFill>
              <a:latin typeface="Oswald light" panose="02000303000000000000" pitchFamily="2" charset="0"/>
            </a:endParaRPr>
          </a:p>
          <a:p>
            <a:pPr marL="628650" lvl="1" indent="-171450">
              <a:buFontTx/>
              <a:buChar char="-"/>
            </a:pPr>
            <a:r>
              <a:rPr lang="cs-CZ" sz="2200" dirty="0" smtClean="0">
                <a:solidFill>
                  <a:schemeClr val="tx1"/>
                </a:solidFill>
                <a:latin typeface="Oswald light" panose="02000303000000000000" pitchFamily="2" charset="0"/>
              </a:rPr>
              <a:t>Cíl, akciová společnost</a:t>
            </a:r>
          </a:p>
          <a:p>
            <a:pPr marL="171450" indent="-171450">
              <a:buFontTx/>
              <a:buChar char="-"/>
            </a:pPr>
            <a:r>
              <a:rPr lang="cs-CZ" sz="2400" b="1" dirty="0" smtClean="0">
                <a:solidFill>
                  <a:schemeClr val="tx1"/>
                </a:solidFill>
                <a:latin typeface="Oswald light" panose="02000303000000000000" pitchFamily="2" charset="0"/>
              </a:rPr>
              <a:t>přiznaná investice</a:t>
            </a:r>
          </a:p>
          <a:p>
            <a:pPr marL="628650" lvl="1" indent="-171450">
              <a:buFontTx/>
              <a:buChar char="-"/>
            </a:pPr>
            <a:r>
              <a:rPr lang="cs-CZ" sz="2200" dirty="0" smtClean="0">
                <a:solidFill>
                  <a:schemeClr val="tx1"/>
                </a:solidFill>
                <a:latin typeface="Oswald light" panose="02000303000000000000" pitchFamily="2" charset="0"/>
              </a:rPr>
              <a:t>Ladislav </a:t>
            </a:r>
            <a:r>
              <a:rPr lang="cs-CZ" sz="2200" dirty="0">
                <a:solidFill>
                  <a:schemeClr val="tx1"/>
                </a:solidFill>
                <a:latin typeface="Oswald light" panose="02000303000000000000" pitchFamily="2" charset="0"/>
              </a:rPr>
              <a:t>Stříteský (</a:t>
            </a:r>
            <a:r>
              <a:rPr lang="cs-CZ" sz="2200" dirty="0" smtClean="0">
                <a:solidFill>
                  <a:schemeClr val="tx1"/>
                </a:solidFill>
                <a:latin typeface="Oswald light" panose="02000303000000000000" pitchFamily="2" charset="0"/>
              </a:rPr>
              <a:t>SPO)</a:t>
            </a:r>
            <a:endParaRPr lang="cs-CZ" sz="2200" dirty="0">
              <a:solidFill>
                <a:schemeClr val="tx1"/>
              </a:solidFill>
              <a:latin typeface="Oswald light" panose="02000303000000000000" pitchFamily="2" charset="0"/>
            </a:endParaRPr>
          </a:p>
          <a:p>
            <a:pPr marL="171450" indent="-171450">
              <a:buFontTx/>
              <a:buChar char="-"/>
            </a:pPr>
            <a:r>
              <a:rPr lang="cs-CZ" sz="2400" b="1" dirty="0">
                <a:solidFill>
                  <a:schemeClr val="tx1"/>
                </a:solidFill>
                <a:latin typeface="Oswald light" panose="02000303000000000000" pitchFamily="2" charset="0"/>
              </a:rPr>
              <a:t>osoby stíhané či napojené na výnosy z trestné </a:t>
            </a:r>
            <a:r>
              <a:rPr lang="cs-CZ" sz="2400" b="1" dirty="0" smtClean="0">
                <a:solidFill>
                  <a:schemeClr val="tx1"/>
                </a:solidFill>
                <a:latin typeface="Oswald light" panose="02000303000000000000" pitchFamily="2" charset="0"/>
              </a:rPr>
              <a:t>činnosti</a:t>
            </a:r>
            <a:endParaRPr lang="cs-CZ" sz="2400" dirty="0" smtClean="0">
              <a:solidFill>
                <a:schemeClr val="tx1"/>
              </a:solidFill>
              <a:latin typeface="Oswald light" panose="02000303000000000000" pitchFamily="2" charset="0"/>
            </a:endParaRPr>
          </a:p>
          <a:p>
            <a:pPr marL="571500" lvl="1" indent="-171450">
              <a:buFontTx/>
              <a:buChar char="-"/>
            </a:pPr>
            <a:r>
              <a:rPr lang="cs-CZ" sz="2200" dirty="0" smtClean="0">
                <a:solidFill>
                  <a:schemeClr val="tx1"/>
                </a:solidFill>
                <a:latin typeface="Oswald light" panose="02000303000000000000" pitchFamily="2" charset="0"/>
              </a:rPr>
              <a:t>Zbyněk Fabík – měl podle médií vylákat 150 milionů korun z České spořitelny, daroval milion SPO a 300 tisíc korun TOP09, ale sám byl v té době již v insolvenci </a:t>
            </a:r>
          </a:p>
          <a:p>
            <a:pPr marL="171450" indent="-171450">
              <a:buFontTx/>
              <a:buChar char="-"/>
            </a:pPr>
            <a:r>
              <a:rPr lang="cs-CZ" sz="2400" b="1" dirty="0">
                <a:solidFill>
                  <a:schemeClr val="tx1"/>
                </a:solidFill>
                <a:latin typeface="Oswald light" panose="02000303000000000000" pitchFamily="2" charset="0"/>
              </a:rPr>
              <a:t>n</a:t>
            </a:r>
            <a:r>
              <a:rPr lang="cs-CZ" sz="2400" b="1" dirty="0" smtClean="0">
                <a:solidFill>
                  <a:schemeClr val="tx1"/>
                </a:solidFill>
                <a:latin typeface="Oswald light" panose="02000303000000000000" pitchFamily="2" charset="0"/>
              </a:rPr>
              <a:t>efinanční </a:t>
            </a:r>
            <a:r>
              <a:rPr lang="cs-CZ" sz="2400" b="1" dirty="0">
                <a:solidFill>
                  <a:schemeClr val="tx1"/>
                </a:solidFill>
                <a:latin typeface="Oswald light" panose="02000303000000000000" pitchFamily="2" charset="0"/>
              </a:rPr>
              <a:t>příspěvky </a:t>
            </a:r>
            <a:r>
              <a:rPr lang="cs-CZ" sz="2400" b="1" dirty="0" smtClean="0">
                <a:solidFill>
                  <a:schemeClr val="tx1"/>
                </a:solidFill>
                <a:latin typeface="Oswald light" panose="02000303000000000000" pitchFamily="2" charset="0"/>
              </a:rPr>
              <a:t>– zvláštnosti </a:t>
            </a:r>
            <a:endParaRPr lang="cs-CZ" sz="2400" b="1" dirty="0" smtClean="0">
              <a:solidFill>
                <a:srgbClr val="FF0000"/>
              </a:solidFill>
              <a:latin typeface="Oswald light" panose="02000303000000000000" pitchFamily="2" charset="0"/>
            </a:endParaRPr>
          </a:p>
          <a:p>
            <a:pPr marL="571500" lvl="1" indent="-171450">
              <a:buFontTx/>
              <a:buChar char="-"/>
            </a:pPr>
            <a:r>
              <a:rPr lang="cs-CZ" sz="2200" dirty="0" smtClean="0">
                <a:solidFill>
                  <a:schemeClr val="tx1"/>
                </a:solidFill>
                <a:latin typeface="Oswald light" panose="02000303000000000000" pitchFamily="2" charset="0"/>
              </a:rPr>
              <a:t>Galaktická </a:t>
            </a:r>
            <a:r>
              <a:rPr lang="cs-CZ" sz="2200" dirty="0">
                <a:solidFill>
                  <a:schemeClr val="tx1"/>
                </a:solidFill>
                <a:latin typeface="Oswald light" panose="02000303000000000000" pitchFamily="2" charset="0"/>
              </a:rPr>
              <a:t>agentura s.r.o</a:t>
            </a:r>
            <a:r>
              <a:rPr lang="cs-CZ" sz="2200" dirty="0" smtClean="0">
                <a:solidFill>
                  <a:schemeClr val="tx1"/>
                </a:solidFill>
                <a:latin typeface="Oswald light" panose="02000303000000000000" pitchFamily="2" charset="0"/>
              </a:rPr>
              <a:t>. – nefinanční dar ANO (2012)</a:t>
            </a:r>
          </a:p>
          <a:p>
            <a:pPr marL="571500" lvl="1" indent="-171450">
              <a:buFontTx/>
              <a:buChar char="-"/>
            </a:pPr>
            <a:r>
              <a:rPr lang="cs-CZ" sz="2200" dirty="0">
                <a:solidFill>
                  <a:schemeClr val="tx1"/>
                </a:solidFill>
                <a:latin typeface="Oswald light" panose="02000303000000000000" pitchFamily="2" charset="0"/>
              </a:rPr>
              <a:t>SPO a TOP09 – nezamýšlený nefinanční dar TOP09 za uveřejnění </a:t>
            </a:r>
            <a:r>
              <a:rPr lang="cs-CZ" sz="2200" dirty="0" smtClean="0">
                <a:solidFill>
                  <a:schemeClr val="tx1"/>
                </a:solidFill>
                <a:latin typeface="Oswald light" panose="02000303000000000000" pitchFamily="2" charset="0"/>
              </a:rPr>
              <a:t>fotografie M</a:t>
            </a:r>
            <a:r>
              <a:rPr lang="cs-CZ" sz="2200" dirty="0">
                <a:solidFill>
                  <a:schemeClr val="tx1"/>
                </a:solidFill>
                <a:latin typeface="Oswald light" panose="02000303000000000000" pitchFamily="2" charset="0"/>
              </a:rPr>
              <a:t>. Kalouska na billboardech </a:t>
            </a:r>
            <a:r>
              <a:rPr lang="cs-CZ" sz="2200" dirty="0" smtClean="0">
                <a:solidFill>
                  <a:schemeClr val="tx1"/>
                </a:solidFill>
                <a:latin typeface="Oswald light" panose="02000303000000000000" pitchFamily="2" charset="0"/>
              </a:rPr>
              <a:t>SPO </a:t>
            </a:r>
            <a:endParaRPr lang="cs-CZ" sz="2200" dirty="0">
              <a:solidFill>
                <a:schemeClr val="tx1"/>
              </a:solidFill>
              <a:latin typeface="Oswald light" panose="02000303000000000000" pitchFamily="2" charset="0"/>
            </a:endParaRPr>
          </a:p>
          <a:p>
            <a:pPr marL="571500" lvl="1" indent="-171450">
              <a:buFontTx/>
              <a:buChar char="-"/>
            </a:pPr>
            <a:endParaRPr lang="cs-CZ" sz="2000" dirty="0">
              <a:solidFill>
                <a:schemeClr val="tx1"/>
              </a:solidFill>
              <a:latin typeface="Oswald light" panose="02000303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973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0387" y="777801"/>
            <a:ext cx="8462731" cy="1143000"/>
          </a:xfrm>
        </p:spPr>
        <p:txBody>
          <a:bodyPr>
            <a:noAutofit/>
          </a:bodyPr>
          <a:lstStyle/>
          <a:p>
            <a:r>
              <a:rPr lang="cs-CZ" sz="4400" dirty="0"/>
              <a:t>Financování </a:t>
            </a:r>
            <a:r>
              <a:rPr lang="cs-CZ" sz="4400" dirty="0" smtClean="0"/>
              <a:t>hnutí ANO – nový hráč na politickém trhu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68867" y="2339475"/>
            <a:ext cx="10972800" cy="3982452"/>
          </a:xfrm>
        </p:spPr>
        <p:txBody>
          <a:bodyPr>
            <a:normAutofit/>
          </a:bodyPr>
          <a:lstStyle/>
          <a:p>
            <a:r>
              <a:rPr lang="cs-CZ" sz="2000" dirty="0" smtClean="0">
                <a:solidFill>
                  <a:schemeClr val="tx1"/>
                </a:solidFill>
                <a:latin typeface="Oswald light" panose="02000303000000000000" pitchFamily="2" charset="0"/>
              </a:rPr>
              <a:t>ANO je nový relevantní politický subjekt, má smysl se podrobně zabývat jeho financováním a </a:t>
            </a:r>
            <a:r>
              <a:rPr lang="cs-CZ" sz="2000" i="1" dirty="0" smtClean="0">
                <a:solidFill>
                  <a:schemeClr val="tx1"/>
                </a:solidFill>
                <a:latin typeface="Oswald light" panose="02000303000000000000" pitchFamily="2" charset="0"/>
              </a:rPr>
              <a:t>porovnat, zda trpí obdobnými problémy jako zavedené strany. </a:t>
            </a:r>
            <a:r>
              <a:rPr lang="cs-CZ" sz="2000" dirty="0" smtClean="0">
                <a:solidFill>
                  <a:schemeClr val="tx1"/>
                </a:solidFill>
                <a:latin typeface="Oswald light" panose="02000303000000000000" pitchFamily="2" charset="0"/>
              </a:rPr>
              <a:t>Zkoumaná data jsou aktuální k říjnu 2015.</a:t>
            </a:r>
            <a:endParaRPr lang="cs-CZ" i="1" dirty="0">
              <a:solidFill>
                <a:schemeClr val="tx1"/>
              </a:solidFill>
              <a:latin typeface="Oswald light" panose="02000303000000000000" pitchFamily="2" charset="0"/>
            </a:endParaRPr>
          </a:p>
          <a:p>
            <a:pPr lvl="1"/>
            <a:r>
              <a:rPr lang="cs-CZ" sz="2000" b="1" dirty="0" smtClean="0">
                <a:solidFill>
                  <a:schemeClr val="tx1"/>
                </a:solidFill>
                <a:latin typeface="Oswald light" panose="02000303000000000000" pitchFamily="2" charset="0"/>
              </a:rPr>
              <a:t>2012</a:t>
            </a:r>
            <a:r>
              <a:rPr lang="cs-CZ" sz="2000" dirty="0" smtClean="0">
                <a:solidFill>
                  <a:schemeClr val="tx1"/>
                </a:solidFill>
                <a:latin typeface="Oswald light" panose="02000303000000000000" pitchFamily="2" charset="0"/>
              </a:rPr>
              <a:t> – čistě z darů, členské příspěvky představovali 0,12%</a:t>
            </a:r>
          </a:p>
          <a:p>
            <a:pPr marL="914400" lvl="2" indent="0">
              <a:buNone/>
            </a:pPr>
            <a:r>
              <a:rPr lang="cs-CZ" sz="2000" dirty="0" smtClean="0">
                <a:solidFill>
                  <a:schemeClr val="tx1"/>
                </a:solidFill>
                <a:latin typeface="Oswald light" panose="02000303000000000000" pitchFamily="2" charset="0"/>
              </a:rPr>
              <a:t> -Donoři: Andrej </a:t>
            </a:r>
            <a:r>
              <a:rPr lang="cs-CZ" sz="2000" dirty="0" err="1" smtClean="0">
                <a:solidFill>
                  <a:schemeClr val="tx1"/>
                </a:solidFill>
                <a:latin typeface="Oswald light" panose="02000303000000000000" pitchFamily="2" charset="0"/>
              </a:rPr>
              <a:t>Babiš</a:t>
            </a:r>
            <a:r>
              <a:rPr lang="cs-CZ" sz="2000" dirty="0" smtClean="0">
                <a:solidFill>
                  <a:schemeClr val="tx1"/>
                </a:solidFill>
                <a:latin typeface="Oswald light" panose="02000303000000000000" pitchFamily="2" charset="0"/>
              </a:rPr>
              <a:t> 29,5m, DEZA a.s. 10m, </a:t>
            </a:r>
            <a:r>
              <a:rPr lang="cs-CZ" sz="2000" dirty="0" err="1" smtClean="0">
                <a:solidFill>
                  <a:schemeClr val="tx1"/>
                </a:solidFill>
                <a:latin typeface="Oswald light" panose="02000303000000000000" pitchFamily="2" charset="0"/>
              </a:rPr>
              <a:t>Lovochemie</a:t>
            </a:r>
            <a:r>
              <a:rPr lang="cs-CZ" sz="2000" dirty="0" smtClean="0">
                <a:solidFill>
                  <a:schemeClr val="tx1"/>
                </a:solidFill>
                <a:latin typeface="Oswald light" panose="02000303000000000000" pitchFamily="2" charset="0"/>
              </a:rPr>
              <a:t> a.s. 6m, PRECHEZA 6m, Synthesia a.s. 3m apod.</a:t>
            </a:r>
          </a:p>
          <a:p>
            <a:pPr lvl="1"/>
            <a:r>
              <a:rPr lang="cs-CZ" sz="2000" b="1" dirty="0" smtClean="0">
                <a:solidFill>
                  <a:schemeClr val="tx1"/>
                </a:solidFill>
                <a:latin typeface="Oswald light" panose="02000303000000000000" pitchFamily="2" charset="0"/>
              </a:rPr>
              <a:t>2013</a:t>
            </a:r>
            <a:r>
              <a:rPr lang="cs-CZ" sz="2000" dirty="0" smtClean="0">
                <a:solidFill>
                  <a:schemeClr val="tx1"/>
                </a:solidFill>
                <a:latin typeface="Oswald light" panose="02000303000000000000" pitchFamily="2" charset="0"/>
              </a:rPr>
              <a:t> – nejvyšší položkou půjčky a </a:t>
            </a:r>
            <a:r>
              <a:rPr lang="cs-CZ" sz="2000" dirty="0">
                <a:solidFill>
                  <a:schemeClr val="tx1"/>
                </a:solidFill>
                <a:latin typeface="Oswald light" panose="02000303000000000000" pitchFamily="2" charset="0"/>
              </a:rPr>
              <a:t>úvěry (skoro 52% rozpočtu hnutí) </a:t>
            </a:r>
            <a:r>
              <a:rPr lang="cs-CZ" sz="2000" dirty="0" smtClean="0">
                <a:solidFill>
                  <a:schemeClr val="tx1"/>
                </a:solidFill>
                <a:latin typeface="Oswald light" panose="02000303000000000000" pitchFamily="2" charset="0"/>
              </a:rPr>
              <a:t>a uhrazení volebních nákladů</a:t>
            </a:r>
          </a:p>
          <a:p>
            <a:pPr lvl="1"/>
            <a:r>
              <a:rPr lang="cs-CZ" sz="2000" b="1" dirty="0" smtClean="0">
                <a:solidFill>
                  <a:schemeClr val="tx1"/>
                </a:solidFill>
                <a:latin typeface="Oswald light" panose="02000303000000000000" pitchFamily="2" charset="0"/>
              </a:rPr>
              <a:t>2014</a:t>
            </a:r>
            <a:r>
              <a:rPr lang="cs-CZ" sz="2000" dirty="0" smtClean="0">
                <a:solidFill>
                  <a:schemeClr val="tx1"/>
                </a:solidFill>
                <a:latin typeface="Oswald light" panose="02000303000000000000" pitchFamily="2" charset="0"/>
              </a:rPr>
              <a:t> – nejvyšší půjčky a úvěry (téměř 39% rozpočtu hnutí), příspěvky na činnost (33%) a dary (20%)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  <a:latin typeface="Oswald light" panose="02000303000000000000" pitchFamily="2" charset="0"/>
              </a:rPr>
              <a:t>od 20.3.2015 zřízen transparentní účet (jeden z posledních)</a:t>
            </a:r>
          </a:p>
          <a:p>
            <a:pPr>
              <a:buFontTx/>
              <a:buChar char="-"/>
            </a:pPr>
            <a:r>
              <a:rPr lang="cs-CZ" sz="2000" dirty="0" smtClean="0">
                <a:solidFill>
                  <a:schemeClr val="tx1"/>
                </a:solidFill>
                <a:latin typeface="Oswald light" panose="02000303000000000000" pitchFamily="2" charset="0"/>
              </a:rPr>
              <a:t>Z tohoto pohledu celkem logický vývoj, </a:t>
            </a:r>
            <a:r>
              <a:rPr lang="cs-CZ" sz="2000" dirty="0">
                <a:solidFill>
                  <a:schemeClr val="tx1"/>
                </a:solidFill>
                <a:latin typeface="Oswald light" panose="02000303000000000000" pitchFamily="2" charset="0"/>
              </a:rPr>
              <a:t>v</a:t>
            </a:r>
            <a:r>
              <a:rPr lang="cs-CZ" sz="2000" dirty="0" smtClean="0">
                <a:solidFill>
                  <a:schemeClr val="tx1"/>
                </a:solidFill>
                <a:latin typeface="Oswald light" panose="02000303000000000000" pitchFamily="2" charset="0"/>
              </a:rPr>
              <a:t> prvotní fázi projekt jednoho muže, hnutí je nejdřív sponzorováno jeho impériem a postupně začíná velkou část financování představovat dary, popř. půjčky. Při </a:t>
            </a:r>
            <a:r>
              <a:rPr lang="cs-CZ" sz="2000" dirty="0">
                <a:solidFill>
                  <a:schemeClr val="tx1"/>
                </a:solidFill>
                <a:latin typeface="Oswald light" panose="02000303000000000000" pitchFamily="2" charset="0"/>
              </a:rPr>
              <a:t>podrobnějším zkoumání </a:t>
            </a:r>
            <a:r>
              <a:rPr lang="cs-CZ" sz="2000" dirty="0" smtClean="0">
                <a:solidFill>
                  <a:schemeClr val="tx1"/>
                </a:solidFill>
                <a:latin typeface="Oswald light" panose="02000303000000000000" pitchFamily="2" charset="0"/>
              </a:rPr>
              <a:t>však většina celkových příjmů </a:t>
            </a:r>
            <a:r>
              <a:rPr lang="cs-CZ" sz="2000" dirty="0">
                <a:solidFill>
                  <a:schemeClr val="tx1"/>
                </a:solidFill>
                <a:latin typeface="Oswald light" panose="02000303000000000000" pitchFamily="2" charset="0"/>
              </a:rPr>
              <a:t>je spojena s </a:t>
            </a:r>
            <a:r>
              <a:rPr lang="cs-CZ" sz="2000" dirty="0" err="1">
                <a:solidFill>
                  <a:schemeClr val="tx1"/>
                </a:solidFill>
                <a:latin typeface="Oswald light" panose="02000303000000000000" pitchFamily="2" charset="0"/>
              </a:rPr>
              <a:t>Agrofertem</a:t>
            </a:r>
            <a:r>
              <a:rPr lang="cs-CZ" sz="2000" dirty="0">
                <a:solidFill>
                  <a:schemeClr val="tx1"/>
                </a:solidFill>
                <a:latin typeface="Oswald light" panose="02000303000000000000" pitchFamily="2" charset="0"/>
              </a:rPr>
              <a:t> či s nimi </a:t>
            </a:r>
            <a:r>
              <a:rPr lang="cs-CZ" sz="2000" dirty="0" smtClean="0">
                <a:solidFill>
                  <a:schemeClr val="tx1"/>
                </a:solidFill>
                <a:latin typeface="Oswald light" panose="02000303000000000000" pitchFamily="2" charset="0"/>
              </a:rPr>
              <a:t>spojenými firmami. Tuto tezi podporuje i spektrum dárců v roce 2015 – ve většině se jedná o členy, kandidáty nebo lidi, kteří jsou díky hnutí ve veřejných funkcích (lidé ANO). </a:t>
            </a:r>
          </a:p>
        </p:txBody>
      </p:sp>
    </p:spTree>
    <p:extLst>
      <p:ext uri="{BB962C8B-B14F-4D97-AF65-F5344CB8AC3E}">
        <p14:creationId xmlns:p14="http://schemas.microsoft.com/office/powerpoint/2010/main" val="934470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1077502"/>
              </p:ext>
            </p:extLst>
          </p:nvPr>
        </p:nvGraphicFramePr>
        <p:xfrm>
          <a:off x="2127826" y="2104231"/>
          <a:ext cx="8120635" cy="32805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294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19123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08248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  <a:latin typeface="+mj-lt"/>
                        </a:rPr>
                        <a:t>DARY </a:t>
                      </a:r>
                      <a:r>
                        <a:rPr lang="cs-CZ" sz="2000" u="none" strike="noStrike" dirty="0" smtClean="0">
                          <a:effectLst/>
                          <a:latin typeface="+mj-lt"/>
                        </a:rPr>
                        <a:t>CELKEM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  <a:latin typeface="+mj-lt"/>
                        </a:rPr>
                        <a:t>105 406 692,5 Kč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35798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  <a:latin typeface="+mj-lt"/>
                        </a:rPr>
                        <a:t>PRÁVNICKÉ OSOBY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  <a:latin typeface="+mj-lt"/>
                        </a:rPr>
                        <a:t>52 614 596,6 Kč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51664"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u="none" strike="noStrike" dirty="0">
                          <a:effectLst/>
                          <a:latin typeface="+mj-lt"/>
                        </a:rPr>
                        <a:t>DARY OD FIREM NAPOJENÝCH NA AGROFERT</a:t>
                      </a:r>
                      <a:endParaRPr lang="pl-PL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 smtClean="0">
                          <a:effectLst/>
                          <a:latin typeface="+mj-lt"/>
                        </a:rPr>
                        <a:t>min. 29 </a:t>
                      </a:r>
                      <a:r>
                        <a:rPr lang="cs-CZ" sz="2000" u="none" strike="noStrike" dirty="0">
                          <a:effectLst/>
                          <a:latin typeface="+mj-lt"/>
                        </a:rPr>
                        <a:t>974 269,0 Kč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19178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  <a:latin typeface="+mj-lt"/>
                        </a:rPr>
                        <a:t>DARY OD DODAVATELŮ AGROFERTU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 smtClean="0">
                          <a:effectLst/>
                          <a:latin typeface="+mj-lt"/>
                        </a:rPr>
                        <a:t>min.</a:t>
                      </a:r>
                      <a:r>
                        <a:rPr lang="cs-CZ" sz="2000" u="none" strike="noStrike" baseline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cs-CZ" sz="2000" u="none" strike="noStrike" dirty="0" smtClean="0">
                          <a:effectLst/>
                          <a:latin typeface="+mj-lt"/>
                        </a:rPr>
                        <a:t>203 </a:t>
                      </a:r>
                      <a:r>
                        <a:rPr lang="cs-CZ" sz="2000" u="none" strike="noStrike" dirty="0">
                          <a:effectLst/>
                          <a:latin typeface="+mj-lt"/>
                        </a:rPr>
                        <a:t>000,0 Kč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19178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  <a:latin typeface="+mj-lt"/>
                        </a:rPr>
                        <a:t>FYZICKÉ OSOBY 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  <a:latin typeface="+mj-lt"/>
                        </a:rPr>
                        <a:t>52 792 095,4 Kč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46503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  <a:latin typeface="+mj-lt"/>
                        </a:rPr>
                        <a:t>LIDÉ ANO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  <a:latin typeface="+mj-lt"/>
                        </a:rPr>
                        <a:t>35 686 872,2 Kč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5808682" y="5384800"/>
            <a:ext cx="45159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>
                <a:latin typeface="Oswald light" panose="02000303000000000000" pitchFamily="2" charset="0"/>
              </a:rPr>
              <a:t>Zdroj: Politickefinance.cz, Transparency International, data do 10/2015</a:t>
            </a:r>
            <a:endParaRPr lang="cs-CZ" sz="1400" dirty="0">
              <a:latin typeface="Oswald light" panose="02000303000000000000" pitchFamily="2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582861" y="723041"/>
            <a:ext cx="683231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4400" dirty="0">
                <a:latin typeface="+mj-lt"/>
              </a:rPr>
              <a:t>ANO - </a:t>
            </a:r>
            <a:r>
              <a:rPr lang="cs-CZ" sz="4000" dirty="0">
                <a:latin typeface="+mj-lt"/>
              </a:rPr>
              <a:t>Dary v </a:t>
            </a:r>
            <a:r>
              <a:rPr lang="cs-CZ" sz="4000" dirty="0" smtClean="0">
                <a:latin typeface="+mj-lt"/>
              </a:rPr>
              <a:t>číslech za 2012-2015</a:t>
            </a:r>
            <a:endParaRPr lang="cs-CZ" sz="4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0476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6566" y="457780"/>
            <a:ext cx="8462731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ANO – dary fyzické a právnické osoby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8581708"/>
              </p:ext>
            </p:extLst>
          </p:nvPr>
        </p:nvGraphicFramePr>
        <p:xfrm>
          <a:off x="609600" y="1879599"/>
          <a:ext cx="10596664" cy="3953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5833533" y="5526806"/>
            <a:ext cx="5207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>
                <a:latin typeface="Oswald light" panose="02000303000000000000" pitchFamily="2" charset="0"/>
              </a:rPr>
              <a:t>Zdroj: Politickefinance.cz, Transparency </a:t>
            </a:r>
            <a:r>
              <a:rPr lang="cs-CZ" sz="1600" dirty="0" smtClean="0">
                <a:latin typeface="Oswald light" panose="02000303000000000000" pitchFamily="2" charset="0"/>
              </a:rPr>
              <a:t>International (data </a:t>
            </a:r>
            <a:r>
              <a:rPr lang="cs-CZ" sz="1600" dirty="0">
                <a:latin typeface="Oswald light" panose="02000303000000000000" pitchFamily="2" charset="0"/>
              </a:rPr>
              <a:t>k</a:t>
            </a:r>
            <a:r>
              <a:rPr lang="cs-CZ" sz="1600" dirty="0" smtClean="0">
                <a:latin typeface="Oswald light" panose="02000303000000000000" pitchFamily="2" charset="0"/>
              </a:rPr>
              <a:t> 10/2015)</a:t>
            </a:r>
            <a:endParaRPr lang="cs-CZ" sz="1600" dirty="0">
              <a:latin typeface="Oswald light" panose="02000303000000000000" pitchFamily="2" charset="0"/>
            </a:endParaRPr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333304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2377" y="633549"/>
            <a:ext cx="8462731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ANO – příspěvky členů a lidí ve veřejných funkcích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7062258" y="6103546"/>
            <a:ext cx="45201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>
                <a:latin typeface="Oswald light" panose="02000303000000000000" pitchFamily="2" charset="0"/>
              </a:rPr>
              <a:t>Zdroj: Politickefinance.cz, Transparency </a:t>
            </a:r>
            <a:r>
              <a:rPr lang="cs-CZ" sz="1400" dirty="0" smtClean="0">
                <a:latin typeface="Oswald light" panose="02000303000000000000" pitchFamily="2" charset="0"/>
              </a:rPr>
              <a:t>International (data </a:t>
            </a:r>
            <a:r>
              <a:rPr lang="cs-CZ" sz="1400" dirty="0">
                <a:latin typeface="Oswald light" panose="02000303000000000000" pitchFamily="2" charset="0"/>
              </a:rPr>
              <a:t>k</a:t>
            </a:r>
            <a:r>
              <a:rPr lang="cs-CZ" sz="1400" dirty="0" smtClean="0">
                <a:latin typeface="Oswald light" panose="02000303000000000000" pitchFamily="2" charset="0"/>
              </a:rPr>
              <a:t> 10/2015)</a:t>
            </a:r>
            <a:endParaRPr lang="cs-CZ" sz="1400" dirty="0">
              <a:latin typeface="Oswald light" panose="02000303000000000000" pitchFamily="2" charset="0"/>
            </a:endParaRP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6336157"/>
              </p:ext>
            </p:extLst>
          </p:nvPr>
        </p:nvGraphicFramePr>
        <p:xfrm>
          <a:off x="609600" y="1577583"/>
          <a:ext cx="109728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54466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3044" y="384984"/>
            <a:ext cx="9404723" cy="1234766"/>
          </a:xfrm>
        </p:spPr>
        <p:txBody>
          <a:bodyPr>
            <a:normAutofit/>
          </a:bodyPr>
          <a:lstStyle/>
          <a:p>
            <a:pPr algn="ctr"/>
            <a:r>
              <a:rPr lang="cs-CZ" sz="5300" dirty="0" smtClean="0"/>
              <a:t>Obsah prezentace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1779" y="1687484"/>
            <a:ext cx="10302625" cy="4195481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cs-CZ" dirty="0" smtClean="0">
                <a:solidFill>
                  <a:schemeClr val="accent1"/>
                </a:solidFill>
                <a:latin typeface="Oswald light" panose="02000303000000000000" pitchFamily="2" charset="0"/>
              </a:rPr>
              <a:t>Proč TI sleduje tuto oblast průběžně </a:t>
            </a:r>
          </a:p>
          <a:p>
            <a:pPr marL="457200" indent="-457200">
              <a:buAutoNum type="arabicPeriod"/>
            </a:pPr>
            <a:r>
              <a:rPr lang="cs-CZ" dirty="0" smtClean="0">
                <a:solidFill>
                  <a:schemeClr val="accent1"/>
                </a:solidFill>
                <a:latin typeface="Oswald light" panose="02000303000000000000" pitchFamily="2" charset="0"/>
              </a:rPr>
              <a:t>Zákon o financování politických stran </a:t>
            </a:r>
          </a:p>
          <a:p>
            <a:pPr marL="457200" indent="-457200">
              <a:buAutoNum type="arabicPeriod"/>
            </a:pPr>
            <a:r>
              <a:rPr lang="cs-CZ" dirty="0" smtClean="0">
                <a:solidFill>
                  <a:schemeClr val="accent1"/>
                </a:solidFill>
                <a:latin typeface="Oswald light" panose="02000303000000000000" pitchFamily="2" charset="0"/>
              </a:rPr>
              <a:t>Transparentní účty stran </a:t>
            </a:r>
          </a:p>
          <a:p>
            <a:pPr marL="457200" indent="-457200">
              <a:buAutoNum type="arabicPeriod"/>
            </a:pPr>
            <a:r>
              <a:rPr lang="cs-CZ" dirty="0" smtClean="0">
                <a:solidFill>
                  <a:schemeClr val="accent1"/>
                </a:solidFill>
                <a:latin typeface="Oswald light" panose="02000303000000000000" pitchFamily="2" charset="0"/>
              </a:rPr>
              <a:t>Rizikové faktory </a:t>
            </a:r>
            <a:endParaRPr lang="cs-CZ" dirty="0">
              <a:solidFill>
                <a:schemeClr val="accent1"/>
              </a:solidFill>
              <a:latin typeface="Oswald light" panose="02000303000000000000" pitchFamily="2" charset="0"/>
            </a:endParaRPr>
          </a:p>
          <a:p>
            <a:pPr marL="457200" indent="-457200">
              <a:buAutoNum type="arabicPeriod"/>
            </a:pPr>
            <a:r>
              <a:rPr lang="cs-CZ" dirty="0" smtClean="0">
                <a:solidFill>
                  <a:schemeClr val="accent1"/>
                </a:solidFill>
                <a:latin typeface="Oswald light" panose="02000303000000000000" pitchFamily="2" charset="0"/>
              </a:rPr>
              <a:t>Otazníky  </a:t>
            </a:r>
          </a:p>
          <a:p>
            <a:pPr marL="457200" indent="-457200">
              <a:buAutoNum type="arabicPeriod"/>
            </a:pPr>
            <a:r>
              <a:rPr lang="cs-CZ" dirty="0" smtClean="0">
                <a:solidFill>
                  <a:schemeClr val="accent1"/>
                </a:solidFill>
                <a:latin typeface="Oswald light" panose="02000303000000000000" pitchFamily="2" charset="0"/>
              </a:rPr>
              <a:t>Financování ANO – nový relevantní subjekt na politické mapě </a:t>
            </a:r>
          </a:p>
          <a:p>
            <a:pPr marL="457200" indent="-457200">
              <a:buAutoNum type="arabicPeriod"/>
            </a:pPr>
            <a:r>
              <a:rPr lang="cs-CZ" dirty="0" smtClean="0">
                <a:solidFill>
                  <a:schemeClr val="accent1"/>
                </a:solidFill>
                <a:latin typeface="Oswald light" panose="02000303000000000000" pitchFamily="2" charset="0"/>
              </a:rPr>
              <a:t>TI: Monitoring krajských a senátních voleb 2016 </a:t>
            </a:r>
          </a:p>
          <a:p>
            <a:pPr algn="ctr">
              <a:buFontTx/>
              <a:buChar char="-"/>
            </a:pPr>
            <a:endParaRPr lang="cs-CZ" dirty="0" smtClean="0">
              <a:solidFill>
                <a:schemeClr val="accent1"/>
              </a:solidFill>
              <a:latin typeface="+mj-lt"/>
            </a:endParaRPr>
          </a:p>
          <a:p>
            <a:pPr algn="ctr">
              <a:buFontTx/>
              <a:buChar char="-"/>
            </a:pPr>
            <a:endParaRPr lang="cs-CZ" dirty="0" smtClean="0">
              <a:solidFill>
                <a:schemeClr val="accent1"/>
              </a:solidFill>
              <a:latin typeface="+mj-lt"/>
            </a:endParaRPr>
          </a:p>
          <a:p>
            <a:pPr marL="0" indent="0" algn="ctr">
              <a:buNone/>
            </a:pPr>
            <a:endParaRPr lang="cs-CZ" dirty="0">
              <a:solidFill>
                <a:schemeClr val="accent1"/>
              </a:solidFill>
              <a:latin typeface="+mj-lt"/>
            </a:endParaRPr>
          </a:p>
          <a:p>
            <a:pPr marL="0" indent="0" algn="ctr">
              <a:buNone/>
            </a:pPr>
            <a:endParaRPr lang="cs-CZ" dirty="0">
              <a:solidFill>
                <a:schemeClr val="accent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16116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70060" y="548958"/>
            <a:ext cx="8462731" cy="1143000"/>
          </a:xfrm>
        </p:spPr>
        <p:txBody>
          <a:bodyPr/>
          <a:lstStyle/>
          <a:p>
            <a:r>
              <a:rPr lang="cs-CZ" dirty="0" smtClean="0"/>
              <a:t>ANO a zemědělské subjekty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36623" y="1802025"/>
            <a:ext cx="10249444" cy="4195481"/>
          </a:xfrm>
        </p:spPr>
        <p:txBody>
          <a:bodyPr>
            <a:noAutofit/>
          </a:bodyPr>
          <a:lstStyle/>
          <a:p>
            <a:r>
              <a:rPr lang="cs-CZ" sz="2800" dirty="0" smtClean="0">
                <a:solidFill>
                  <a:schemeClr val="accent1"/>
                </a:solidFill>
                <a:latin typeface="Oswald light" panose="02000303000000000000" pitchFamily="2" charset="0"/>
              </a:rPr>
              <a:t>ANO není agrární strana, přesto v porovnání s ostatními stranami výrazně vyšší poměr sponzorů ze zemědělství.</a:t>
            </a:r>
          </a:p>
          <a:p>
            <a:r>
              <a:rPr lang="cs-CZ" sz="2800" dirty="0" smtClean="0">
                <a:solidFill>
                  <a:schemeClr val="accent1"/>
                </a:solidFill>
                <a:latin typeface="Oswald light" panose="02000303000000000000" pitchFamily="2" charset="0"/>
              </a:rPr>
              <a:t>Z 363 firem (sponzorů ANO)– je jich nejméně 75 z tohoto sektoru, tedy minimálně 20% dárců hnutí ANO představuje firmy působící v zemědělském sektoru.</a:t>
            </a:r>
          </a:p>
          <a:p>
            <a:r>
              <a:rPr lang="cs-CZ" sz="2800" dirty="0" smtClean="0">
                <a:solidFill>
                  <a:schemeClr val="accent1"/>
                </a:solidFill>
                <a:latin typeface="Oswald light" panose="02000303000000000000" pitchFamily="2" charset="0"/>
              </a:rPr>
              <a:t>Tyto firmy až na výjimky nesponzorují hnutí vícekrát.</a:t>
            </a:r>
          </a:p>
          <a:p>
            <a:endParaRPr lang="cs-CZ" sz="2800" dirty="0">
              <a:solidFill>
                <a:schemeClr val="accent1"/>
              </a:solidFill>
              <a:latin typeface="Oswald light" panose="02000303000000000000" pitchFamily="2" charset="0"/>
            </a:endParaRPr>
          </a:p>
          <a:p>
            <a:pPr lvl="0">
              <a:lnSpc>
                <a:spcPct val="115000"/>
              </a:lnSpc>
              <a:tabLst>
                <a:tab pos="457200" algn="l"/>
              </a:tabLst>
            </a:pPr>
            <a:r>
              <a:rPr lang="cs-CZ" sz="2800" dirty="0" smtClean="0">
                <a:solidFill>
                  <a:schemeClr val="accent1"/>
                </a:solidFill>
                <a:latin typeface="Oswald light" panose="02000303000000000000" pitchFamily="2" charset="0"/>
              </a:rPr>
              <a:t>Příklady firem: </a:t>
            </a:r>
            <a:r>
              <a:rPr lang="cs-CZ" sz="2800" dirty="0">
                <a:solidFill>
                  <a:schemeClr val="accent1"/>
                </a:solidFill>
                <a:latin typeface="Oswald light" panose="02000303000000000000" pitchFamily="2" charset="-18"/>
                <a:ea typeface="Calibri" panose="020F0502020204030204" pitchFamily="34" charset="0"/>
                <a:cs typeface="Times New Roman" panose="02020603050405020304" pitchFamily="18" charset="0"/>
              </a:rPr>
              <a:t>Agropodnik a.s. </a:t>
            </a:r>
            <a:r>
              <a:rPr lang="cs-CZ" sz="2800" dirty="0" smtClean="0">
                <a:solidFill>
                  <a:schemeClr val="accent1"/>
                </a:solidFill>
                <a:latin typeface="Oswald light" panose="02000303000000000000" pitchFamily="2" charset="-18"/>
                <a:ea typeface="Calibri" panose="020F0502020204030204" pitchFamily="34" charset="0"/>
                <a:cs typeface="Times New Roman" panose="02020603050405020304" pitchFamily="18" charset="0"/>
              </a:rPr>
              <a:t>Hradec Králové, </a:t>
            </a:r>
            <a:r>
              <a:rPr lang="cs-CZ" sz="2800" dirty="0" err="1" smtClean="0">
                <a:solidFill>
                  <a:schemeClr val="accent1"/>
                </a:solidFill>
                <a:latin typeface="Oswald light" panose="02000303000000000000" pitchFamily="2" charset="-18"/>
                <a:ea typeface="Calibri" panose="020F0502020204030204" pitchFamily="34" charset="0"/>
                <a:cs typeface="Times New Roman" panose="02020603050405020304" pitchFamily="18" charset="0"/>
              </a:rPr>
              <a:t>Tršická</a:t>
            </a:r>
            <a:r>
              <a:rPr lang="cs-CZ" sz="2800" dirty="0" smtClean="0">
                <a:solidFill>
                  <a:schemeClr val="accent1"/>
                </a:solidFill>
                <a:latin typeface="Oswald light" panose="02000303000000000000" pitchFamily="2" charset="-1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>
                <a:solidFill>
                  <a:schemeClr val="accent1"/>
                </a:solidFill>
                <a:latin typeface="Oswald light" panose="02000303000000000000" pitchFamily="2" charset="-18"/>
                <a:ea typeface="Calibri" panose="020F0502020204030204" pitchFamily="34" charset="0"/>
                <a:cs typeface="Times New Roman" panose="02020603050405020304" pitchFamily="18" charset="0"/>
              </a:rPr>
              <a:t>zemědělská a.s., </a:t>
            </a:r>
            <a:r>
              <a:rPr lang="cs-CZ" sz="2800" dirty="0" smtClean="0">
                <a:solidFill>
                  <a:schemeClr val="accent1"/>
                </a:solidFill>
                <a:latin typeface="Oswald light" panose="02000303000000000000" pitchFamily="2" charset="-18"/>
                <a:ea typeface="Calibri" panose="020F0502020204030204" pitchFamily="34" charset="0"/>
                <a:cs typeface="Times New Roman" panose="02020603050405020304" pitchFamily="18" charset="0"/>
              </a:rPr>
              <a:t>			SENAGRO </a:t>
            </a:r>
            <a:r>
              <a:rPr lang="cs-CZ" sz="2800" dirty="0">
                <a:solidFill>
                  <a:schemeClr val="accent1"/>
                </a:solidFill>
                <a:latin typeface="Oswald light" panose="02000303000000000000" pitchFamily="2" charset="-18"/>
                <a:ea typeface="Calibri" panose="020F0502020204030204" pitchFamily="34" charset="0"/>
                <a:cs typeface="Times New Roman" panose="02020603050405020304" pitchFamily="18" charset="0"/>
              </a:rPr>
              <a:t>a.s. či </a:t>
            </a:r>
            <a:r>
              <a:rPr lang="cs-CZ" sz="2800" dirty="0" err="1">
                <a:solidFill>
                  <a:schemeClr val="accent1"/>
                </a:solidFill>
                <a:latin typeface="Oswald light" panose="02000303000000000000" pitchFamily="2" charset="-18"/>
                <a:ea typeface="Calibri" panose="020F0502020204030204" pitchFamily="34" charset="0"/>
                <a:cs typeface="Times New Roman" panose="02020603050405020304" pitchFamily="18" charset="0"/>
              </a:rPr>
              <a:t>Drůběžářský</a:t>
            </a:r>
            <a:r>
              <a:rPr lang="cs-CZ" sz="2800" dirty="0">
                <a:solidFill>
                  <a:schemeClr val="accent1"/>
                </a:solidFill>
                <a:latin typeface="Oswald light" panose="02000303000000000000" pitchFamily="2" charset="-18"/>
                <a:ea typeface="Calibri" panose="020F0502020204030204" pitchFamily="34" charset="0"/>
                <a:cs typeface="Times New Roman" panose="02020603050405020304" pitchFamily="18" charset="0"/>
              </a:rPr>
              <a:t> závod Klatovy a.s.</a:t>
            </a:r>
            <a:endParaRPr lang="cs-CZ" sz="2800" dirty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2800" dirty="0">
              <a:solidFill>
                <a:schemeClr val="accent1"/>
              </a:solidFill>
              <a:latin typeface="Oswald light" panose="02000303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2477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Financování hnutí ANO - závěry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697857"/>
            <a:ext cx="10515600" cy="4351338"/>
          </a:xfrm>
        </p:spPr>
        <p:txBody>
          <a:bodyPr>
            <a:noAutofit/>
          </a:bodyPr>
          <a:lstStyle/>
          <a:p>
            <a:r>
              <a:rPr lang="cs-CZ" sz="2200" dirty="0" smtClean="0">
                <a:solidFill>
                  <a:schemeClr val="accent1"/>
                </a:solidFill>
                <a:latin typeface="Oswald light" panose="02000303000000000000" pitchFamily="2" charset="0"/>
              </a:rPr>
              <a:t>Přímo AGROFERT a.s. není dárcem ani v jediném případě, nicméně jeho dcer je celá řada, stejně jako jeho dodavatelů či spjatých firem. Firmy </a:t>
            </a:r>
            <a:r>
              <a:rPr lang="cs-CZ" sz="2200" dirty="0">
                <a:solidFill>
                  <a:schemeClr val="accent1"/>
                </a:solidFill>
                <a:latin typeface="Oswald light" panose="02000303000000000000" pitchFamily="2" charset="0"/>
              </a:rPr>
              <a:t>napojené na AF </a:t>
            </a:r>
            <a:r>
              <a:rPr lang="cs-CZ" sz="2200" dirty="0" smtClean="0">
                <a:solidFill>
                  <a:schemeClr val="accent1"/>
                </a:solidFill>
                <a:latin typeface="Oswald light" panose="02000303000000000000" pitchFamily="2" charset="0"/>
              </a:rPr>
              <a:t>darovaly </a:t>
            </a:r>
            <a:r>
              <a:rPr lang="cs-CZ" sz="2200" dirty="0">
                <a:solidFill>
                  <a:schemeClr val="accent1"/>
                </a:solidFill>
                <a:latin typeface="Oswald light" panose="02000303000000000000" pitchFamily="2" charset="0"/>
              </a:rPr>
              <a:t>minimálně 30 milionů korun</a:t>
            </a:r>
          </a:p>
          <a:p>
            <a:r>
              <a:rPr lang="cs-CZ" sz="2200" dirty="0">
                <a:solidFill>
                  <a:schemeClr val="accent1"/>
                </a:solidFill>
                <a:latin typeface="Oswald light" panose="02000303000000000000" pitchFamily="2" charset="0"/>
              </a:rPr>
              <a:t>D</a:t>
            </a:r>
            <a:r>
              <a:rPr lang="cs-CZ" sz="2200" dirty="0" smtClean="0">
                <a:solidFill>
                  <a:schemeClr val="accent1"/>
                </a:solidFill>
                <a:latin typeface="Oswald light" panose="02000303000000000000" pitchFamily="2" charset="0"/>
              </a:rPr>
              <a:t>rtivá většina darů od fyzických osob je od osob přímo spjatých s Andrejem </a:t>
            </a:r>
            <a:r>
              <a:rPr lang="cs-CZ" sz="2200" dirty="0" err="1" smtClean="0">
                <a:solidFill>
                  <a:schemeClr val="accent1"/>
                </a:solidFill>
                <a:latin typeface="Oswald light" panose="02000303000000000000" pitchFamily="2" charset="0"/>
              </a:rPr>
              <a:t>Babišem</a:t>
            </a:r>
            <a:r>
              <a:rPr lang="cs-CZ" sz="2200" dirty="0" smtClean="0">
                <a:solidFill>
                  <a:schemeClr val="accent1"/>
                </a:solidFill>
                <a:latin typeface="Oswald light" panose="02000303000000000000" pitchFamily="2" charset="0"/>
              </a:rPr>
              <a:t> (AGROFERT, </a:t>
            </a:r>
            <a:r>
              <a:rPr lang="cs-CZ" sz="2200" dirty="0">
                <a:solidFill>
                  <a:schemeClr val="accent1"/>
                </a:solidFill>
                <a:latin typeface="Oswald light" panose="02000303000000000000" pitchFamily="2" charset="0"/>
              </a:rPr>
              <a:t>členové ANO, Andrej </a:t>
            </a:r>
            <a:r>
              <a:rPr lang="cs-CZ" sz="2200" dirty="0" err="1" smtClean="0">
                <a:solidFill>
                  <a:schemeClr val="accent1"/>
                </a:solidFill>
                <a:latin typeface="Oswald light" panose="02000303000000000000" pitchFamily="2" charset="0"/>
              </a:rPr>
              <a:t>Babiš</a:t>
            </a:r>
            <a:r>
              <a:rPr lang="cs-CZ" sz="2200" dirty="0" smtClean="0">
                <a:solidFill>
                  <a:schemeClr val="accent1"/>
                </a:solidFill>
                <a:latin typeface="Oswald light" panose="02000303000000000000" pitchFamily="2" charset="0"/>
              </a:rPr>
              <a:t> sám).</a:t>
            </a:r>
          </a:p>
          <a:p>
            <a:r>
              <a:rPr lang="cs-CZ" sz="2200" dirty="0">
                <a:solidFill>
                  <a:schemeClr val="accent1"/>
                </a:solidFill>
                <a:latin typeface="Oswald light" panose="02000303000000000000" pitchFamily="2" charset="0"/>
              </a:rPr>
              <a:t>M</a:t>
            </a:r>
            <a:r>
              <a:rPr lang="cs-CZ" sz="2200" dirty="0" smtClean="0">
                <a:solidFill>
                  <a:schemeClr val="accent1"/>
                </a:solidFill>
                <a:latin typeface="Oswald light" panose="02000303000000000000" pitchFamily="2" charset="0"/>
              </a:rPr>
              <a:t>ediálně proprané mechanismy „kandiduj, zaplať„ nelze potvrdit, nicméně ani vyvrátit, většina kandidátů darovala, ale částky nejsou podle žádného vzorce.</a:t>
            </a:r>
          </a:p>
          <a:p>
            <a:r>
              <a:rPr lang="cs-CZ" sz="2200" dirty="0" smtClean="0">
                <a:solidFill>
                  <a:schemeClr val="accent1"/>
                </a:solidFill>
                <a:latin typeface="Oswald light" panose="02000303000000000000" pitchFamily="2" charset="0"/>
              </a:rPr>
              <a:t>Podíl </a:t>
            </a:r>
            <a:r>
              <a:rPr lang="cs-CZ" sz="2200" dirty="0">
                <a:solidFill>
                  <a:schemeClr val="accent1"/>
                </a:solidFill>
                <a:latin typeface="Oswald light" panose="02000303000000000000" pitchFamily="2" charset="0"/>
              </a:rPr>
              <a:t>firem ze zemědělského prostředí je zarážející – může jít o </a:t>
            </a:r>
            <a:r>
              <a:rPr lang="cs-CZ" sz="2200" dirty="0" smtClean="0">
                <a:solidFill>
                  <a:schemeClr val="accent1"/>
                </a:solidFill>
                <a:latin typeface="Oswald light" panose="02000303000000000000" pitchFamily="2" charset="0"/>
              </a:rPr>
              <a:t>nebývalé sympatie </a:t>
            </a:r>
            <a:r>
              <a:rPr lang="cs-CZ" sz="2200" dirty="0">
                <a:solidFill>
                  <a:schemeClr val="accent1"/>
                </a:solidFill>
                <a:latin typeface="Oswald light" panose="02000303000000000000" pitchFamily="2" charset="0"/>
              </a:rPr>
              <a:t>k </a:t>
            </a:r>
            <a:r>
              <a:rPr lang="cs-CZ" sz="2200" dirty="0" smtClean="0">
                <a:solidFill>
                  <a:schemeClr val="accent1"/>
                </a:solidFill>
                <a:latin typeface="Oswald light" panose="02000303000000000000" pitchFamily="2" charset="0"/>
              </a:rPr>
              <a:t>zemědělské politice hnutí</a:t>
            </a:r>
            <a:r>
              <a:rPr lang="cs-CZ" sz="2200" dirty="0">
                <a:solidFill>
                  <a:schemeClr val="accent1"/>
                </a:solidFill>
                <a:latin typeface="Oswald light" panose="02000303000000000000" pitchFamily="2" charset="0"/>
              </a:rPr>
              <a:t>, </a:t>
            </a:r>
            <a:r>
              <a:rPr lang="cs-CZ" sz="2200" dirty="0" smtClean="0">
                <a:solidFill>
                  <a:schemeClr val="accent1"/>
                </a:solidFill>
                <a:latin typeface="Oswald light" panose="02000303000000000000" pitchFamily="2" charset="0"/>
              </a:rPr>
              <a:t>ANEBO o </a:t>
            </a:r>
            <a:r>
              <a:rPr lang="cs-CZ" sz="2200" dirty="0">
                <a:solidFill>
                  <a:schemeClr val="accent1"/>
                </a:solidFill>
                <a:latin typeface="Oswald light" panose="02000303000000000000" pitchFamily="2" charset="0"/>
              </a:rPr>
              <a:t>využití dominantního postavení </a:t>
            </a:r>
            <a:r>
              <a:rPr lang="cs-CZ" sz="2200" dirty="0" err="1" smtClean="0">
                <a:solidFill>
                  <a:schemeClr val="accent1"/>
                </a:solidFill>
                <a:latin typeface="Oswald light" panose="02000303000000000000" pitchFamily="2" charset="0"/>
              </a:rPr>
              <a:t>Agrofertu</a:t>
            </a:r>
            <a:r>
              <a:rPr lang="cs-CZ" sz="2200" dirty="0" smtClean="0">
                <a:solidFill>
                  <a:schemeClr val="accent1"/>
                </a:solidFill>
                <a:latin typeface="Oswald light" panose="02000303000000000000" pitchFamily="2" charset="0"/>
              </a:rPr>
              <a:t> v tomto sektoru.</a:t>
            </a:r>
          </a:p>
          <a:p>
            <a:r>
              <a:rPr lang="cs-CZ" sz="2200" dirty="0" smtClean="0">
                <a:solidFill>
                  <a:schemeClr val="accent1"/>
                </a:solidFill>
                <a:latin typeface="Oswald light" panose="02000303000000000000" pitchFamily="2" charset="0"/>
              </a:rPr>
              <a:t>zajímaví dárci: RAVAK</a:t>
            </a:r>
            <a:r>
              <a:rPr lang="cs-CZ" sz="2200" dirty="0">
                <a:solidFill>
                  <a:schemeClr val="accent1"/>
                </a:solidFill>
                <a:latin typeface="Oswald light" panose="02000303000000000000" pitchFamily="2" charset="0"/>
              </a:rPr>
              <a:t>, Česká infrastrukturní </a:t>
            </a:r>
            <a:r>
              <a:rPr lang="cs-CZ" sz="2200" dirty="0" smtClean="0">
                <a:solidFill>
                  <a:schemeClr val="accent1"/>
                </a:solidFill>
                <a:latin typeface="Oswald light" panose="02000303000000000000" pitchFamily="2" charset="0"/>
              </a:rPr>
              <a:t>(Pergl zakladatel, </a:t>
            </a:r>
            <a:r>
              <a:rPr lang="cs-CZ" sz="2200" dirty="0" err="1">
                <a:solidFill>
                  <a:schemeClr val="accent1"/>
                </a:solidFill>
                <a:latin typeface="Oswald light" panose="02000303000000000000" pitchFamily="2" charset="0"/>
              </a:rPr>
              <a:t>offshore</a:t>
            </a:r>
            <a:r>
              <a:rPr lang="cs-CZ" sz="2200" dirty="0">
                <a:solidFill>
                  <a:schemeClr val="accent1"/>
                </a:solidFill>
                <a:latin typeface="Oswald light" panose="02000303000000000000" pitchFamily="2" charset="0"/>
              </a:rPr>
              <a:t>, neznámý majitel) + Czech Business </a:t>
            </a:r>
            <a:r>
              <a:rPr lang="cs-CZ" sz="2200" dirty="0" err="1">
                <a:solidFill>
                  <a:schemeClr val="accent1"/>
                </a:solidFill>
                <a:latin typeface="Oswald light" panose="02000303000000000000" pitchFamily="2" charset="0"/>
              </a:rPr>
              <a:t>Council</a:t>
            </a:r>
            <a:r>
              <a:rPr lang="cs-CZ" sz="2200" dirty="0">
                <a:solidFill>
                  <a:schemeClr val="accent1"/>
                </a:solidFill>
                <a:latin typeface="Oswald light" panose="02000303000000000000" pitchFamily="2" charset="0"/>
              </a:rPr>
              <a:t>, </a:t>
            </a:r>
            <a:r>
              <a:rPr lang="cs-CZ" sz="2200" dirty="0" err="1">
                <a:solidFill>
                  <a:schemeClr val="accent1"/>
                </a:solidFill>
                <a:latin typeface="Oswald light" panose="02000303000000000000" pitchFamily="2" charset="0"/>
              </a:rPr>
              <a:t>Eltodo</a:t>
            </a:r>
            <a:r>
              <a:rPr lang="cs-CZ" sz="2200" dirty="0">
                <a:solidFill>
                  <a:schemeClr val="accent1"/>
                </a:solidFill>
                <a:latin typeface="Oswald light" panose="02000303000000000000" pitchFamily="2" charset="0"/>
              </a:rPr>
              <a:t>, </a:t>
            </a:r>
            <a:r>
              <a:rPr lang="cs-CZ" sz="2200" dirty="0" smtClean="0">
                <a:solidFill>
                  <a:schemeClr val="accent1"/>
                </a:solidFill>
                <a:latin typeface="Oswald light" panose="02000303000000000000" pitchFamily="2" charset="0"/>
              </a:rPr>
              <a:t>Zetor, Východočeši, Fortuna </a:t>
            </a:r>
            <a:r>
              <a:rPr lang="cs-CZ" sz="2200" dirty="0" err="1" smtClean="0">
                <a:solidFill>
                  <a:schemeClr val="accent1"/>
                </a:solidFill>
                <a:latin typeface="Oswald light" panose="02000303000000000000" pitchFamily="2" charset="0"/>
              </a:rPr>
              <a:t>Libri</a:t>
            </a:r>
            <a:r>
              <a:rPr lang="cs-CZ" sz="2200" dirty="0" smtClean="0">
                <a:solidFill>
                  <a:schemeClr val="accent1"/>
                </a:solidFill>
                <a:latin typeface="Oswald light" panose="02000303000000000000" pitchFamily="2" charset="0"/>
              </a:rPr>
              <a:t> (</a:t>
            </a:r>
            <a:r>
              <a:rPr lang="cs-CZ" sz="2200" dirty="0" err="1" smtClean="0">
                <a:solidFill>
                  <a:schemeClr val="accent1"/>
                </a:solidFill>
                <a:latin typeface="Oswald light" panose="02000303000000000000" pitchFamily="2" charset="0"/>
              </a:rPr>
              <a:t>offshore</a:t>
            </a:r>
            <a:r>
              <a:rPr lang="cs-CZ" sz="2200" dirty="0" smtClean="0">
                <a:solidFill>
                  <a:schemeClr val="accent1"/>
                </a:solidFill>
                <a:latin typeface="Oswald light" panose="02000303000000000000" pitchFamily="2" charset="0"/>
              </a:rPr>
              <a:t>).</a:t>
            </a:r>
          </a:p>
          <a:p>
            <a:endParaRPr lang="cs-CZ" sz="2200" dirty="0">
              <a:solidFill>
                <a:schemeClr val="accent1"/>
              </a:solidFill>
              <a:latin typeface="Oswald light" panose="02000303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677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300763"/>
            <a:ext cx="8462731" cy="1143000"/>
          </a:xfrm>
        </p:spPr>
        <p:txBody>
          <a:bodyPr/>
          <a:lstStyle/>
          <a:p>
            <a:r>
              <a:rPr lang="cs-CZ" dirty="0" smtClean="0"/>
              <a:t>Další kroky pro zlepšení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accent1"/>
                </a:solidFill>
                <a:latin typeface="Oswald light" panose="02000303000000000000" pitchFamily="2" charset="-18"/>
              </a:rPr>
              <a:t>Je v zájmu České republiky přijmout zákon o financování politických stran co nejdříve.</a:t>
            </a:r>
          </a:p>
          <a:p>
            <a:r>
              <a:rPr lang="cs-CZ" dirty="0" smtClean="0">
                <a:solidFill>
                  <a:schemeClr val="accent1"/>
                </a:solidFill>
                <a:latin typeface="Oswald light" panose="02000303000000000000" pitchFamily="2" charset="-18"/>
              </a:rPr>
              <a:t>Bez Úřadu na dohled nad hospodařením stran není možná efektivní změna financování a omezení rizikových oblastí při dárcovství.</a:t>
            </a:r>
          </a:p>
          <a:p>
            <a:r>
              <a:rPr lang="cs-CZ" dirty="0" smtClean="0">
                <a:solidFill>
                  <a:schemeClr val="accent1"/>
                </a:solidFill>
                <a:latin typeface="Oswald light" panose="02000303000000000000" pitchFamily="2" charset="-18"/>
              </a:rPr>
              <a:t>Politické strany postupně přechází na dluhové financování, které představuje novou výzvu při monitoringu financování.</a:t>
            </a:r>
          </a:p>
          <a:p>
            <a:r>
              <a:rPr lang="cs-CZ" dirty="0" smtClean="0">
                <a:solidFill>
                  <a:schemeClr val="accent1"/>
                </a:solidFill>
                <a:latin typeface="Oswald light" panose="02000303000000000000" pitchFamily="2" charset="-18"/>
              </a:rPr>
              <a:t>Bez ohledu na zákon budeme monitorovat volby i tento rok.</a:t>
            </a:r>
          </a:p>
        </p:txBody>
      </p:sp>
    </p:spTree>
    <p:extLst>
      <p:ext uri="{BB962C8B-B14F-4D97-AF65-F5344CB8AC3E}">
        <p14:creationId xmlns:p14="http://schemas.microsoft.com/office/powerpoint/2010/main" val="27077032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63142" y="352498"/>
            <a:ext cx="9698039" cy="140053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Monitoring krajských a senátních voleb 2016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6111" y="1853248"/>
            <a:ext cx="10972800" cy="4175019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>
                <a:solidFill>
                  <a:schemeClr val="accent1"/>
                </a:solidFill>
                <a:latin typeface="Oswald light" panose="02000303000000000000" pitchFamily="2" charset="0"/>
              </a:rPr>
              <a:t>www.transparentnivolby.cz  </a:t>
            </a:r>
          </a:p>
          <a:p>
            <a:endParaRPr lang="cs-CZ" dirty="0" smtClean="0">
              <a:solidFill>
                <a:schemeClr val="accent1"/>
              </a:solidFill>
              <a:latin typeface="Oswald light" panose="02000303000000000000" pitchFamily="2" charset="0"/>
            </a:endParaRPr>
          </a:p>
          <a:p>
            <a:r>
              <a:rPr lang="cs-CZ" dirty="0" smtClean="0">
                <a:solidFill>
                  <a:schemeClr val="accent1"/>
                </a:solidFill>
                <a:latin typeface="Oswald light" panose="02000303000000000000" pitchFamily="2" charset="0"/>
              </a:rPr>
              <a:t>Cíle monitoringu: nastavit vyšší standard otevřenosti stran při poskytování informací o financování kampaní; přímý tlak na kandidující subjekty přímo během volební kampaně o větším transparentnost</a:t>
            </a:r>
          </a:p>
          <a:p>
            <a:pPr marL="0" indent="0">
              <a:buNone/>
            </a:pPr>
            <a:endParaRPr lang="cs-CZ" dirty="0">
              <a:solidFill>
                <a:schemeClr val="accent1"/>
              </a:solidFill>
              <a:latin typeface="Oswald light" panose="02000303000000000000" pitchFamily="2" charset="0"/>
            </a:endParaRPr>
          </a:p>
          <a:p>
            <a:r>
              <a:rPr lang="cs-CZ" dirty="0" smtClean="0">
                <a:solidFill>
                  <a:schemeClr val="accent1"/>
                </a:solidFill>
                <a:latin typeface="Oswald light" panose="02000303000000000000" pitchFamily="2" charset="0"/>
              </a:rPr>
              <a:t>Kritéria: 8 ukazatelů otevřenosti (dobré praxe) financování kandidátů a stran během kampaní</a:t>
            </a:r>
          </a:p>
          <a:p>
            <a:endParaRPr lang="cs-CZ" dirty="0" smtClean="0">
              <a:solidFill>
                <a:schemeClr val="accent1"/>
              </a:solidFill>
              <a:latin typeface="Oswald light" panose="02000303000000000000" pitchFamily="2" charset="0"/>
            </a:endParaRPr>
          </a:p>
          <a:p>
            <a:r>
              <a:rPr lang="cs-CZ" b="1" dirty="0" smtClean="0">
                <a:solidFill>
                  <a:schemeClr val="accent1"/>
                </a:solidFill>
                <a:latin typeface="Oswald light" panose="02000303000000000000" pitchFamily="2" charset="0"/>
              </a:rPr>
              <a:t>Pracovní termíny monitoringu:</a:t>
            </a:r>
          </a:p>
          <a:p>
            <a:r>
              <a:rPr lang="cs-CZ" dirty="0" smtClean="0">
                <a:solidFill>
                  <a:schemeClr val="accent1"/>
                </a:solidFill>
                <a:latin typeface="Oswald light" panose="02000303000000000000" pitchFamily="2" charset="0"/>
              </a:rPr>
              <a:t>Únor: začátek monitoringu, investigativní činnost v krajích</a:t>
            </a:r>
          </a:p>
          <a:p>
            <a:r>
              <a:rPr lang="cs-CZ" dirty="0" smtClean="0">
                <a:solidFill>
                  <a:schemeClr val="accent1"/>
                </a:solidFill>
                <a:latin typeface="Oswald light" panose="02000303000000000000" pitchFamily="2" charset="0"/>
              </a:rPr>
              <a:t>Květen: oslovíme kandidující strany na republikové úrovni</a:t>
            </a:r>
          </a:p>
          <a:p>
            <a:r>
              <a:rPr lang="cs-CZ" dirty="0" smtClean="0">
                <a:solidFill>
                  <a:schemeClr val="accent1"/>
                </a:solidFill>
                <a:latin typeface="Oswald light" panose="02000303000000000000" pitchFamily="2" charset="0"/>
              </a:rPr>
              <a:t>Červenec: oslovíme všechny lídry a kandidáty do Senátu a v krajích</a:t>
            </a:r>
          </a:p>
          <a:p>
            <a:r>
              <a:rPr lang="cs-CZ" dirty="0" smtClean="0">
                <a:solidFill>
                  <a:schemeClr val="accent1"/>
                </a:solidFill>
                <a:latin typeface="Oswald light" panose="02000303000000000000" pitchFamily="2" charset="0"/>
              </a:rPr>
              <a:t>Konec září: zveřejnění výsledků a známkování TI  </a:t>
            </a:r>
            <a:endParaRPr lang="cs-CZ" dirty="0">
              <a:solidFill>
                <a:schemeClr val="accent1"/>
              </a:solidFill>
              <a:latin typeface="Oswald light" panose="02000303000000000000" pitchFamily="2" charset="0"/>
            </a:endParaRPr>
          </a:p>
        </p:txBody>
      </p:sp>
      <p:pic>
        <p:nvPicPr>
          <p:cNvPr id="4" name="Obrázek 3" descr="\\tisad01.ad.transparency.cz\Plochy$\kotora\logo_motejl_159x80.png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1181" y="585537"/>
            <a:ext cx="1930819" cy="93445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188584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8444" y="308784"/>
            <a:ext cx="9698039" cy="1400530"/>
          </a:xfrm>
        </p:spPr>
        <p:txBody>
          <a:bodyPr/>
          <a:lstStyle/>
          <a:p>
            <a:r>
              <a:rPr lang="cs-CZ" dirty="0" smtClean="0"/>
              <a:t>Monitoring voleb 2016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709314"/>
            <a:ext cx="10972800" cy="4224866"/>
          </a:xfrm>
        </p:spPr>
        <p:txBody>
          <a:bodyPr>
            <a:normAutofit/>
          </a:bodyPr>
          <a:lstStyle/>
          <a:p>
            <a:r>
              <a:rPr lang="cs-CZ" sz="2800" dirty="0" smtClean="0">
                <a:solidFill>
                  <a:schemeClr val="accent1"/>
                </a:solidFill>
                <a:latin typeface="Oswald light" panose="02000303000000000000" pitchFamily="2" charset="0"/>
              </a:rPr>
              <a:t>TI bude investigativně pátrat v krajích po propojení krajských politických špiček a jejich „dvorních“ firem, advokátních kanceláří a PR agentur; shánět místní kontakty v krajských městech</a:t>
            </a:r>
          </a:p>
          <a:p>
            <a:endParaRPr lang="cs-CZ" sz="2800" dirty="0">
              <a:solidFill>
                <a:schemeClr val="accent1"/>
              </a:solidFill>
              <a:latin typeface="Oswald light" panose="02000303000000000000" pitchFamily="2" charset="0"/>
            </a:endParaRPr>
          </a:p>
          <a:p>
            <a:r>
              <a:rPr lang="cs-CZ" sz="2800" dirty="0" smtClean="0">
                <a:solidFill>
                  <a:schemeClr val="accent1"/>
                </a:solidFill>
                <a:latin typeface="Oswald light" panose="02000303000000000000" pitchFamily="2" charset="0"/>
              </a:rPr>
              <a:t>Výzva veřejnosti: nahlašujte nám podezřelé okolnosti spojené s financováním krajských a senátních voleb:  </a:t>
            </a:r>
            <a:r>
              <a:rPr lang="cs-CZ" sz="2800" dirty="0" smtClean="0">
                <a:solidFill>
                  <a:srgbClr val="0070C0"/>
                </a:solidFill>
                <a:latin typeface="Oswald light" panose="02000303000000000000" pitchFamily="2" charset="0"/>
                <a:hlinkClick r:id="rId3"/>
              </a:rPr>
              <a:t>volby@transparency.cz</a:t>
            </a:r>
            <a:endParaRPr lang="cs-CZ" sz="2800" dirty="0" smtClean="0">
              <a:solidFill>
                <a:srgbClr val="0070C0"/>
              </a:solidFill>
              <a:latin typeface="Oswald light" panose="02000303000000000000" pitchFamily="2" charset="0"/>
            </a:endParaRPr>
          </a:p>
          <a:p>
            <a:endParaRPr lang="cs-CZ" sz="2800" dirty="0">
              <a:solidFill>
                <a:schemeClr val="accent1"/>
              </a:solidFill>
              <a:latin typeface="Oswald light" panose="02000303000000000000" pitchFamily="2" charset="0"/>
            </a:endParaRPr>
          </a:p>
          <a:p>
            <a:r>
              <a:rPr lang="cs-CZ" sz="2800" dirty="0" smtClean="0">
                <a:solidFill>
                  <a:schemeClr val="accent1"/>
                </a:solidFill>
                <a:latin typeface="Oswald light" panose="02000303000000000000" pitchFamily="2" charset="0"/>
              </a:rPr>
              <a:t>TI potřebuje finanční podporu na realizaci tohoto projektu</a:t>
            </a:r>
            <a:endParaRPr lang="cs-CZ" sz="2800" dirty="0">
              <a:solidFill>
                <a:schemeClr val="accent1"/>
              </a:solidFill>
              <a:latin typeface="Oswald light" panose="02000303000000000000" pitchFamily="2" charset="0"/>
            </a:endParaRPr>
          </a:p>
        </p:txBody>
      </p:sp>
      <p:pic>
        <p:nvPicPr>
          <p:cNvPr id="4" name="Obrázek 3" descr="\\tisad01.ad.transparency.cz\Plochy$\kotora\logo_motejl_159x80.png">
            <a:hlinkClick r:id="rId4"/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8097" y="625641"/>
            <a:ext cx="1930819" cy="93445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18858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384985"/>
            <a:ext cx="9404723" cy="1234766"/>
          </a:xfrm>
        </p:spPr>
        <p:txBody>
          <a:bodyPr>
            <a:normAutofit/>
          </a:bodyPr>
          <a:lstStyle/>
          <a:p>
            <a:pPr algn="ctr"/>
            <a:r>
              <a:rPr lang="cs-CZ" sz="5300" dirty="0" smtClean="0"/>
              <a:t>Důvody monitoringu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3312" y="1753644"/>
            <a:ext cx="10302625" cy="449475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chemeClr val="accent1"/>
                </a:solidFill>
                <a:latin typeface="Oswald light" panose="02000303000000000000" pitchFamily="2" charset="0"/>
              </a:rPr>
              <a:t>Bez institucionálního přezkumu (navržený Úřadu na dohled nad hospodařením stran) není možné prohloubit a zefektivnit monitoring, vynucovat sankcemi dodržování pravidel, zvýšit veřejný dohled. Právě tento typ monitoringu by tento úřad měl také dělat. </a:t>
            </a:r>
          </a:p>
          <a:p>
            <a:pPr marL="0" indent="0">
              <a:buNone/>
            </a:pPr>
            <a:endParaRPr lang="cs-CZ" dirty="0" smtClean="0">
              <a:solidFill>
                <a:schemeClr val="accent1"/>
              </a:solidFill>
              <a:latin typeface="Oswald light" panose="02000303000000000000" pitchFamily="2" charset="0"/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accent1"/>
                </a:solidFill>
                <a:latin typeface="Oswald light" panose="02000303000000000000" pitchFamily="2" charset="0"/>
              </a:rPr>
              <a:t>TI monitorovala (a známkovala otevřenost </a:t>
            </a:r>
            <a:r>
              <a:rPr lang="cs-CZ" sz="3100" dirty="0">
                <a:solidFill>
                  <a:schemeClr val="accent1"/>
                </a:solidFill>
                <a:latin typeface="Oswald light" panose="02000303000000000000" pitchFamily="2" charset="0"/>
              </a:rPr>
              <a:t>financování kampaní) průběžně od prezidentských voleb 2012 všechny následující volby (tedy všechny typy v</a:t>
            </a:r>
            <a:r>
              <a:rPr lang="cs-CZ" dirty="0" smtClean="0">
                <a:solidFill>
                  <a:schemeClr val="accent1"/>
                </a:solidFill>
                <a:latin typeface="Oswald light" panose="02000303000000000000" pitchFamily="2" charset="0"/>
              </a:rPr>
              <a:t>oleb v ČR) a bude pokračovat letos u krajských a senátních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accent1"/>
                </a:solidFill>
                <a:latin typeface="Oswald light" panose="02000303000000000000" pitchFamily="2" charset="0"/>
              </a:rPr>
              <a:t>– tento veřejný tlak funguje a strany začínají více zveřejňovat, začínají to brát jako standard – ale změna se děje velmi pomalu a nedokonale.</a:t>
            </a:r>
          </a:p>
          <a:p>
            <a:pPr marL="0" indent="0">
              <a:buNone/>
            </a:pPr>
            <a:endParaRPr lang="cs-CZ" dirty="0" smtClean="0">
              <a:solidFill>
                <a:schemeClr val="accent1"/>
              </a:solidFill>
              <a:latin typeface="Oswald light" panose="02000303000000000000" pitchFamily="2" charset="0"/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accent1"/>
                </a:solidFill>
                <a:latin typeface="Oswald light" panose="02000303000000000000" pitchFamily="2" charset="0"/>
              </a:rPr>
              <a:t>Stranické finance je potřeba průběžně sledovat a analyzovat (jinak strany pouze zveřejní výroční zprávu příští duben a mezitím to nikdo neřeší).</a:t>
            </a:r>
          </a:p>
          <a:p>
            <a:pPr marL="0" indent="0">
              <a:buNone/>
            </a:pPr>
            <a:endParaRPr lang="cs-CZ" dirty="0" smtClean="0">
              <a:solidFill>
                <a:schemeClr val="accent1"/>
              </a:solidFill>
              <a:latin typeface="Oswald light" panose="02000303000000000000" pitchFamily="2" charset="0"/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accent1"/>
                </a:solidFill>
                <a:latin typeface="Oswald light" panose="02000303000000000000" pitchFamily="2" charset="0"/>
              </a:rPr>
              <a:t>Sledujeme nyní zejména příjmy stran (hlavně dary a sponzorské příspěvky právnických osob) – během voleb budeme podrobně sledovat i výdaje a další aspekty kampaní.</a:t>
            </a:r>
          </a:p>
          <a:p>
            <a:pPr marL="0" indent="0">
              <a:buNone/>
            </a:pPr>
            <a:endParaRPr lang="cs-CZ" dirty="0" smtClean="0">
              <a:solidFill>
                <a:schemeClr val="accent1"/>
              </a:solidFill>
              <a:latin typeface="Oswald light" panose="02000303000000000000" pitchFamily="2" charset="0"/>
            </a:endParaRPr>
          </a:p>
          <a:p>
            <a:pPr>
              <a:buFontTx/>
              <a:buChar char="-"/>
            </a:pPr>
            <a:endParaRPr lang="cs-CZ" dirty="0" smtClean="0">
              <a:solidFill>
                <a:schemeClr val="accent1"/>
              </a:solidFill>
              <a:latin typeface="Oswald light" panose="02000303000000000000" pitchFamily="2" charset="0"/>
            </a:endParaRPr>
          </a:p>
          <a:p>
            <a:pPr algn="ctr">
              <a:buFontTx/>
              <a:buChar char="-"/>
            </a:pPr>
            <a:endParaRPr lang="cs-CZ" dirty="0" smtClean="0">
              <a:solidFill>
                <a:schemeClr val="accent1"/>
              </a:solidFill>
              <a:latin typeface="Oswald light" panose="02000303000000000000" pitchFamily="2" charset="0"/>
            </a:endParaRPr>
          </a:p>
          <a:p>
            <a:pPr algn="ctr">
              <a:buFontTx/>
              <a:buChar char="-"/>
            </a:pPr>
            <a:endParaRPr lang="cs-CZ" dirty="0" smtClean="0">
              <a:solidFill>
                <a:schemeClr val="accent1"/>
              </a:solidFill>
              <a:latin typeface="Oswald light" panose="02000303000000000000" pitchFamily="2" charset="0"/>
            </a:endParaRPr>
          </a:p>
          <a:p>
            <a:pPr marL="0" indent="0" algn="ctr">
              <a:buNone/>
            </a:pPr>
            <a:endParaRPr lang="cs-CZ" dirty="0" smtClean="0">
              <a:solidFill>
                <a:schemeClr val="accent1"/>
              </a:solidFill>
              <a:latin typeface="Oswald light" panose="02000303000000000000" pitchFamily="2" charset="0"/>
            </a:endParaRPr>
          </a:p>
          <a:p>
            <a:pPr marL="0" indent="0" algn="ctr">
              <a:buNone/>
            </a:pPr>
            <a:endParaRPr lang="cs-CZ" dirty="0">
              <a:solidFill>
                <a:schemeClr val="accent1"/>
              </a:solidFill>
              <a:latin typeface="Oswald light" panose="02000303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6116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304005" cy="1015135"/>
          </a:xfrm>
        </p:spPr>
        <p:txBody>
          <a:bodyPr>
            <a:normAutofit/>
          </a:bodyPr>
          <a:lstStyle/>
          <a:p>
            <a:pPr algn="ctr"/>
            <a:r>
              <a:rPr lang="cs-CZ" sz="5300" dirty="0" smtClean="0"/>
              <a:t>Zákon – aktuální vývoj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0152" y="1814212"/>
            <a:ext cx="10551695" cy="419548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>
                <a:solidFill>
                  <a:schemeClr val="accent1"/>
                </a:solidFill>
                <a:latin typeface="Oswald light" panose="02000303000000000000" pitchFamily="2" charset="0"/>
              </a:rPr>
              <a:t>Návrh zákona leží ve sněmovně a není stále zařazen na program jednání – chybí politická shoda, i přes deklaraci jeho potřeby napříč politickým spektrem</a:t>
            </a:r>
            <a:r>
              <a:rPr lang="cs-CZ" sz="2400" dirty="0" smtClean="0">
                <a:solidFill>
                  <a:schemeClr val="accent1"/>
                </a:solidFill>
                <a:latin typeface="Oswald light" panose="02000303000000000000" pitchFamily="2" charset="0"/>
              </a:rPr>
              <a:t>). Existuje </a:t>
            </a:r>
            <a:r>
              <a:rPr lang="cs-CZ" sz="2400" dirty="0">
                <a:solidFill>
                  <a:schemeClr val="accent1"/>
                </a:solidFill>
                <a:latin typeface="Oswald light" panose="02000303000000000000" pitchFamily="2" charset="0"/>
              </a:rPr>
              <a:t>reálné riziko, že </a:t>
            </a:r>
            <a:r>
              <a:rPr lang="cs-CZ" sz="2400" dirty="0" smtClean="0">
                <a:solidFill>
                  <a:schemeClr val="accent1"/>
                </a:solidFill>
                <a:latin typeface="Oswald light" panose="02000303000000000000" pitchFamily="2" charset="0"/>
              </a:rPr>
              <a:t>nebude projednán touto sněmovnou, a další sněmovní volby v roce 2017 proběhnou podle stávajících (nedostatečných) pravidel. Nebude dost času na vybudování Úřadu, aby začal působit již u voleb 2017.</a:t>
            </a:r>
          </a:p>
          <a:p>
            <a:pPr marL="0" indent="0">
              <a:buNone/>
            </a:pPr>
            <a:endParaRPr lang="cs-CZ" sz="2400" dirty="0">
              <a:solidFill>
                <a:schemeClr val="accent1"/>
              </a:solidFill>
              <a:latin typeface="Oswald light" panose="02000303000000000000" pitchFamily="2" charset="0"/>
            </a:endParaRPr>
          </a:p>
          <a:p>
            <a:pPr marL="0" indent="0">
              <a:buNone/>
            </a:pPr>
            <a:r>
              <a:rPr lang="cs-CZ" sz="2400" b="1" dirty="0" smtClean="0">
                <a:solidFill>
                  <a:schemeClr val="accent1"/>
                </a:solidFill>
                <a:latin typeface="Oswald light" panose="02000303000000000000" pitchFamily="2" charset="0"/>
              </a:rPr>
              <a:t>TI vyzývá vládní koalici: zařaďte projednání zákona na program sněmovny a přijměte ho co nejdříve!</a:t>
            </a:r>
          </a:p>
          <a:p>
            <a:pPr marL="0" indent="0">
              <a:buNone/>
            </a:pPr>
            <a:endParaRPr lang="cs-CZ" sz="2400" b="1" dirty="0">
              <a:solidFill>
                <a:schemeClr val="accent1"/>
              </a:solidFill>
              <a:latin typeface="Oswald light" panose="02000303000000000000" pitchFamily="2" charset="0"/>
            </a:endParaRPr>
          </a:p>
          <a:p>
            <a:pPr marL="0" indent="0">
              <a:buNone/>
            </a:pPr>
            <a:r>
              <a:rPr lang="cs-CZ" sz="2400" dirty="0" smtClean="0">
                <a:solidFill>
                  <a:schemeClr val="accent1"/>
                </a:solidFill>
                <a:latin typeface="Oswald light" panose="02000303000000000000" pitchFamily="2" charset="0"/>
              </a:rPr>
              <a:t>Je nutné reagovat na trend, kdy strany přechází na dluhový způsob svého financování, berou si velké půjčky a úvěry. A není vždy jasné od koho, za jakých podmínek, jak probíhá splácení. Mění to klasický systém financování stran (kdy se sledovali hlavně sponzoři a jejich vazby).</a:t>
            </a:r>
          </a:p>
          <a:p>
            <a:pPr algn="ctr">
              <a:buFontTx/>
              <a:buChar char="-"/>
            </a:pPr>
            <a:endParaRPr lang="cs-CZ" sz="2800" dirty="0" smtClean="0">
              <a:solidFill>
                <a:schemeClr val="accent1"/>
              </a:solidFill>
              <a:latin typeface="Oswald light" panose="02000303000000000000" pitchFamily="2" charset="0"/>
            </a:endParaRPr>
          </a:p>
          <a:p>
            <a:pPr marL="0" indent="0" algn="ctr">
              <a:buNone/>
            </a:pPr>
            <a:endParaRPr lang="cs-CZ" sz="2800" dirty="0">
              <a:solidFill>
                <a:schemeClr val="accent1"/>
              </a:solidFill>
              <a:latin typeface="Oswald light" panose="02000303000000000000" pitchFamily="2" charset="0"/>
            </a:endParaRPr>
          </a:p>
          <a:p>
            <a:pPr marL="0" indent="0" algn="ctr">
              <a:buNone/>
            </a:pPr>
            <a:endParaRPr lang="cs-CZ" sz="2800" dirty="0">
              <a:solidFill>
                <a:schemeClr val="accent1"/>
              </a:solidFill>
              <a:latin typeface="Oswald light" panose="02000303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554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723651"/>
            <a:ext cx="9404723" cy="1234766"/>
          </a:xfrm>
        </p:spPr>
        <p:txBody>
          <a:bodyPr>
            <a:normAutofit fontScale="90000"/>
          </a:bodyPr>
          <a:lstStyle/>
          <a:p>
            <a:pPr algn="ctr"/>
            <a:r>
              <a:rPr lang="cs-CZ" sz="5300" dirty="0" smtClean="0"/>
              <a:t>Transparentní účet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3312" y="1425121"/>
            <a:ext cx="10302625" cy="419548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chemeClr val="accent1"/>
                </a:solidFill>
                <a:latin typeface="Oswald light" panose="02000303000000000000" pitchFamily="2" charset="0"/>
              </a:rPr>
              <a:t>- Často zmiňovaný důkaz čistoty stranického financování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accent1"/>
                </a:solidFill>
                <a:latin typeface="Oswald light" panose="02000303000000000000" pitchFamily="2" charset="0"/>
              </a:rPr>
              <a:t>-</a:t>
            </a:r>
            <a:r>
              <a:rPr lang="cs-CZ" i="1" dirty="0" smtClean="0">
                <a:solidFill>
                  <a:schemeClr val="accent1"/>
                </a:solidFill>
                <a:latin typeface="Oswald light" panose="02000303000000000000" pitchFamily="2" charset="0"/>
              </a:rPr>
              <a:t>Výroční zprávy</a:t>
            </a:r>
            <a:r>
              <a:rPr lang="cs-CZ" dirty="0" smtClean="0">
                <a:solidFill>
                  <a:schemeClr val="accent1"/>
                </a:solidFill>
                <a:latin typeface="Oswald light" panose="02000303000000000000" pitchFamily="2" charset="0"/>
              </a:rPr>
              <a:t> (činnost) a </a:t>
            </a:r>
            <a:r>
              <a:rPr lang="cs-CZ" i="1" dirty="0" smtClean="0">
                <a:solidFill>
                  <a:schemeClr val="accent1"/>
                </a:solidFill>
                <a:latin typeface="Oswald light" panose="02000303000000000000" pitchFamily="2" charset="0"/>
              </a:rPr>
              <a:t>transparentní účet </a:t>
            </a:r>
            <a:r>
              <a:rPr lang="cs-CZ" dirty="0" smtClean="0">
                <a:solidFill>
                  <a:schemeClr val="accent1"/>
                </a:solidFill>
                <a:latin typeface="Oswald light" panose="02000303000000000000" pitchFamily="2" charset="0"/>
              </a:rPr>
              <a:t>(využívány hlavně volby)</a:t>
            </a:r>
          </a:p>
          <a:p>
            <a:pPr marL="0" indent="0">
              <a:buNone/>
            </a:pPr>
            <a:endParaRPr lang="cs-CZ" dirty="0" smtClean="0">
              <a:solidFill>
                <a:schemeClr val="accent1"/>
              </a:solidFill>
              <a:latin typeface="Oswald light" panose="02000303000000000000" pitchFamily="2" charset="0"/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accent1"/>
                </a:solidFill>
                <a:latin typeface="Oswald light" panose="02000303000000000000" pitchFamily="2" charset="0"/>
              </a:rPr>
              <a:t>- Veřejný tlak, monitoring voleb (www.transparentnivolby.cz)</a:t>
            </a:r>
          </a:p>
          <a:p>
            <a:pPr marL="0" indent="0">
              <a:buClr>
                <a:schemeClr val="accent1"/>
              </a:buClr>
              <a:buNone/>
            </a:pPr>
            <a:r>
              <a:rPr lang="cs-CZ" dirty="0" smtClean="0">
                <a:solidFill>
                  <a:schemeClr val="accent1"/>
                </a:solidFill>
                <a:latin typeface="Oswald light" panose="02000303000000000000" pitchFamily="2" charset="0"/>
              </a:rPr>
              <a:t>- V současné době již většina stran má zaveden „transparentní účet“ (posun proti blízké minulosti).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accent1"/>
                </a:solidFill>
                <a:latin typeface="Oswald light" panose="02000303000000000000" pitchFamily="2" charset="0"/>
              </a:rPr>
              <a:t> ALE v drtivé většině doplněn o druhý, netransparentní účet (výjimka SZ), nepřiznané dary stále mohou existovat.</a:t>
            </a:r>
          </a:p>
          <a:p>
            <a:pPr algn="ctr">
              <a:buFontTx/>
              <a:buChar char="-"/>
            </a:pPr>
            <a:endParaRPr lang="cs-CZ" dirty="0" smtClean="0">
              <a:solidFill>
                <a:schemeClr val="accent1"/>
              </a:solidFill>
              <a:latin typeface="Oswald light" panose="02000303000000000000" pitchFamily="2" charset="0"/>
            </a:endParaRPr>
          </a:p>
          <a:p>
            <a:pPr algn="ctr">
              <a:buFontTx/>
              <a:buChar char="-"/>
            </a:pPr>
            <a:endParaRPr lang="cs-CZ" dirty="0" smtClean="0">
              <a:solidFill>
                <a:schemeClr val="accent1"/>
              </a:solidFill>
              <a:latin typeface="Oswald light" panose="02000303000000000000" pitchFamily="2" charset="0"/>
            </a:endParaRPr>
          </a:p>
          <a:p>
            <a:pPr marL="0" indent="0" algn="ctr">
              <a:buNone/>
            </a:pPr>
            <a:endParaRPr lang="cs-CZ" dirty="0">
              <a:solidFill>
                <a:schemeClr val="accent1"/>
              </a:solidFill>
              <a:latin typeface="Oswald light" panose="02000303000000000000" pitchFamily="2" charset="0"/>
            </a:endParaRPr>
          </a:p>
          <a:p>
            <a:pPr marL="0" indent="0" algn="ctr">
              <a:buNone/>
            </a:pPr>
            <a:endParaRPr lang="cs-CZ" dirty="0">
              <a:solidFill>
                <a:schemeClr val="accent1"/>
              </a:solidFill>
              <a:latin typeface="Oswald light" panose="02000303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0199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349659" cy="1037879"/>
          </a:xfrm>
        </p:spPr>
        <p:txBody>
          <a:bodyPr/>
          <a:lstStyle/>
          <a:p>
            <a:pPr algn="ctr"/>
            <a:r>
              <a:rPr lang="cs-CZ" dirty="0"/>
              <a:t>Transparentní </a:t>
            </a:r>
            <a:r>
              <a:rPr lang="cs-CZ" dirty="0" smtClean="0"/>
              <a:t>účty stran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5385" y="1718733"/>
            <a:ext cx="10972800" cy="4516613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>
                <a:solidFill>
                  <a:schemeClr val="accent1"/>
                </a:solidFill>
                <a:latin typeface="Oswald light" panose="02000303000000000000" pitchFamily="2" charset="0"/>
              </a:rPr>
              <a:t>ANO – příjmový zveřejňují, výdajový nedostupný</a:t>
            </a:r>
          </a:p>
          <a:p>
            <a:r>
              <a:rPr lang="cs-CZ" dirty="0" smtClean="0">
                <a:solidFill>
                  <a:schemeClr val="accent1"/>
                </a:solidFill>
                <a:latin typeface="Oswald light" panose="02000303000000000000" pitchFamily="2" charset="0"/>
              </a:rPr>
              <a:t>ČSSD – transparentní účty má jen na volby</a:t>
            </a:r>
          </a:p>
          <a:p>
            <a:r>
              <a:rPr lang="cs-CZ" dirty="0" smtClean="0">
                <a:solidFill>
                  <a:schemeClr val="accent1"/>
                </a:solidFill>
                <a:latin typeface="Oswald light" panose="02000303000000000000" pitchFamily="2" charset="0"/>
              </a:rPr>
              <a:t>KDU-ČSL – transparentní výdajový, ale skoro žádné výdaje neuvedeny</a:t>
            </a:r>
          </a:p>
          <a:p>
            <a:r>
              <a:rPr lang="cs-CZ" dirty="0" smtClean="0">
                <a:solidFill>
                  <a:schemeClr val="accent1"/>
                </a:solidFill>
                <a:latin typeface="Oswald light" panose="02000303000000000000" pitchFamily="2" charset="0"/>
              </a:rPr>
              <a:t>ODS - </a:t>
            </a:r>
            <a:r>
              <a:rPr lang="cs-CZ" dirty="0">
                <a:solidFill>
                  <a:schemeClr val="accent1"/>
                </a:solidFill>
                <a:latin typeface="Oswald light" panose="02000303000000000000" pitchFamily="2" charset="0"/>
              </a:rPr>
              <a:t>příjmový </a:t>
            </a:r>
            <a:r>
              <a:rPr lang="cs-CZ" dirty="0" smtClean="0">
                <a:solidFill>
                  <a:schemeClr val="accent1"/>
                </a:solidFill>
                <a:latin typeface="Oswald light" panose="02000303000000000000" pitchFamily="2" charset="0"/>
              </a:rPr>
              <a:t>je transparentní, </a:t>
            </a:r>
            <a:r>
              <a:rPr lang="cs-CZ" dirty="0">
                <a:solidFill>
                  <a:schemeClr val="accent1"/>
                </a:solidFill>
                <a:latin typeface="Oswald light" panose="02000303000000000000" pitchFamily="2" charset="0"/>
              </a:rPr>
              <a:t>výdajový nedostupný</a:t>
            </a:r>
          </a:p>
          <a:p>
            <a:r>
              <a:rPr lang="cs-CZ" dirty="0">
                <a:solidFill>
                  <a:schemeClr val="accent1"/>
                </a:solidFill>
                <a:latin typeface="Oswald light" panose="02000303000000000000" pitchFamily="2" charset="0"/>
              </a:rPr>
              <a:t>TOP09 – transparentní provozní účet, „dotovaný“ z jiného účtu</a:t>
            </a:r>
          </a:p>
          <a:p>
            <a:r>
              <a:rPr lang="cs-CZ" dirty="0">
                <a:solidFill>
                  <a:schemeClr val="accent1"/>
                </a:solidFill>
                <a:latin typeface="Oswald light" panose="02000303000000000000" pitchFamily="2" charset="0"/>
              </a:rPr>
              <a:t>ÚSVIT – transparentní účet pouze na kampaň do voleb do PS </a:t>
            </a:r>
            <a:r>
              <a:rPr lang="cs-CZ" dirty="0" smtClean="0">
                <a:solidFill>
                  <a:schemeClr val="accent1"/>
                </a:solidFill>
                <a:latin typeface="Oswald light" panose="02000303000000000000" pitchFamily="2" charset="0"/>
              </a:rPr>
              <a:t>2013</a:t>
            </a:r>
          </a:p>
          <a:p>
            <a:r>
              <a:rPr lang="cs-CZ" dirty="0" smtClean="0">
                <a:solidFill>
                  <a:schemeClr val="accent1"/>
                </a:solidFill>
                <a:latin typeface="Oswald light" panose="02000303000000000000" pitchFamily="2" charset="0"/>
              </a:rPr>
              <a:t>KSČM – má dva transparentní účty, nicméně jsou zveřejněny jen formou měsíčních/</a:t>
            </a:r>
            <a:r>
              <a:rPr lang="cs-CZ" dirty="0" err="1" smtClean="0">
                <a:solidFill>
                  <a:schemeClr val="accent1"/>
                </a:solidFill>
                <a:latin typeface="Oswald light" panose="02000303000000000000" pitchFamily="2" charset="0"/>
              </a:rPr>
              <a:t>čtvrletních</a:t>
            </a:r>
            <a:r>
              <a:rPr lang="cs-CZ" dirty="0">
                <a:solidFill>
                  <a:schemeClr val="accent1"/>
                </a:solidFill>
                <a:latin typeface="Oswald light" panose="02000303000000000000" pitchFamily="2" charset="0"/>
              </a:rPr>
              <a:t> </a:t>
            </a:r>
            <a:r>
              <a:rPr lang="cs-CZ" dirty="0" err="1" smtClean="0">
                <a:solidFill>
                  <a:schemeClr val="accent1"/>
                </a:solidFill>
                <a:latin typeface="Oswald light" panose="02000303000000000000" pitchFamily="2" charset="0"/>
              </a:rPr>
              <a:t>pdf</a:t>
            </a:r>
            <a:r>
              <a:rPr lang="cs-CZ" dirty="0" smtClean="0">
                <a:solidFill>
                  <a:schemeClr val="accent1"/>
                </a:solidFill>
                <a:latin typeface="Oswald light" panose="02000303000000000000" pitchFamily="2" charset="0"/>
              </a:rPr>
              <a:t> výpisů</a:t>
            </a:r>
            <a:endParaRPr lang="cs-CZ" dirty="0">
              <a:solidFill>
                <a:schemeClr val="accent1"/>
              </a:solidFill>
              <a:latin typeface="Oswald light" panose="02000303000000000000" pitchFamily="2" charset="0"/>
            </a:endParaRPr>
          </a:p>
          <a:p>
            <a:r>
              <a:rPr lang="cs-CZ" dirty="0">
                <a:solidFill>
                  <a:schemeClr val="accent1"/>
                </a:solidFill>
                <a:latin typeface="Oswald light" panose="02000303000000000000" pitchFamily="2" charset="0"/>
              </a:rPr>
              <a:t>STRANA ZELENÝCH – velké množství transparentních účtů (málo přehledné)</a:t>
            </a:r>
          </a:p>
          <a:p>
            <a:r>
              <a:rPr lang="cs-CZ" dirty="0">
                <a:solidFill>
                  <a:schemeClr val="accent1"/>
                </a:solidFill>
                <a:latin typeface="Oswald light" panose="02000303000000000000" pitchFamily="2" charset="0"/>
              </a:rPr>
              <a:t>Svobodní – jeden transparentní účet pro všechno</a:t>
            </a:r>
          </a:p>
          <a:p>
            <a:endParaRPr lang="cs-CZ" dirty="0">
              <a:solidFill>
                <a:schemeClr val="accent1"/>
              </a:solidFill>
              <a:latin typeface="Oswald light" panose="02000303000000000000" pitchFamily="2" charset="0"/>
            </a:endParaRPr>
          </a:p>
          <a:p>
            <a:r>
              <a:rPr lang="cs-CZ" dirty="0" smtClean="0">
                <a:solidFill>
                  <a:schemeClr val="accent1"/>
                </a:solidFill>
                <a:latin typeface="Oswald light" panose="02000303000000000000" pitchFamily="2" charset="0"/>
              </a:rPr>
              <a:t>Často jeden univerzální účet na chod strany i volební kampaně</a:t>
            </a:r>
          </a:p>
          <a:p>
            <a:endParaRPr lang="cs-CZ" dirty="0" smtClean="0">
              <a:solidFill>
                <a:schemeClr val="accent1"/>
              </a:solidFill>
              <a:latin typeface="Oswald light" panose="02000303000000000000" pitchFamily="2" charset="0"/>
            </a:endParaRPr>
          </a:p>
          <a:p>
            <a:endParaRPr lang="cs-CZ" dirty="0" smtClean="0">
              <a:solidFill>
                <a:schemeClr val="accent1"/>
              </a:solidFill>
              <a:latin typeface="Oswald light" panose="02000303000000000000" pitchFamily="2" charset="0"/>
            </a:endParaRPr>
          </a:p>
          <a:p>
            <a:endParaRPr lang="cs-CZ" dirty="0">
              <a:solidFill>
                <a:schemeClr val="accent1"/>
              </a:solidFill>
              <a:latin typeface="Oswald light" panose="02000303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352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28178" y="440266"/>
            <a:ext cx="9399763" cy="1164921"/>
          </a:xfrm>
        </p:spPr>
        <p:txBody>
          <a:bodyPr>
            <a:normAutofit/>
          </a:bodyPr>
          <a:lstStyle/>
          <a:p>
            <a:r>
              <a:rPr lang="cs-CZ" dirty="0" smtClean="0"/>
              <a:t>Dary stranám - rizikové </a:t>
            </a:r>
            <a:r>
              <a:rPr lang="cs-CZ" dirty="0"/>
              <a:t>faktory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1779" y="1672921"/>
            <a:ext cx="10179203" cy="4795380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chemeClr val="accent1"/>
                </a:solidFill>
                <a:latin typeface="Oswald light" panose="02000303000000000000" pitchFamily="2" charset="0"/>
              </a:rPr>
              <a:t>P</a:t>
            </a:r>
            <a:r>
              <a:rPr lang="cs-CZ" sz="2400" dirty="0" smtClean="0">
                <a:solidFill>
                  <a:schemeClr val="accent1"/>
                </a:solidFill>
                <a:latin typeface="Oswald light" panose="02000303000000000000" pitchFamily="2" charset="0"/>
              </a:rPr>
              <a:t>roblematika </a:t>
            </a:r>
            <a:r>
              <a:rPr lang="cs-CZ" sz="2400" dirty="0">
                <a:solidFill>
                  <a:schemeClr val="accent1"/>
                </a:solidFill>
                <a:latin typeface="Oswald light" panose="02000303000000000000" pitchFamily="2" charset="0"/>
              </a:rPr>
              <a:t>jasného určení dárce </a:t>
            </a:r>
            <a:r>
              <a:rPr lang="cs-CZ" sz="2400" dirty="0" smtClean="0">
                <a:solidFill>
                  <a:schemeClr val="accent1"/>
                </a:solidFill>
                <a:latin typeface="Oswald light" panose="02000303000000000000" pitchFamily="2" charset="0"/>
              </a:rPr>
              <a:t>(někdy nedostatek informací </a:t>
            </a:r>
            <a:r>
              <a:rPr lang="cs-CZ" sz="2400" dirty="0">
                <a:solidFill>
                  <a:schemeClr val="accent1"/>
                </a:solidFill>
                <a:latin typeface="Oswald light" panose="02000303000000000000" pitchFamily="2" charset="0"/>
              </a:rPr>
              <a:t>u </a:t>
            </a:r>
            <a:r>
              <a:rPr lang="cs-CZ" sz="2400" dirty="0" smtClean="0">
                <a:solidFill>
                  <a:schemeClr val="accent1"/>
                </a:solidFill>
                <a:latin typeface="Oswald light" panose="02000303000000000000" pitchFamily="2" charset="0"/>
              </a:rPr>
              <a:t>fyzických osob, </a:t>
            </a:r>
            <a:r>
              <a:rPr lang="cs-CZ" sz="2400" dirty="0">
                <a:solidFill>
                  <a:schemeClr val="accent1"/>
                </a:solidFill>
                <a:latin typeface="Oswald light" panose="02000303000000000000" pitchFamily="2" charset="0"/>
              </a:rPr>
              <a:t>někdy i </a:t>
            </a:r>
            <a:r>
              <a:rPr lang="cs-CZ" sz="2400" dirty="0" smtClean="0">
                <a:solidFill>
                  <a:schemeClr val="accent1"/>
                </a:solidFill>
                <a:latin typeface="Oswald light" panose="02000303000000000000" pitchFamily="2" charset="0"/>
              </a:rPr>
              <a:t>právnických osob).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chemeClr val="accent1"/>
                </a:solidFill>
                <a:latin typeface="Oswald light" panose="02000303000000000000" pitchFamily="2" charset="0"/>
              </a:rPr>
              <a:t>Např. </a:t>
            </a:r>
            <a:r>
              <a:rPr lang="cs-CZ" sz="2400" dirty="0">
                <a:solidFill>
                  <a:schemeClr val="tx1"/>
                </a:solidFill>
                <a:latin typeface="Oswald light" panose="02000303000000000000" pitchFamily="2" charset="0"/>
              </a:rPr>
              <a:t>Libor Kapalín daroval straně LEV21 v roce 2012 11,3 milionu </a:t>
            </a:r>
            <a:r>
              <a:rPr lang="cs-CZ" sz="2400" dirty="0" smtClean="0">
                <a:solidFill>
                  <a:schemeClr val="tx1"/>
                </a:solidFill>
                <a:latin typeface="Oswald light" panose="02000303000000000000" pitchFamily="2" charset="0"/>
              </a:rPr>
              <a:t>korun</a:t>
            </a:r>
            <a:r>
              <a:rPr lang="cs-CZ" sz="2400" dirty="0" smtClean="0">
                <a:solidFill>
                  <a:schemeClr val="accent1"/>
                </a:solidFill>
                <a:latin typeface="Oswald light" panose="02000303000000000000" pitchFamily="2" charset="0"/>
              </a:rPr>
              <a:t>. Ve výroční zprávě</a:t>
            </a:r>
            <a:r>
              <a:rPr lang="cs-CZ" sz="2400" dirty="0" smtClean="0">
                <a:solidFill>
                  <a:schemeClr val="tx1"/>
                </a:solidFill>
                <a:latin typeface="Oswald light" panose="02000303000000000000" pitchFamily="2" charset="0"/>
              </a:rPr>
              <a:t> </a:t>
            </a:r>
            <a:r>
              <a:rPr lang="cs-CZ" sz="2400" dirty="0">
                <a:solidFill>
                  <a:schemeClr val="tx1"/>
                </a:solidFill>
                <a:latin typeface="Oswald light" panose="02000303000000000000" pitchFamily="2" charset="0"/>
              </a:rPr>
              <a:t>není uvedeno ani datum narození, takže nelze jasně </a:t>
            </a:r>
            <a:r>
              <a:rPr lang="cs-CZ" sz="2400" dirty="0" smtClean="0">
                <a:solidFill>
                  <a:schemeClr val="tx1"/>
                </a:solidFill>
                <a:latin typeface="Oswald light" panose="02000303000000000000" pitchFamily="2" charset="0"/>
              </a:rPr>
              <a:t>identifikovat. Nicméně může to být stejný L.K. stíhaný </a:t>
            </a:r>
            <a:r>
              <a:rPr lang="cs-CZ" sz="2400" dirty="0">
                <a:solidFill>
                  <a:schemeClr val="tx1"/>
                </a:solidFill>
                <a:latin typeface="Oswald light" panose="02000303000000000000" pitchFamily="2" charset="0"/>
              </a:rPr>
              <a:t>v souvislosti s kauzou Moravia </a:t>
            </a:r>
            <a:r>
              <a:rPr lang="cs-CZ" sz="2400" dirty="0" smtClean="0">
                <a:solidFill>
                  <a:schemeClr val="tx1"/>
                </a:solidFill>
                <a:latin typeface="Oswald light" panose="02000303000000000000" pitchFamily="2" charset="0"/>
              </a:rPr>
              <a:t>Banka.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chemeClr val="accent1"/>
                </a:solidFill>
                <a:latin typeface="Oswald light" panose="02000303000000000000" pitchFamily="2" charset="0"/>
              </a:rPr>
              <a:t>Od </a:t>
            </a:r>
            <a:r>
              <a:rPr lang="cs-CZ" sz="2400" dirty="0">
                <a:solidFill>
                  <a:schemeClr val="accent1"/>
                </a:solidFill>
                <a:latin typeface="Oswald light" panose="02000303000000000000" pitchFamily="2" charset="0"/>
              </a:rPr>
              <a:t>roku 2012 </a:t>
            </a:r>
            <a:r>
              <a:rPr lang="cs-CZ" sz="2400" dirty="0" smtClean="0">
                <a:solidFill>
                  <a:schemeClr val="accent1"/>
                </a:solidFill>
                <a:latin typeface="Oswald light" panose="02000303000000000000" pitchFamily="2" charset="0"/>
              </a:rPr>
              <a:t>se objevuje trend výrazného </a:t>
            </a:r>
            <a:r>
              <a:rPr lang="cs-CZ" sz="2400" dirty="0">
                <a:solidFill>
                  <a:schemeClr val="accent1"/>
                </a:solidFill>
                <a:latin typeface="Oswald light" panose="02000303000000000000" pitchFamily="2" charset="0"/>
              </a:rPr>
              <a:t>snížení </a:t>
            </a:r>
            <a:r>
              <a:rPr lang="cs-CZ" sz="2400" dirty="0" smtClean="0">
                <a:solidFill>
                  <a:schemeClr val="accent1"/>
                </a:solidFill>
                <a:latin typeface="Oswald light" panose="02000303000000000000" pitchFamily="2" charset="0"/>
              </a:rPr>
              <a:t>výše jednotlivých </a:t>
            </a:r>
            <a:r>
              <a:rPr lang="cs-CZ" sz="2400" dirty="0">
                <a:solidFill>
                  <a:schemeClr val="accent1"/>
                </a:solidFill>
                <a:latin typeface="Oswald light" panose="02000303000000000000" pitchFamily="2" charset="0"/>
              </a:rPr>
              <a:t>částek </a:t>
            </a:r>
            <a:r>
              <a:rPr lang="cs-CZ" sz="2400" dirty="0" smtClean="0">
                <a:solidFill>
                  <a:schemeClr val="accent1"/>
                </a:solidFill>
                <a:latin typeface="Oswald light" panose="02000303000000000000" pitchFamily="2" charset="0"/>
              </a:rPr>
              <a:t>darů</a:t>
            </a:r>
          </a:p>
          <a:p>
            <a:r>
              <a:rPr lang="cs-CZ" sz="2400" dirty="0" smtClean="0">
                <a:solidFill>
                  <a:schemeClr val="accent1"/>
                </a:solidFill>
                <a:latin typeface="Oswald light" panose="02000303000000000000" pitchFamily="2" charset="0"/>
              </a:rPr>
              <a:t>Data k analýze darů: primární zdrojem byly výroční zprávy politických stran a politickefinance.cz. </a:t>
            </a:r>
          </a:p>
          <a:p>
            <a:r>
              <a:rPr lang="cs-CZ" sz="2400" dirty="0" smtClean="0">
                <a:solidFill>
                  <a:schemeClr val="accent1"/>
                </a:solidFill>
                <a:latin typeface="Oswald light" panose="02000303000000000000" pitchFamily="2" charset="0"/>
              </a:rPr>
              <a:t>Na základě projektu Politickefinance.cz vytyčeny a následně i doplněny rizikové faktory dárcovství politickým stranám.</a:t>
            </a:r>
          </a:p>
        </p:txBody>
      </p:sp>
    </p:spTree>
    <p:extLst>
      <p:ext uri="{BB962C8B-B14F-4D97-AF65-F5344CB8AC3E}">
        <p14:creationId xmlns:p14="http://schemas.microsoft.com/office/powerpoint/2010/main" val="4197569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6894" y="1811866"/>
            <a:ext cx="10972800" cy="4695921"/>
          </a:xfrm>
        </p:spPr>
        <p:txBody>
          <a:bodyPr>
            <a:normAutofit/>
          </a:bodyPr>
          <a:lstStyle/>
          <a:p>
            <a:pPr marL="800100" lvl="1" indent="-342900">
              <a:buFont typeface="+mj-lt"/>
              <a:buAutoNum type="arabicPeriod"/>
            </a:pPr>
            <a:r>
              <a:rPr lang="cs-CZ" b="1" dirty="0" smtClean="0">
                <a:solidFill>
                  <a:schemeClr val="tx1"/>
                </a:solidFill>
                <a:latin typeface="Oswald light" panose="02000303000000000000" pitchFamily="2" charset="0"/>
              </a:rPr>
              <a:t>veřejné zakázky – dárci, kteří je získávají</a:t>
            </a:r>
            <a:endParaRPr lang="cs-CZ" sz="2400" b="1" dirty="0">
              <a:solidFill>
                <a:schemeClr val="tx1"/>
              </a:solidFill>
              <a:latin typeface="Oswald light" panose="02000303000000000000" pitchFamily="2" charset="0"/>
            </a:endParaRPr>
          </a:p>
          <a:p>
            <a:pPr marL="1657350" lvl="3" indent="-34290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chemeClr val="tx1"/>
                </a:solidFill>
                <a:latin typeface="Oswald light" panose="02000303000000000000" pitchFamily="2" charset="0"/>
              </a:rPr>
              <a:t>ELTODO a.s. </a:t>
            </a:r>
            <a:r>
              <a:rPr lang="cs-CZ" dirty="0" smtClean="0">
                <a:solidFill>
                  <a:schemeClr val="tx1"/>
                </a:solidFill>
                <a:latin typeface="Oswald light" panose="02000303000000000000" pitchFamily="2" charset="0"/>
              </a:rPr>
              <a:t>– </a:t>
            </a:r>
            <a:r>
              <a:rPr lang="cs-CZ" dirty="0">
                <a:solidFill>
                  <a:schemeClr val="tx1"/>
                </a:solidFill>
                <a:latin typeface="Oswald light" panose="02000303000000000000" pitchFamily="2" charset="0"/>
              </a:rPr>
              <a:t>vlastník správce veřejného osvětlení v Praze daroval 100 000Kč ČSSD v roce 2011, </a:t>
            </a:r>
            <a:r>
              <a:rPr lang="cs-CZ" dirty="0" smtClean="0">
                <a:solidFill>
                  <a:schemeClr val="tx1"/>
                </a:solidFill>
                <a:latin typeface="Oswald light" panose="02000303000000000000" pitchFamily="2" charset="0"/>
              </a:rPr>
              <a:t>30 000Kč hnutí ANO v 2015</a:t>
            </a:r>
          </a:p>
          <a:p>
            <a:pPr marL="1657350" lvl="3" indent="-34290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chemeClr val="tx1"/>
                </a:solidFill>
                <a:latin typeface="Oswald light" panose="02000303000000000000" pitchFamily="2" charset="0"/>
              </a:rPr>
              <a:t>D-</a:t>
            </a:r>
            <a:r>
              <a:rPr lang="cs-CZ" b="1" dirty="0" err="1" smtClean="0">
                <a:solidFill>
                  <a:schemeClr val="tx1"/>
                </a:solidFill>
                <a:latin typeface="Oswald light" panose="02000303000000000000" pitchFamily="2" charset="0"/>
              </a:rPr>
              <a:t>Pharm</a:t>
            </a:r>
            <a:r>
              <a:rPr lang="cs-CZ" b="1" dirty="0" smtClean="0">
                <a:solidFill>
                  <a:schemeClr val="tx1"/>
                </a:solidFill>
                <a:latin typeface="Oswald light" panose="02000303000000000000" pitchFamily="2" charset="0"/>
              </a:rPr>
              <a:t> </a:t>
            </a:r>
            <a:r>
              <a:rPr lang="cs-CZ" b="1" dirty="0">
                <a:solidFill>
                  <a:schemeClr val="tx1"/>
                </a:solidFill>
                <a:latin typeface="Oswald light" panose="02000303000000000000" pitchFamily="2" charset="0"/>
              </a:rPr>
              <a:t>s.r.o. </a:t>
            </a:r>
            <a:r>
              <a:rPr lang="cs-CZ" dirty="0">
                <a:solidFill>
                  <a:schemeClr val="tx1"/>
                </a:solidFill>
                <a:latin typeface="Oswald light" panose="02000303000000000000" pitchFamily="2" charset="0"/>
              </a:rPr>
              <a:t>– prodejce léčiv daroval ODS v průběhu let 2012 – 2013 celkem 7,75 milionů Kč</a:t>
            </a:r>
          </a:p>
          <a:p>
            <a:pPr marL="1657350" lvl="3" indent="-34290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chemeClr val="tx1"/>
                </a:solidFill>
                <a:latin typeface="Oswald light" panose="02000303000000000000" pitchFamily="2" charset="0"/>
              </a:rPr>
              <a:t>Silnice ČÁSLAV – HOLDING a.s. </a:t>
            </a:r>
            <a:r>
              <a:rPr lang="cs-CZ" dirty="0">
                <a:solidFill>
                  <a:schemeClr val="tx1"/>
                </a:solidFill>
                <a:latin typeface="Oswald light" panose="02000303000000000000" pitchFamily="2" charset="0"/>
              </a:rPr>
              <a:t>– donor ODS v letech 2006-2012 (vyjma roku 2008, </a:t>
            </a:r>
            <a:r>
              <a:rPr lang="cs-CZ" dirty="0" smtClean="0">
                <a:solidFill>
                  <a:schemeClr val="tx1"/>
                </a:solidFill>
                <a:latin typeface="Oswald light" panose="02000303000000000000" pitchFamily="2" charset="0"/>
              </a:rPr>
              <a:t>kdy daroval 100 tisíc ČSSD</a:t>
            </a:r>
          </a:p>
          <a:p>
            <a:pPr marL="1657350" lvl="3" indent="-34290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chemeClr val="tx1"/>
                </a:solidFill>
                <a:latin typeface="Oswald light" panose="02000303000000000000" pitchFamily="2" charset="0"/>
              </a:rPr>
              <a:t>Luděk </a:t>
            </a:r>
            <a:r>
              <a:rPr lang="cs-CZ" b="1" dirty="0">
                <a:solidFill>
                  <a:schemeClr val="tx1"/>
                </a:solidFill>
                <a:latin typeface="Oswald light" panose="02000303000000000000" pitchFamily="2" charset="0"/>
              </a:rPr>
              <a:t>Sekyra/Sekyra Group a.s.</a:t>
            </a:r>
            <a:r>
              <a:rPr lang="cs-CZ" dirty="0">
                <a:solidFill>
                  <a:schemeClr val="tx1"/>
                </a:solidFill>
                <a:latin typeface="Oswald light" panose="02000303000000000000" pitchFamily="2" charset="0"/>
              </a:rPr>
              <a:t>  - dlouhodobý sponzor KDU-ČSL (od roku 2011 daroval </a:t>
            </a:r>
            <a:endParaRPr lang="cs-CZ" dirty="0" smtClean="0">
              <a:solidFill>
                <a:schemeClr val="tx1"/>
              </a:solidFill>
              <a:latin typeface="Oswald light" panose="02000303000000000000" pitchFamily="2" charset="0"/>
            </a:endParaRPr>
          </a:p>
          <a:p>
            <a:pPr marL="1314450" lvl="3" indent="0">
              <a:buNone/>
            </a:pPr>
            <a:r>
              <a:rPr lang="cs-CZ" dirty="0" smtClean="0">
                <a:solidFill>
                  <a:schemeClr val="tx1"/>
                </a:solidFill>
                <a:latin typeface="Oswald light" panose="02000303000000000000" pitchFamily="2" charset="0"/>
              </a:rPr>
              <a:t>	minimálně </a:t>
            </a:r>
            <a:r>
              <a:rPr lang="cs-CZ" dirty="0">
                <a:solidFill>
                  <a:schemeClr val="tx1"/>
                </a:solidFill>
                <a:latin typeface="Oswald light" panose="02000303000000000000" pitchFamily="2" charset="0"/>
              </a:rPr>
              <a:t>4,7 </a:t>
            </a:r>
            <a:r>
              <a:rPr lang="cs-CZ" dirty="0" smtClean="0">
                <a:solidFill>
                  <a:schemeClr val="tx1"/>
                </a:solidFill>
                <a:latin typeface="Oswald light" panose="02000303000000000000" pitchFamily="2" charset="0"/>
              </a:rPr>
              <a:t>milionu </a:t>
            </a:r>
            <a:r>
              <a:rPr lang="cs-CZ" dirty="0">
                <a:solidFill>
                  <a:schemeClr val="tx1"/>
                </a:solidFill>
                <a:latin typeface="Oswald light" panose="02000303000000000000" pitchFamily="2" charset="0"/>
              </a:rPr>
              <a:t>Kč</a:t>
            </a:r>
          </a:p>
          <a:p>
            <a:pPr marL="1657350" lvl="3" indent="-34290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chemeClr val="tx1"/>
                </a:solidFill>
                <a:latin typeface="Oswald light" panose="02000303000000000000" pitchFamily="2" charset="0"/>
              </a:rPr>
              <a:t>PSG International a.s.</a:t>
            </a:r>
            <a:r>
              <a:rPr lang="cs-CZ" dirty="0">
                <a:solidFill>
                  <a:schemeClr val="tx1"/>
                </a:solidFill>
                <a:latin typeface="Oswald light" panose="02000303000000000000" pitchFamily="2" charset="0"/>
              </a:rPr>
              <a:t> – v letech 2010 daroval 2 mil. Kč ODS a 50 tis. Kč </a:t>
            </a:r>
            <a:r>
              <a:rPr lang="cs-CZ" dirty="0" smtClean="0">
                <a:solidFill>
                  <a:schemeClr val="tx1"/>
                </a:solidFill>
                <a:latin typeface="Oswald light" panose="02000303000000000000" pitchFamily="2" charset="0"/>
              </a:rPr>
              <a:t>ČSSD,</a:t>
            </a:r>
          </a:p>
          <a:p>
            <a:pPr marL="1314450" lvl="3" indent="0">
              <a:buNone/>
            </a:pPr>
            <a:r>
              <a:rPr lang="cs-CZ" dirty="0">
                <a:solidFill>
                  <a:schemeClr val="tx1"/>
                </a:solidFill>
                <a:latin typeface="Oswald light" panose="02000303000000000000" pitchFamily="2" charset="0"/>
              </a:rPr>
              <a:t>	</a:t>
            </a:r>
            <a:r>
              <a:rPr lang="cs-CZ" dirty="0" smtClean="0">
                <a:solidFill>
                  <a:schemeClr val="tx1"/>
                </a:solidFill>
                <a:latin typeface="Oswald light" panose="02000303000000000000" pitchFamily="2" charset="0"/>
              </a:rPr>
              <a:t>o </a:t>
            </a:r>
            <a:r>
              <a:rPr lang="cs-CZ" dirty="0">
                <a:solidFill>
                  <a:schemeClr val="tx1"/>
                </a:solidFill>
                <a:latin typeface="Oswald light" panose="02000303000000000000" pitchFamily="2" charset="0"/>
              </a:rPr>
              <a:t>dva roky později přispěl 50 </a:t>
            </a:r>
            <a:r>
              <a:rPr lang="cs-CZ" dirty="0" smtClean="0">
                <a:solidFill>
                  <a:schemeClr val="tx1"/>
                </a:solidFill>
                <a:latin typeface="Oswald light" panose="02000303000000000000" pitchFamily="2" charset="0"/>
              </a:rPr>
              <a:t>tis. </a:t>
            </a:r>
            <a:r>
              <a:rPr lang="cs-CZ" dirty="0">
                <a:solidFill>
                  <a:schemeClr val="tx1"/>
                </a:solidFill>
                <a:latin typeface="Oswald light" panose="02000303000000000000" pitchFamily="2" charset="0"/>
              </a:rPr>
              <a:t>Kč </a:t>
            </a:r>
            <a:r>
              <a:rPr lang="cs-CZ" dirty="0" smtClean="0">
                <a:solidFill>
                  <a:schemeClr val="tx1"/>
                </a:solidFill>
                <a:latin typeface="Oswald light" panose="02000303000000000000" pitchFamily="2" charset="0"/>
              </a:rPr>
              <a:t>ČSSD</a:t>
            </a:r>
            <a:endParaRPr lang="cs-CZ" dirty="0">
              <a:solidFill>
                <a:schemeClr val="tx1"/>
              </a:solidFill>
              <a:latin typeface="Oswald light" panose="02000303000000000000" pitchFamily="2" charset="0"/>
            </a:endParaRPr>
          </a:p>
          <a:p>
            <a:pPr marL="1657350" lvl="3" indent="-34290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chemeClr val="tx1"/>
                </a:solidFill>
                <a:latin typeface="Oswald light" panose="02000303000000000000" pitchFamily="2" charset="0"/>
              </a:rPr>
              <a:t>Ladislav Stříteský</a:t>
            </a:r>
            <a:r>
              <a:rPr lang="cs-CZ" dirty="0">
                <a:solidFill>
                  <a:schemeClr val="tx1"/>
                </a:solidFill>
                <a:latin typeface="Oswald light" panose="02000303000000000000" pitchFamily="2" charset="0"/>
              </a:rPr>
              <a:t> daroval straně SPO 1 mil. Kč za zprostředkovaně nabízenou lukrativní veřejnou zakázku)</a:t>
            </a:r>
          </a:p>
          <a:p>
            <a:endParaRPr lang="cs-CZ" sz="3600" dirty="0">
              <a:solidFill>
                <a:schemeClr val="tx1"/>
              </a:solidFill>
              <a:latin typeface="Oswald light" panose="02000303000000000000" pitchFamily="2" charset="0"/>
            </a:endParaRP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928178" y="440266"/>
            <a:ext cx="9399763" cy="1164921"/>
          </a:xfrm>
        </p:spPr>
        <p:txBody>
          <a:bodyPr>
            <a:normAutofit/>
          </a:bodyPr>
          <a:lstStyle/>
          <a:p>
            <a:r>
              <a:rPr lang="cs-CZ" dirty="0" smtClean="0"/>
              <a:t>Rizikové faktory u dárců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18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074201" y="1423624"/>
            <a:ext cx="10539838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71550" lvl="1" indent="-514350">
              <a:buClr>
                <a:schemeClr val="bg2"/>
              </a:buClr>
              <a:buFont typeface="+mj-lt"/>
              <a:buAutoNum type="arabicPeriod" startAt="2"/>
            </a:pPr>
            <a:r>
              <a:rPr lang="cs-CZ" sz="2800" b="1" dirty="0">
                <a:latin typeface="Oswald light" panose="02000303000000000000" pitchFamily="2" charset="0"/>
              </a:rPr>
              <a:t>evropské dotace</a:t>
            </a:r>
          </a:p>
          <a:p>
            <a:pPr marL="1771650" lvl="3" indent="-457200"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cs-CZ" sz="2200" b="1" dirty="0">
                <a:latin typeface="Oswald light" panose="02000303000000000000" pitchFamily="2" charset="0"/>
              </a:rPr>
              <a:t>DAKO-CZ a.s. </a:t>
            </a:r>
            <a:r>
              <a:rPr lang="cs-CZ" sz="2200" dirty="0">
                <a:latin typeface="Oswald light" panose="02000303000000000000" pitchFamily="2" charset="0"/>
              </a:rPr>
              <a:t>- evropské dotace v hodnotě přesahující 70 milionů </a:t>
            </a:r>
            <a:r>
              <a:rPr lang="cs-CZ" sz="2200" dirty="0" smtClean="0">
                <a:latin typeface="Oswald light" panose="02000303000000000000" pitchFamily="2" charset="0"/>
              </a:rPr>
              <a:t>Kč</a:t>
            </a:r>
          </a:p>
          <a:p>
            <a:pPr marL="1771650" lvl="3" indent="-457200"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cs-CZ" sz="2200" dirty="0">
                <a:latin typeface="Oswald light" panose="02000303000000000000" pitchFamily="2" charset="0"/>
              </a:rPr>
              <a:t>	</a:t>
            </a:r>
            <a:r>
              <a:rPr lang="cs-CZ" sz="2200" dirty="0" smtClean="0">
                <a:latin typeface="Oswald light" panose="02000303000000000000" pitchFamily="2" charset="0"/>
              </a:rPr>
              <a:t>	- </a:t>
            </a:r>
            <a:r>
              <a:rPr lang="cs-CZ" sz="2200" dirty="0">
                <a:latin typeface="Oswald light" panose="02000303000000000000" pitchFamily="2" charset="0"/>
              </a:rPr>
              <a:t>za roky 2013-2014 darovali straně SPO 3,5 milionu korun</a:t>
            </a:r>
          </a:p>
          <a:p>
            <a:pPr marL="1771650" lvl="3" indent="-457200"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cs-CZ" sz="2200" b="1" dirty="0">
                <a:latin typeface="Oswald light" panose="02000303000000000000" pitchFamily="2" charset="0"/>
              </a:rPr>
              <a:t>AGROFERT a.s. </a:t>
            </a:r>
            <a:r>
              <a:rPr lang="cs-CZ" sz="2200" dirty="0">
                <a:latin typeface="Oswald light" panose="02000303000000000000" pitchFamily="2" charset="0"/>
              </a:rPr>
              <a:t>– prostřednictvím dceřiných </a:t>
            </a:r>
            <a:r>
              <a:rPr lang="cs-CZ" sz="2200" dirty="0" smtClean="0">
                <a:latin typeface="Oswald light" panose="02000303000000000000" pitchFamily="2" charset="0"/>
              </a:rPr>
              <a:t>společností (</a:t>
            </a:r>
            <a:r>
              <a:rPr lang="cs-CZ" sz="2200" dirty="0" err="1" smtClean="0">
                <a:latin typeface="Oswald light" panose="02000303000000000000" pitchFamily="2" charset="0"/>
              </a:rPr>
              <a:t>Lovochemie</a:t>
            </a:r>
            <a:r>
              <a:rPr lang="cs-CZ" sz="2200" dirty="0" smtClean="0">
                <a:latin typeface="Oswald light" panose="02000303000000000000" pitchFamily="2" charset="0"/>
              </a:rPr>
              <a:t>, Synthesia, a jiné)</a:t>
            </a:r>
          </a:p>
          <a:p>
            <a:pPr marL="1771650" lvl="3" indent="-457200">
              <a:buClr>
                <a:schemeClr val="bg2"/>
              </a:buClr>
              <a:buFont typeface="+mj-lt"/>
              <a:buAutoNum type="arabicPeriod" startAt="2"/>
            </a:pPr>
            <a:endParaRPr lang="cs-CZ" sz="2200" b="1" dirty="0" smtClean="0">
              <a:latin typeface="Oswald light" panose="02000303000000000000" pitchFamily="2" charset="0"/>
            </a:endParaRPr>
          </a:p>
          <a:p>
            <a:pPr marL="971550" lvl="1" indent="-514350">
              <a:buClr>
                <a:schemeClr val="bg2"/>
              </a:buClr>
              <a:buFont typeface="+mj-lt"/>
              <a:buAutoNum type="arabicPeriod" startAt="2"/>
            </a:pPr>
            <a:r>
              <a:rPr lang="cs-CZ" sz="2800" b="1" dirty="0" smtClean="0">
                <a:latin typeface="Oswald light" panose="02000303000000000000" pitchFamily="2" charset="0"/>
              </a:rPr>
              <a:t>daňový ráj/anonymní akcie</a:t>
            </a:r>
            <a:endParaRPr lang="cs-CZ" sz="2800" b="1" dirty="0">
              <a:latin typeface="Oswald light" panose="02000303000000000000" pitchFamily="2" charset="0"/>
            </a:endParaRPr>
          </a:p>
          <a:p>
            <a:pPr marL="1771650" lvl="3" indent="-457200"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cs-CZ" sz="2200" b="1" dirty="0" smtClean="0">
                <a:latin typeface="Oswald light" panose="02000303000000000000" pitchFamily="2" charset="0"/>
              </a:rPr>
              <a:t>FREKOMOS s.r.o. </a:t>
            </a:r>
            <a:r>
              <a:rPr lang="cs-CZ" sz="2200" dirty="0" smtClean="0">
                <a:latin typeface="Oswald light" panose="02000303000000000000" pitchFamily="2" charset="0"/>
              </a:rPr>
              <a:t>– dlouhodobý sponzor nejprve TOP09 a ODS s vlastníkem v Dánsku</a:t>
            </a:r>
            <a:endParaRPr lang="cs-CZ" sz="2200" dirty="0">
              <a:latin typeface="Oswald light" panose="02000303000000000000" pitchFamily="2" charset="0"/>
            </a:endParaRPr>
          </a:p>
          <a:p>
            <a:pPr marL="1771650" lvl="3" indent="-457200"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cs-CZ" sz="2200" b="1" dirty="0" smtClean="0">
                <a:latin typeface="Oswald light" panose="02000303000000000000" pitchFamily="2" charset="0"/>
              </a:rPr>
              <a:t>Škoda </a:t>
            </a:r>
            <a:r>
              <a:rPr lang="cs-CZ" sz="2200" b="1" dirty="0">
                <a:latin typeface="Oswald light" panose="02000303000000000000" pitchFamily="2" charset="0"/>
              </a:rPr>
              <a:t>JS a.s</a:t>
            </a:r>
            <a:r>
              <a:rPr lang="cs-CZ" sz="2200" b="1" dirty="0" smtClean="0">
                <a:latin typeface="Oswald light" panose="02000303000000000000" pitchFamily="2" charset="0"/>
              </a:rPr>
              <a:t>. </a:t>
            </a:r>
            <a:r>
              <a:rPr lang="cs-CZ" sz="2200" dirty="0" smtClean="0">
                <a:latin typeface="Oswald light" panose="02000303000000000000" pitchFamily="2" charset="0"/>
              </a:rPr>
              <a:t>– </a:t>
            </a:r>
            <a:r>
              <a:rPr lang="cs-CZ" sz="2200" dirty="0" err="1" smtClean="0">
                <a:latin typeface="Oswald light" panose="02000303000000000000" pitchFamily="2" charset="0"/>
              </a:rPr>
              <a:t>onshorový</a:t>
            </a:r>
            <a:r>
              <a:rPr lang="cs-CZ" sz="2200" dirty="0" smtClean="0">
                <a:latin typeface="Oswald light" panose="02000303000000000000" pitchFamily="2" charset="0"/>
              </a:rPr>
              <a:t> vlastník OMZ B.V., darovala </a:t>
            </a:r>
            <a:r>
              <a:rPr lang="cs-CZ" sz="2200" dirty="0">
                <a:latin typeface="Oswald light" panose="02000303000000000000" pitchFamily="2" charset="0"/>
              </a:rPr>
              <a:t>v roce 2014 </a:t>
            </a:r>
            <a:r>
              <a:rPr lang="cs-CZ" sz="2200" dirty="0" smtClean="0">
                <a:latin typeface="Oswald light" panose="02000303000000000000" pitchFamily="2" charset="0"/>
              </a:rPr>
              <a:t> hnutí ANO </a:t>
            </a:r>
            <a:r>
              <a:rPr lang="cs-CZ" sz="2200" dirty="0">
                <a:latin typeface="Oswald light" panose="02000303000000000000" pitchFamily="2" charset="0"/>
              </a:rPr>
              <a:t>100 </a:t>
            </a:r>
            <a:r>
              <a:rPr lang="cs-CZ" sz="2200" dirty="0" smtClean="0">
                <a:latin typeface="Oswald light" panose="02000303000000000000" pitchFamily="2" charset="0"/>
              </a:rPr>
              <a:t>000 Kč</a:t>
            </a:r>
          </a:p>
          <a:p>
            <a:pPr marL="1771650" lvl="3" indent="-457200"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cs-CZ" sz="2200" b="1" dirty="0" err="1">
                <a:latin typeface="Oswald light" panose="02000303000000000000" pitchFamily="2" charset="0"/>
              </a:rPr>
              <a:t>Kastelis</a:t>
            </a:r>
            <a:r>
              <a:rPr lang="cs-CZ" sz="2200" dirty="0">
                <a:latin typeface="Oswald light" panose="02000303000000000000" pitchFamily="2" charset="0"/>
              </a:rPr>
              <a:t> – jeden z příkladů firem z daňového ráje sponzorující </a:t>
            </a:r>
            <a:r>
              <a:rPr lang="cs-CZ" sz="2200" dirty="0" smtClean="0">
                <a:latin typeface="Oswald light" panose="02000303000000000000" pitchFamily="2" charset="0"/>
              </a:rPr>
              <a:t>VV (strana s nejvíce </a:t>
            </a:r>
            <a:r>
              <a:rPr lang="cs-CZ" sz="2200" dirty="0" err="1" smtClean="0">
                <a:latin typeface="Oswald light" panose="02000303000000000000" pitchFamily="2" charset="0"/>
              </a:rPr>
              <a:t>offshorovými</a:t>
            </a:r>
            <a:r>
              <a:rPr lang="cs-CZ" sz="2200" dirty="0" smtClean="0">
                <a:latin typeface="Oswald light" panose="02000303000000000000" pitchFamily="2" charset="0"/>
              </a:rPr>
              <a:t> sponzory)</a:t>
            </a:r>
          </a:p>
          <a:p>
            <a:pPr marL="1771650" lvl="3" indent="-457200">
              <a:buClr>
                <a:schemeClr val="bg2"/>
              </a:buClr>
              <a:buFont typeface="+mj-lt"/>
              <a:buAutoNum type="arabicPeriod"/>
            </a:pPr>
            <a:endParaRPr lang="cs-CZ" sz="2400" dirty="0" smtClean="0">
              <a:latin typeface="Oswald light" panose="02000303000000000000" pitchFamily="2" charset="0"/>
            </a:endParaRPr>
          </a:p>
          <a:p>
            <a:pPr marL="971550" lvl="1" indent="-514350">
              <a:buClr>
                <a:schemeClr val="bg2"/>
              </a:buClr>
              <a:buFont typeface="+mj-lt"/>
              <a:buAutoNum type="arabicPeriod" startAt="2"/>
            </a:pPr>
            <a:r>
              <a:rPr lang="cs-CZ" sz="2800" b="1" dirty="0" smtClean="0">
                <a:latin typeface="Oswald light" panose="02000303000000000000" pitchFamily="2" charset="0"/>
              </a:rPr>
              <a:t>prázdná schránka, firmy bez činnosti, zaměstnanců</a:t>
            </a:r>
            <a:endParaRPr lang="cs-CZ" sz="2800" b="1" dirty="0">
              <a:latin typeface="Oswald light" panose="02000303000000000000" pitchFamily="2" charset="0"/>
            </a:endParaRPr>
          </a:p>
          <a:p>
            <a:pPr marL="1771650" lvl="3" indent="-457200"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cs-CZ" sz="2200" dirty="0">
                <a:latin typeface="Oswald light" panose="02000303000000000000" pitchFamily="2" charset="0"/>
              </a:rPr>
              <a:t>Nebezpečí sponzoringu vlivových skupin i „malá domů</a:t>
            </a:r>
            <a:r>
              <a:rPr lang="cs-CZ" sz="2200" dirty="0" smtClean="0">
                <a:latin typeface="Oswald light" panose="02000303000000000000" pitchFamily="2" charset="0"/>
              </a:rPr>
              <a:t>“</a:t>
            </a:r>
            <a:endParaRPr lang="cs-CZ" sz="2200" dirty="0">
              <a:latin typeface="Oswald light" panose="02000303000000000000" pitchFamily="2" charset="0"/>
            </a:endParaRPr>
          </a:p>
          <a:p>
            <a:pPr marL="1771650" lvl="3" indent="-457200">
              <a:buClr>
                <a:schemeClr val="bg2"/>
              </a:buClr>
              <a:buFont typeface="+mj-lt"/>
              <a:buAutoNum type="arabicPeriod"/>
            </a:pPr>
            <a:endParaRPr lang="cs-CZ" sz="2400" dirty="0">
              <a:latin typeface="Oswald light" panose="02000303000000000000" pitchFamily="2" charset="0"/>
            </a:endParaRPr>
          </a:p>
        </p:txBody>
      </p:sp>
      <p:sp>
        <p:nvSpPr>
          <p:cNvPr id="3" name="Nadpis 1"/>
          <p:cNvSpPr>
            <a:spLocks noGrp="1"/>
          </p:cNvSpPr>
          <p:nvPr>
            <p:ph type="title"/>
          </p:nvPr>
        </p:nvSpPr>
        <p:spPr>
          <a:xfrm>
            <a:off x="928178" y="440266"/>
            <a:ext cx="9399763" cy="1164921"/>
          </a:xfrm>
        </p:spPr>
        <p:txBody>
          <a:bodyPr>
            <a:normAutofit/>
          </a:bodyPr>
          <a:lstStyle/>
          <a:p>
            <a:r>
              <a:rPr lang="cs-CZ" dirty="0"/>
              <a:t>Rizikové faktory u dárců</a:t>
            </a:r>
          </a:p>
        </p:txBody>
      </p:sp>
    </p:spTree>
    <p:extLst>
      <p:ext uri="{BB962C8B-B14F-4D97-AF65-F5344CB8AC3E}">
        <p14:creationId xmlns:p14="http://schemas.microsoft.com/office/powerpoint/2010/main" val="113253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zor - PowerPointPrezentace 2 (Alternativa - Oswald)">
  <a:themeElements>
    <a:clrScheme name="Transparency 1">
      <a:dk1>
        <a:srgbClr val="0065B3"/>
      </a:dk1>
      <a:lt1>
        <a:srgbClr val="C6EAFA"/>
      </a:lt1>
      <a:dk2>
        <a:srgbClr val="000000"/>
      </a:dk2>
      <a:lt2>
        <a:srgbClr val="00BFF3"/>
      </a:lt2>
      <a:accent1>
        <a:srgbClr val="0065B3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ransparency Oswald">
      <a:majorFont>
        <a:latin typeface="Oswald"/>
        <a:ea typeface=""/>
        <a:cs typeface=""/>
      </a:majorFont>
      <a:minorFont>
        <a:latin typeface="Calibr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Vzor - PowerPointPrezentace 2 (Alternativa - Oswald)" id="{26D4AA9E-C11D-4D92-915C-9269BC988460}" vid="{386402B4-2D58-4310-887B-3AC4D7D4A802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Vzor - PowerPointPrezentace 2 (Alternativa - Oswald)</Template>
  <TotalTime>6438</TotalTime>
  <Words>1887</Words>
  <Application>Microsoft Office PowerPoint</Application>
  <PresentationFormat>Vlastní</PresentationFormat>
  <Paragraphs>195</Paragraphs>
  <Slides>24</Slides>
  <Notes>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Vzor - PowerPointPrezentace 2 (Alternativa - Oswald)</vt:lpstr>
      <vt:lpstr>TI: Průběžný monitoring financování politických stran – únor 2016</vt:lpstr>
      <vt:lpstr>Obsah prezentace</vt:lpstr>
      <vt:lpstr>Důvody monitoringu</vt:lpstr>
      <vt:lpstr>Zákon – aktuální vývoj</vt:lpstr>
      <vt:lpstr>Transparentní účet </vt:lpstr>
      <vt:lpstr>Transparentní účty stran</vt:lpstr>
      <vt:lpstr>Dary stranám - rizikové faktory </vt:lpstr>
      <vt:lpstr>Rizikové faktory u dárců</vt:lpstr>
      <vt:lpstr>Rizikové faktory u dárců</vt:lpstr>
      <vt:lpstr>Rizikové faktory u dárců</vt:lpstr>
      <vt:lpstr>Otazníky – další faktory vyžadující odpovědi</vt:lpstr>
      <vt:lpstr>Kumulování darů od různých subjektů se stejným majitelem </vt:lpstr>
      <vt:lpstr>Kumulování darů od stejných subjektů ve stejný rok  </vt:lpstr>
      <vt:lpstr>Sponzorské dary strany straně </vt:lpstr>
      <vt:lpstr>Další otazníky</vt:lpstr>
      <vt:lpstr>Financování hnutí ANO – nový hráč na politickém trhu</vt:lpstr>
      <vt:lpstr>Prezentace aplikace PowerPoint</vt:lpstr>
      <vt:lpstr>ANO – dary fyzické a právnické osoby</vt:lpstr>
      <vt:lpstr>ANO – příspěvky členů a lidí ve veřejných funkcích</vt:lpstr>
      <vt:lpstr>ANO a zemědělské subjekty</vt:lpstr>
      <vt:lpstr>Financování hnutí ANO - závěry</vt:lpstr>
      <vt:lpstr>Další kroky pro zlepšení</vt:lpstr>
      <vt:lpstr>Monitoring krajských a senátních voleb 2016</vt:lpstr>
      <vt:lpstr>Monitoring voleb 2016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Politické finance</dc:title>
  <dc:creator>Milan Eibl</dc:creator>
  <cp:lastModifiedBy>David Kotora</cp:lastModifiedBy>
  <cp:revision>158</cp:revision>
  <cp:lastPrinted>2016-01-21T16:15:46Z</cp:lastPrinted>
  <dcterms:created xsi:type="dcterms:W3CDTF">2016-01-03T14:00:38Z</dcterms:created>
  <dcterms:modified xsi:type="dcterms:W3CDTF">2016-02-04T12:38:56Z</dcterms:modified>
</cp:coreProperties>
</file>