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402" r:id="rId4"/>
    <p:sldId id="276" r:id="rId5"/>
    <p:sldId id="419" r:id="rId6"/>
    <p:sldId id="420" r:id="rId7"/>
    <p:sldId id="386" r:id="rId8"/>
    <p:sldId id="407" r:id="rId9"/>
    <p:sldId id="409" r:id="rId10"/>
    <p:sldId id="408" r:id="rId11"/>
    <p:sldId id="410" r:id="rId12"/>
    <p:sldId id="412" r:id="rId13"/>
    <p:sldId id="416" r:id="rId14"/>
    <p:sldId id="413" r:id="rId15"/>
    <p:sldId id="411" r:id="rId16"/>
    <p:sldId id="414" r:id="rId17"/>
    <p:sldId id="415" r:id="rId18"/>
    <p:sldId id="417" r:id="rId19"/>
    <p:sldId id="418" r:id="rId20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608">
          <p15:clr>
            <a:srgbClr val="A4A3A4"/>
          </p15:clr>
        </p15:guide>
        <p15:guide id="5" orient="horz" pos="2138">
          <p15:clr>
            <a:srgbClr val="A4A3A4"/>
          </p15:clr>
        </p15:guide>
        <p15:guide id="6" pos="43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C54"/>
    <a:srgbClr val="DE4E8F"/>
    <a:srgbClr val="0E7A8C"/>
    <a:srgbClr val="77DDF1"/>
    <a:srgbClr val="A8E9F6"/>
    <a:srgbClr val="14A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50" autoAdjust="0"/>
    <p:restoredTop sz="93273" autoAdjust="0"/>
  </p:normalViewPr>
  <p:slideViewPr>
    <p:cSldViewPr snapToGrid="0" showGuides="1">
      <p:cViewPr>
        <p:scale>
          <a:sx n="100" d="100"/>
          <a:sy n="100" d="100"/>
        </p:scale>
        <p:origin x="-1818" y="-462"/>
      </p:cViewPr>
      <p:guideLst>
        <p:guide orient="horz" pos="2160"/>
        <p:guide orient="horz" pos="3608"/>
        <p:guide orient="horz" pos="2138"/>
        <p:guide pos="529"/>
        <p:guide pos="43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3033850601776"/>
          <c:y val="1.1635227012552634E-2"/>
          <c:w val="0.45736795417958004"/>
          <c:h val="0.8953895997375328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71C5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6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B70C09">
                  <a:lumMod val="60000"/>
                  <a:lumOff val="40000"/>
                </a:srgbClr>
              </a:solidFill>
              <a:ln>
                <a:noFill/>
              </a:ln>
            </c:spPr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Sheet1!$B$5:$C$23</c:f>
              <c:multiLvlStrCache>
                <c:ptCount val="19"/>
                <c:lvl>
                  <c:pt idx="0">
                    <c:v>Muž</c:v>
                  </c:pt>
                  <c:pt idx="1">
                    <c:v>Žena</c:v>
                  </c:pt>
                  <c:pt idx="3">
                    <c:v>15-29 let</c:v>
                  </c:pt>
                  <c:pt idx="4">
                    <c:v>30-44 let</c:v>
                  </c:pt>
                  <c:pt idx="5">
                    <c:v>45-59 let</c:v>
                  </c:pt>
                  <c:pt idx="7">
                    <c:v>Bez maturity</c:v>
                  </c:pt>
                  <c:pt idx="8">
                    <c:v>S maturitou</c:v>
                  </c:pt>
                  <c:pt idx="9">
                    <c:v>VŠ</c:v>
                  </c:pt>
                  <c:pt idx="11">
                    <c:v>Praha</c:v>
                  </c:pt>
                  <c:pt idx="12">
                    <c:v>Čechy</c:v>
                  </c:pt>
                  <c:pt idx="13">
                    <c:v>Morava</c:v>
                  </c:pt>
                  <c:pt idx="15">
                    <c:v>Do 4.999 obyv.</c:v>
                  </c:pt>
                  <c:pt idx="16">
                    <c:v>5.000-19.999 obyv.</c:v>
                  </c:pt>
                  <c:pt idx="17">
                    <c:v>20.000-99.999 obyv.</c:v>
                  </c:pt>
                  <c:pt idx="18">
                    <c:v>100.000 a více obyv.</c:v>
                  </c:pt>
                </c:lvl>
                <c:lvl>
                  <c:pt idx="0">
                    <c:v>Pohlaví</c:v>
                  </c:pt>
                  <c:pt idx="3">
                    <c:v>Věk</c:v>
                  </c:pt>
                  <c:pt idx="7">
                    <c:v>Vzdělání</c:v>
                  </c:pt>
                  <c:pt idx="11">
                    <c:v>Oblast</c:v>
                  </c:pt>
                  <c:pt idx="15">
                    <c:v>Velikost obce</c:v>
                  </c:pt>
                </c:lvl>
              </c:multiLvlStrCache>
            </c:multiLvlStrRef>
          </c:cat>
          <c:val>
            <c:numRef>
              <c:f>Sheet1!$D$5:$D$23</c:f>
              <c:numCache>
                <c:formatCode>General</c:formatCode>
                <c:ptCount val="19"/>
                <c:pt idx="0">
                  <c:v>49.9</c:v>
                </c:pt>
                <c:pt idx="1">
                  <c:v>50.1</c:v>
                </c:pt>
                <c:pt idx="3">
                  <c:v>33.700000000000003</c:v>
                </c:pt>
                <c:pt idx="4">
                  <c:v>40.4</c:v>
                </c:pt>
                <c:pt idx="5">
                  <c:v>25.9</c:v>
                </c:pt>
                <c:pt idx="7">
                  <c:v>37.200000000000003</c:v>
                </c:pt>
                <c:pt idx="8">
                  <c:v>46.3</c:v>
                </c:pt>
                <c:pt idx="9">
                  <c:v>16.5</c:v>
                </c:pt>
                <c:pt idx="11">
                  <c:v>12.4</c:v>
                </c:pt>
                <c:pt idx="12">
                  <c:v>53.2</c:v>
                </c:pt>
                <c:pt idx="13">
                  <c:v>34.4</c:v>
                </c:pt>
                <c:pt idx="15">
                  <c:v>37</c:v>
                </c:pt>
                <c:pt idx="16">
                  <c:v>17.8</c:v>
                </c:pt>
                <c:pt idx="17">
                  <c:v>22.7</c:v>
                </c:pt>
                <c:pt idx="18">
                  <c:v>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02-4930-9BDE-E71A2002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4593024"/>
        <c:axId val="184607104"/>
      </c:barChart>
      <c:catAx>
        <c:axId val="1845930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184607104"/>
        <c:crosses val="autoZero"/>
        <c:auto val="1"/>
        <c:lblAlgn val="ctr"/>
        <c:lblOffset val="300"/>
        <c:noMultiLvlLbl val="0"/>
      </c:catAx>
      <c:valAx>
        <c:axId val="184607104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84593024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3778821369303"/>
          <c:y val="0.11960573714787923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7.9720976581963126E-3"/>
                  <c:y val="3.1148604802076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37219730941742E-2"/>
                  <c:y val="3.62376409632767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63400389357560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82545343267069E-2"/>
                  <c:y val="5.71055710833031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8.0745341614906838</c:v>
                </c:pt>
                <c:pt idx="1">
                  <c:v>16.563146997929607</c:v>
                </c:pt>
                <c:pt idx="2">
                  <c:v>47.826086956521742</c:v>
                </c:pt>
                <c:pt idx="3">
                  <c:v>27.536231884057973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3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3778821369303"/>
          <c:y val="0.11960573714787923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2.1923268560039861E-2"/>
                  <c:y val="2.59571706683971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860488290981563E-3"/>
                  <c:y val="-2.32273421179495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652790038016557E-3"/>
                  <c:y val="-3.37443218689162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860488290981563E-3"/>
                  <c:y val="3.1148604802076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29.874776386404296</c:v>
                </c:pt>
                <c:pt idx="1">
                  <c:v>44.00715563506261</c:v>
                </c:pt>
                <c:pt idx="2">
                  <c:v>20.214669051878353</c:v>
                </c:pt>
                <c:pt idx="3">
                  <c:v>5.9033989266547406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386693815739398"/>
          <c:y val="2.855288773523686E-2"/>
          <c:w val="0.52806139142921027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List1!$A$1:$A$6</c:f>
              <c:strCache>
                <c:ptCount val="6"/>
                <c:pt idx="0">
                  <c:v>Aktivně provozuji organizovaný sport</c:v>
                </c:pt>
                <c:pt idx="1">
                  <c:v>Aktivně sportuji, ale ne organizovaně</c:v>
                </c:pt>
                <c:pt idx="2">
                  <c:v>Jsem sportovní funkcionář, trenér</c:v>
                </c:pt>
                <c:pt idx="3">
                  <c:v>O sport se zajímám jako divák, fanoušek</c:v>
                </c:pt>
                <c:pt idx="4">
                  <c:v>Organizovaný sport provozují moje děti</c:v>
                </c:pt>
                <c:pt idx="5">
                  <c:v>o sport se vůbec nezajímám, ani jej neprovozuji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7.6923076923076925</c:v>
                </c:pt>
                <c:pt idx="1">
                  <c:v>35.51554828150573</c:v>
                </c:pt>
                <c:pt idx="2">
                  <c:v>3.2733224222585928</c:v>
                </c:pt>
                <c:pt idx="3">
                  <c:v>45.008183306055649</c:v>
                </c:pt>
                <c:pt idx="4">
                  <c:v>9.656301145662848</c:v>
                </c:pt>
                <c:pt idx="5">
                  <c:v>18.821603927986907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7600256"/>
        <c:axId val="187622528"/>
      </c:barChart>
      <c:catAx>
        <c:axId val="18760025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cs-CZ"/>
          </a:p>
        </c:txPr>
        <c:crossAx val="187622528"/>
        <c:crosses val="autoZero"/>
        <c:auto val="1"/>
        <c:lblAlgn val="ctr"/>
        <c:lblOffset val="100"/>
        <c:tickLblSkip val="1"/>
        <c:noMultiLvlLbl val="0"/>
      </c:catAx>
      <c:valAx>
        <c:axId val="18762252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87600256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3778821369303"/>
          <c:y val="5.4712810476886378E-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1.993024414549069E-3"/>
                  <c:y val="-0.176508760545100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1914341336794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88839063278525E-2"/>
                  <c:y val="-2.3361453601557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909317389138018E-2"/>
                  <c:y val="2.595717066839714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47.954173486088379</c:v>
                </c:pt>
                <c:pt idx="1">
                  <c:v>39.279869067103107</c:v>
                </c:pt>
                <c:pt idx="2">
                  <c:v>9.4926350245499176</c:v>
                </c:pt>
                <c:pt idx="3">
                  <c:v>3.2733224222585928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2383704279117"/>
          <c:y val="5.4712810476886378E-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1.0382868267358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60488290981586E-2"/>
                  <c:y val="0.11293515306044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930244145490782E-2"/>
                  <c:y val="-2.595717066839714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909317389138018E-2"/>
                  <c:y val="2.595717066839714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9790732436472349E-3"/>
                  <c:y val="5.191434133679428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  <c:pt idx="4">
                  <c:v>Nejsem schopen posoudit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2.1276595744680851</c:v>
                </c:pt>
                <c:pt idx="1">
                  <c:v>25.859247135842882</c:v>
                </c:pt>
                <c:pt idx="2">
                  <c:v>42.225859247135844</c:v>
                </c:pt>
                <c:pt idx="3">
                  <c:v>13.747954173486088</c:v>
                </c:pt>
                <c:pt idx="4">
                  <c:v>16.039279869067101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5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3778821369303"/>
          <c:y val="5.4712810476886378E-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1.9930244145490781E-3"/>
                  <c:y val="-5.97014925373134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741903338315914E-2"/>
                  <c:y val="7.00843608046722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790732436472349E-3"/>
                  <c:y val="-2.07657365347177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338755301327245E-2"/>
                  <c:y val="2.5953082924984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2 - 6 mld. Kč</c:v>
                </c:pt>
                <c:pt idx="1">
                  <c:v>7 - 10 mld. Kč</c:v>
                </c:pt>
                <c:pt idx="2">
                  <c:v>11 - 14 mld. Kč</c:v>
                </c:pt>
                <c:pt idx="3">
                  <c:v>15 - 20 mld. Kč</c:v>
                </c:pt>
                <c:pt idx="4">
                  <c:v>Nedokáži odhadnout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18.657937806873978</c:v>
                </c:pt>
                <c:pt idx="1">
                  <c:v>29.296235679214405</c:v>
                </c:pt>
                <c:pt idx="2">
                  <c:v>14.238952536824879</c:v>
                </c:pt>
                <c:pt idx="3">
                  <c:v>8.6743044189852689</c:v>
                </c:pt>
                <c:pt idx="4">
                  <c:v>29.132569558101473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7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82383704279117"/>
          <c:y val="5.4712810476886378E-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>
                <c:manualLayout>
                  <c:x val="-1.5944195316392625E-2"/>
                  <c:y val="-6.48929266709928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96163428001993"/>
                  <c:y val="8.56586632057105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930244145490781E-3"/>
                  <c:y val="1.5574302401038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944195316392625E-2"/>
                  <c:y val="1.81700194678780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  <c:pt idx="4">
                  <c:v>Nejsem schopen posoudit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44.680851063829785</c:v>
                </c:pt>
                <c:pt idx="1">
                  <c:v>38.788870703764324</c:v>
                </c:pt>
                <c:pt idx="2">
                  <c:v>5.2373158756137483</c:v>
                </c:pt>
                <c:pt idx="3">
                  <c:v>0.49099836333878888</c:v>
                </c:pt>
                <c:pt idx="4">
                  <c:v>10.801963993453354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74835320472836"/>
          <c:y val="0.11421155094094744"/>
          <c:w val="0.49417997638187594"/>
          <c:h val="0.756020173013739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1. místo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ovlivňování přerozdělování dotací funkcionáři/politiky</c:v>
                </c:pt>
                <c:pt idx="1">
                  <c:v>kupování zápasů</c:v>
                </c:pt>
                <c:pt idx="2">
                  <c:v>netransparentní financování sportovních svazů/střešních organizací/jednotlivých spolků</c:v>
                </c:pt>
                <c:pt idx="3">
                  <c:v>uplácení trenérů</c:v>
                </c:pt>
                <c:pt idx="4">
                  <c:v>sázkařské podvody</c:v>
                </c:pt>
                <c:pt idx="5">
                  <c:v>netransparentní financování velkých sportovních akcí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28.805237315875615</c:v>
                </c:pt>
                <c:pt idx="1">
                  <c:v>26.5139116202946</c:v>
                </c:pt>
                <c:pt idx="2">
                  <c:v>21.76759410801964</c:v>
                </c:pt>
                <c:pt idx="3">
                  <c:v>10.801963993453354</c:v>
                </c:pt>
                <c:pt idx="4">
                  <c:v>6.8739770867430439</c:v>
                </c:pt>
                <c:pt idx="5">
                  <c:v>5.2373158756137483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2. místo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ovlivňování přerozdělování dotací funkcionáři/politiky</c:v>
                </c:pt>
                <c:pt idx="1">
                  <c:v>kupování zápasů</c:v>
                </c:pt>
                <c:pt idx="2">
                  <c:v>netransparentní financování sportovních svazů/střešních organizací/jednotlivých spolků</c:v>
                </c:pt>
                <c:pt idx="3">
                  <c:v>uplácení trenérů</c:v>
                </c:pt>
                <c:pt idx="4">
                  <c:v>sázkařské podvody</c:v>
                </c:pt>
                <c:pt idx="5">
                  <c:v>netransparentní financování velkých sportovních akcí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22.585924713584287</c:v>
                </c:pt>
                <c:pt idx="1">
                  <c:v>17.021276595744681</c:v>
                </c:pt>
                <c:pt idx="2">
                  <c:v>20.621931260229132</c:v>
                </c:pt>
                <c:pt idx="3">
                  <c:v>11.620294599018004</c:v>
                </c:pt>
                <c:pt idx="4">
                  <c:v>14.566284779050736</c:v>
                </c:pt>
                <c:pt idx="5">
                  <c:v>13.584288052373159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3. místo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ovlivňování přerozdělování dotací funkcionáři/politiky</c:v>
                </c:pt>
                <c:pt idx="1">
                  <c:v>kupování zápasů</c:v>
                </c:pt>
                <c:pt idx="2">
                  <c:v>netransparentní financování sportovních svazů/střešních organizací/jednotlivých spolků</c:v>
                </c:pt>
                <c:pt idx="3">
                  <c:v>uplácení trenérů</c:v>
                </c:pt>
                <c:pt idx="4">
                  <c:v>sázkařské podvody</c:v>
                </c:pt>
                <c:pt idx="5">
                  <c:v>netransparentní financování velkých sportovních akcí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17.675941080196399</c:v>
                </c:pt>
                <c:pt idx="1">
                  <c:v>15.875613747954173</c:v>
                </c:pt>
                <c:pt idx="2">
                  <c:v>18.657937806873978</c:v>
                </c:pt>
                <c:pt idx="3">
                  <c:v>14.075286415711949</c:v>
                </c:pt>
                <c:pt idx="4">
                  <c:v>15.220949263502456</c:v>
                </c:pt>
                <c:pt idx="5">
                  <c:v>18.494271685761046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Celkem 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971C54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ovlivňování přerozdělování dotací funkcionáři/politiky</c:v>
                </c:pt>
                <c:pt idx="1">
                  <c:v>kupování zápasů</c:v>
                </c:pt>
                <c:pt idx="2">
                  <c:v>netransparentní financování sportovních svazů/střešních organizací/jednotlivých spolků</c:v>
                </c:pt>
                <c:pt idx="3">
                  <c:v>uplácení trenérů</c:v>
                </c:pt>
                <c:pt idx="4">
                  <c:v>sázkařské podvody</c:v>
                </c:pt>
                <c:pt idx="5">
                  <c:v>netransparentní financování velkých sportovních akcí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69.067103109656301</c:v>
                </c:pt>
                <c:pt idx="1">
                  <c:v>59.41080196399345</c:v>
                </c:pt>
                <c:pt idx="2">
                  <c:v>61.047463175122743</c:v>
                </c:pt>
                <c:pt idx="3">
                  <c:v>36.497545008183309</c:v>
                </c:pt>
                <c:pt idx="4">
                  <c:v>36.661211129296234</c:v>
                </c:pt>
                <c:pt idx="5">
                  <c:v>37.315875613747949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7218944"/>
        <c:axId val="185672448"/>
      </c:barChart>
      <c:catAx>
        <c:axId val="187218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85672448"/>
        <c:crosses val="autoZero"/>
        <c:auto val="1"/>
        <c:lblAlgn val="ctr"/>
        <c:lblOffset val="100"/>
        <c:noMultiLvlLbl val="0"/>
      </c:catAx>
      <c:valAx>
        <c:axId val="185672448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87218944"/>
        <c:crosses val="max"/>
        <c:crossBetween val="between"/>
        <c:majorUnit val="20"/>
      </c:valAx>
    </c:plotArea>
    <c:legend>
      <c:legendPos val="t"/>
      <c:legendEntry>
        <c:idx val="3"/>
        <c:txPr>
          <a:bodyPr/>
          <a:lstStyle/>
          <a:p>
            <a:pPr>
              <a:defRPr sz="1600">
                <a:solidFill>
                  <a:srgbClr val="971C54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.31730874163905282"/>
          <c:y val="2.336145360155743E-2"/>
          <c:w val="0.66173228346456692"/>
          <c:h val="7.0258907448379468E-2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1098399695553"/>
          <c:y val="2.855288773523686E-2"/>
          <c:w val="0.76921734558964883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List1!$A$1:$A$6</c:f>
              <c:strCache>
                <c:ptCount val="6"/>
                <c:pt idx="0">
                  <c:v>Fotbal</c:v>
                </c:pt>
                <c:pt idx="1">
                  <c:v>Hokej</c:v>
                </c:pt>
                <c:pt idx="2">
                  <c:v>Všechny</c:v>
                </c:pt>
                <c:pt idx="3">
                  <c:v>Tenis</c:v>
                </c:pt>
                <c:pt idx="4">
                  <c:v>Jiné</c:v>
                </c:pt>
                <c:pt idx="5">
                  <c:v>Neví</c:v>
                </c:pt>
              </c:strCache>
            </c:strRef>
          </c:cat>
          <c:val>
            <c:numRef>
              <c:f>List1!$B$1:$B$6</c:f>
              <c:numCache>
                <c:formatCode>General</c:formatCode>
                <c:ptCount val="6"/>
                <c:pt idx="0">
                  <c:v>85.924713584288043</c:v>
                </c:pt>
                <c:pt idx="1">
                  <c:v>12.929623567921441</c:v>
                </c:pt>
                <c:pt idx="2">
                  <c:v>2.7823240589198037</c:v>
                </c:pt>
                <c:pt idx="3">
                  <c:v>2.1276595744680851</c:v>
                </c:pt>
                <c:pt idx="4">
                  <c:v>2.6186579378068742</c:v>
                </c:pt>
                <c:pt idx="5">
                  <c:v>3.1096563011456628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5716736"/>
        <c:axId val="185718272"/>
      </c:barChart>
      <c:catAx>
        <c:axId val="1857167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cs-CZ"/>
          </a:p>
        </c:txPr>
        <c:crossAx val="185718272"/>
        <c:crosses val="autoZero"/>
        <c:auto val="1"/>
        <c:lblAlgn val="ctr"/>
        <c:lblOffset val="100"/>
        <c:tickLblSkip val="1"/>
        <c:noMultiLvlLbl val="0"/>
      </c:catAx>
      <c:valAx>
        <c:axId val="185718272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85716736"/>
        <c:crosses val="max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5173938459486"/>
          <c:y val="0.1533500590167955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1"/>
            </a:solidFill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2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Určitě ano</c:v>
                </c:pt>
                <c:pt idx="1">
                  <c:v>Spíše ano</c:v>
                </c:pt>
                <c:pt idx="2">
                  <c:v>Spíše ne</c:v>
                </c:pt>
                <c:pt idx="3">
                  <c:v>Určitě ne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12.949640287769784</c:v>
                </c:pt>
                <c:pt idx="1">
                  <c:v>23.021582733812952</c:v>
                </c:pt>
                <c:pt idx="2">
                  <c:v>48.441247002398079</c:v>
                </c:pt>
                <c:pt idx="3">
                  <c:v>15.587529976019185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97729992271145"/>
          <c:y val="5.4712810476886364E-2"/>
          <c:w val="0.52435232591441761"/>
          <c:h val="0.68291701369905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9.9651220727453912E-3"/>
                  <c:y val="2.3361453601557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4411645853685324E-3"/>
                  <c:y val="7.26798734843413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08625323179894E-2"/>
                  <c:y val="0.1116158338741077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944195316392625E-2"/>
                  <c:y val="1.81700194678780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Ano, mám s ní zprostředkovanou zkušenost</c:v>
                </c:pt>
                <c:pt idx="1">
                  <c:v>Ano, mám s ní osobní zkušenost</c:v>
                </c:pt>
                <c:pt idx="2">
                  <c:v>Ne, nemám s ní žádnou zkušenost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9.656301145662848</c:v>
                </c:pt>
                <c:pt idx="1">
                  <c:v>3.6006546644844519</c:v>
                </c:pt>
                <c:pt idx="2">
                  <c:v>86.743044189852696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0.9117</cdr:y>
    </cdr:from>
    <cdr:to>
      <cdr:x>0.92211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0" y="4579332"/>
          <a:ext cx="6315075" cy="443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cs-CZ" sz="900" dirty="0" smtClean="0">
              <a:solidFill>
                <a:schemeClr val="bg2"/>
              </a:solidFill>
            </a:rPr>
            <a:t>Všichni respondenti, </a:t>
          </a:r>
          <a:r>
            <a:rPr lang="cs-CZ" sz="800" dirty="0" smtClean="0">
              <a:solidFill>
                <a:schemeClr val="bg2"/>
              </a:solidFill>
            </a:rPr>
            <a:t>n=611 </a:t>
          </a:r>
          <a:r>
            <a:rPr lang="en-US" sz="900" dirty="0" smtClean="0">
              <a:solidFill>
                <a:schemeClr val="bg2"/>
              </a:solidFill>
            </a:rPr>
            <a:t>[</a:t>
          </a:r>
          <a:r>
            <a:rPr lang="cs-CZ" sz="900" dirty="0" smtClean="0">
              <a:solidFill>
                <a:schemeClr val="bg2"/>
              </a:solidFill>
            </a:rPr>
            <a:t>%</a:t>
          </a:r>
          <a:r>
            <a:rPr lang="en-US" sz="900" dirty="0" smtClean="0">
              <a:solidFill>
                <a:schemeClr val="bg2"/>
              </a:solidFill>
            </a:rPr>
            <a:t>]</a:t>
          </a:r>
          <a:r>
            <a:rPr lang="cs-CZ" sz="900" dirty="0" smtClean="0">
              <a:solidFill>
                <a:schemeClr val="bg2"/>
              </a:solidFill>
            </a:rPr>
            <a:t> 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Víte na koho se obrátit, pokud se setkáte s korupcí ve sportu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Respondenti, kterých se to týká,  n=483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Prospělo by, pokud by byla k dispozici anonymní nezávislá telefonní linka, na kterou by mohli lidé volat podněty související s korupcí ve sportu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Respondenti, kterých se to týká,  n=559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Jaký je Váš vztah ke sportu</a:t>
          </a:r>
          <a:r>
            <a:rPr lang="cs-CZ" sz="1000" b="1" dirty="0" smtClean="0">
              <a:solidFill>
                <a:schemeClr val="tx1"/>
              </a:solidFill>
            </a:rPr>
            <a:t>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n=611</a:t>
          </a:r>
          <a:r>
            <a:rPr lang="en-US" sz="1000" dirty="0">
              <a:solidFill>
                <a:schemeClr val="tx1"/>
              </a:solidFill>
            </a:rPr>
            <a:t> 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Považujete za správné, aby se stát podílel na financování sportu v ČR?</a:t>
          </a:r>
          <a:endParaRPr lang="cs-CZ" sz="1000" b="1" dirty="0" smtClean="0">
            <a:solidFill>
              <a:schemeClr val="bg2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Všichni respondenti, n=611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Myslíte si, že stát vynakládá peníze na sport převážně efektivně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Všichni respondenti, n=611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4"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Odhadněte, jak velkou částkou podle Vás stát na sport ročně 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přispívá.</a:t>
          </a:r>
          <a:endParaRPr lang="cs-CZ" sz="1000" dirty="0">
            <a:solidFill>
              <a:schemeClr val="bg2">
                <a:lumMod val="50000"/>
              </a:schemeClr>
            </a:solidFill>
          </a:endParaRP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Všichni respondenti, n=611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Máte pocit, že současný systém financování sportu umožňuje korupční jednání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Všichni respondenti, n=611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Jaké typy korupce ve sportu jsou podle Vás nejzávažnější?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respondenti, n=611</a:t>
          </a:r>
          <a:r>
            <a:rPr lang="en-US" sz="1000" dirty="0" smtClean="0">
              <a:solidFill>
                <a:schemeClr val="tx1"/>
              </a:solidFill>
            </a:rPr>
            <a:t> [</a:t>
          </a:r>
          <a:r>
            <a:rPr lang="cs-CZ" sz="1000" dirty="0" smtClean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 smtClean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Který konkrétní sport je podle Vás nejvíce zasažen korupcí?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tx1"/>
              </a:solidFill>
            </a:rPr>
            <a:t>Všichni </a:t>
          </a:r>
          <a:r>
            <a:rPr lang="cs-CZ" sz="1000" dirty="0">
              <a:solidFill>
                <a:schemeClr val="tx1"/>
              </a:solidFill>
            </a:rPr>
            <a:t>respondenti, n=611</a:t>
          </a:r>
          <a:r>
            <a:rPr lang="en-US" sz="1000" dirty="0">
              <a:solidFill>
                <a:schemeClr val="tx1"/>
              </a:solidFill>
            </a:rPr>
            <a:t> [</a:t>
          </a:r>
          <a:r>
            <a:rPr lang="cs-CZ" sz="1000" dirty="0">
              <a:solidFill>
                <a:schemeClr val="tx1"/>
              </a:solidFill>
            </a:rPr>
            <a:t>údaje v %</a:t>
          </a:r>
          <a:r>
            <a:rPr lang="en-US" sz="1000" dirty="0">
              <a:solidFill>
                <a:schemeClr val="tx1"/>
              </a:solidFill>
            </a:rPr>
            <a:t>]</a:t>
          </a:r>
          <a:endParaRPr lang="cs-CZ" sz="10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0.87109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176" y="4248151"/>
          <a:ext cx="5179424" cy="6286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tx1"/>
              </a:solidFill>
            </a:rPr>
            <a:t>Mají</a:t>
          </a:r>
          <a:r>
            <a:rPr lang="cs-CZ" sz="1000" dirty="0">
              <a:solidFill>
                <a:schemeClr val="tx1"/>
              </a:solidFill>
            </a:rPr>
            <a:t> </a:t>
          </a:r>
          <a:r>
            <a:rPr lang="cs-CZ" sz="1000" b="1" dirty="0">
              <a:solidFill>
                <a:schemeClr val="tx1"/>
              </a:solidFill>
            </a:rPr>
            <a:t>konkrétní případy korupce vliv na Vaše rozhodování o výběru sportu pro Vás, Vaše dítě/vnouče?</a:t>
          </a:r>
        </a:p>
        <a:p xmlns:a="http://schemas.openxmlformats.org/drawingml/2006/main">
          <a:pPr algn="r"/>
          <a:r>
            <a:rPr lang="en-GB" sz="1000" dirty="0" smtClean="0">
              <a:solidFill>
                <a:schemeClr val="tx1"/>
              </a:solidFill>
            </a:rPr>
            <a:t>R</a:t>
          </a:r>
          <a:r>
            <a:rPr lang="cs-CZ" sz="1000" dirty="0" err="1" smtClean="0">
              <a:solidFill>
                <a:schemeClr val="tx1"/>
              </a:solidFill>
            </a:rPr>
            <a:t>espondenti</a:t>
          </a:r>
          <a:r>
            <a:rPr lang="cs-CZ" sz="1000" dirty="0" smtClean="0">
              <a:solidFill>
                <a:schemeClr val="tx1"/>
              </a:solidFill>
            </a:rPr>
            <a:t>,</a:t>
          </a:r>
          <a:r>
            <a:rPr lang="en-GB" sz="1000" dirty="0" smtClean="0">
              <a:solidFill>
                <a:schemeClr val="tx1"/>
              </a:solidFill>
            </a:rPr>
            <a:t> </a:t>
          </a:r>
          <a:r>
            <a:rPr lang="en-GB" sz="1000" dirty="0" err="1" smtClean="0">
              <a:solidFill>
                <a:schemeClr val="tx1"/>
              </a:solidFill>
            </a:rPr>
            <a:t>kter</a:t>
          </a:r>
          <a:r>
            <a:rPr lang="cs-CZ" sz="1000" dirty="0" err="1" smtClean="0">
              <a:solidFill>
                <a:schemeClr val="tx1"/>
              </a:solidFill>
            </a:rPr>
            <a:t>ých</a:t>
          </a:r>
          <a:r>
            <a:rPr lang="cs-CZ" sz="1000" dirty="0" smtClean="0">
              <a:solidFill>
                <a:schemeClr val="tx1"/>
              </a:solidFill>
            </a:rPr>
            <a:t> se to týká , n=417 </a:t>
          </a:r>
          <a:r>
            <a:rPr lang="en-US" sz="1000" dirty="0" smtClean="0">
              <a:solidFill>
                <a:schemeClr val="tx1"/>
              </a:solidFill>
            </a:rPr>
            <a:t> [</a:t>
          </a:r>
          <a:r>
            <a:rPr lang="cs-CZ" sz="1000" dirty="0" smtClean="0">
              <a:solidFill>
                <a:schemeClr val="tx1"/>
              </a:solidFill>
            </a:rPr>
            <a:t>údaje v %</a:t>
          </a:r>
          <a:r>
            <a:rPr lang="en-US" sz="1000" dirty="0" smtClean="0">
              <a:solidFill>
                <a:schemeClr val="tx1"/>
              </a:solidFill>
            </a:rPr>
            <a:t>]</a:t>
          </a:r>
          <a:endParaRPr lang="cs-CZ" sz="1000" dirty="0" smtClean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b="1" dirty="0">
              <a:solidFill>
                <a:schemeClr val="bg2">
                  <a:lumMod val="50000"/>
                </a:schemeClr>
              </a:solidFill>
            </a:rPr>
            <a:t>Dotýká se korupce ve sportu Vás osobně nebo Vašich blízkých (má např. dopad na sportování Vašich dětí apod</a:t>
          </a:r>
          <a:r>
            <a:rPr lang="cs-CZ" sz="1000" b="1" dirty="0" smtClean="0">
              <a:solidFill>
                <a:schemeClr val="bg2">
                  <a:lumMod val="50000"/>
                </a:schemeClr>
              </a:solidFill>
            </a:rPr>
            <a:t>.)?</a:t>
          </a:r>
        </a:p>
        <a:p xmlns:a="http://schemas.openxmlformats.org/drawingml/2006/main">
          <a:pPr algn="r"/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Všichni respondenti, n=611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 [</a:t>
          </a:r>
          <a:r>
            <a:rPr lang="cs-CZ" sz="1000" dirty="0" smtClean="0">
              <a:solidFill>
                <a:schemeClr val="bg2">
                  <a:lumMod val="50000"/>
                </a:schemeClr>
              </a:solidFill>
            </a:rPr>
            <a:t>údaje v %</a:t>
          </a:r>
          <a:r>
            <a:rPr lang="en-US" sz="1000" dirty="0" smtClean="0">
              <a:solidFill>
                <a:schemeClr val="bg2">
                  <a:lumMod val="50000"/>
                </a:schemeClr>
              </a:solidFill>
            </a:rPr>
            <a:t>]</a:t>
          </a:r>
          <a:endParaRPr lang="cs-CZ" sz="1000" dirty="0" smtClean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8394A3BF-B644-41F3-8238-607877CAB855}" type="datetime1">
              <a:rPr lang="cs-CZ" smtClean="0">
                <a:latin typeface="Work Sans" panose="00000500000000000000" pitchFamily="2" charset="-18"/>
              </a:rPr>
              <a:t>27.7.2017</a:t>
            </a:fld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6349218" y="9430091"/>
            <a:ext cx="446884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087F5C0-C47B-4ADC-B674-E6137BD85A29}" type="slidenum">
              <a:rPr lang="cs-CZ" smtClean="0">
                <a:latin typeface="Work Sans" panose="00000500000000000000" pitchFamily="2" charset="-18"/>
              </a:rPr>
              <a:pPr algn="ctr"/>
              <a:t>‹#›</a:t>
            </a:fld>
            <a:endParaRPr lang="cs-CZ" dirty="0">
              <a:latin typeface="Work Sans" panose="00000500000000000000" pitchFamily="2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602" y="9546539"/>
            <a:ext cx="240616" cy="2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36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141CE7D5-8ED1-43DE-9449-4BCE61212868}" type="datetime1">
              <a:rPr lang="cs-CZ" smtClean="0"/>
              <a:t>27.7.2017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77649" y="4715907"/>
            <a:ext cx="6042378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420026" y="9430091"/>
            <a:ext cx="376076" cy="49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D92F8A01-12EE-46DB-B110-E7D69DA3B2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11" y="9546539"/>
            <a:ext cx="240616" cy="2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F0E3F3-E141-4FF4-8A35-C7C8B81F616A}" type="datetime1">
              <a:rPr lang="cs-CZ" smtClean="0"/>
              <a:t>27.7.2017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62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/>
              <a:t>27.7.2017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/>
              <a:t>27.7.2017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/>
              <a:t>27.7.2017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19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3CAB24-8CAA-49BA-A5C1-D9E85D083628}" type="datetime1">
              <a:rPr lang="cs-CZ" smtClean="0"/>
              <a:t>27.7.2017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18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stemmark.cz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5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  <a:endParaRPr lang="en-US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KONTAKTNÍ OSOBA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dirty="0" smtClean="0">
                <a:solidFill>
                  <a:schemeClr val="bg1"/>
                </a:solidFill>
              </a:rPr>
              <a:t>@</a:t>
            </a:r>
            <a:r>
              <a:rPr lang="en-US" sz="1800" u="none" dirty="0" err="1" smtClean="0">
                <a:solidFill>
                  <a:schemeClr val="bg1"/>
                </a:solidFill>
              </a:rPr>
              <a:t>stemmark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slideshare.net/</a:t>
            </a:r>
            <a:r>
              <a:rPr lang="en-US" sz="1800" dirty="0" err="1" smtClean="0"/>
              <a:t>stemmark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/>
                </a:solidFill>
              </a:rPr>
              <a:t>www.stemmark.cz</a:t>
            </a:r>
            <a:endParaRPr lang="cs-CZ" u="none" dirty="0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Chlumčanského 497/5</a:t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US</a:t>
            </a:r>
            <a:endParaRPr lang="cs-CZ" sz="1800" dirty="0" smtClean="0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dirty="0" smtClean="0">
                <a:solidFill>
                  <a:schemeClr val="bg1"/>
                </a:solidFill>
              </a:rPr>
              <a:t>@</a:t>
            </a:r>
            <a:r>
              <a:rPr lang="en-US" sz="1800" u="none" dirty="0" err="1" smtClean="0">
                <a:solidFill>
                  <a:schemeClr val="bg1"/>
                </a:solidFill>
              </a:rPr>
              <a:t>stemmark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slideshare.net/</a:t>
            </a:r>
            <a:r>
              <a:rPr lang="en-US" sz="1800" dirty="0" err="1" smtClean="0"/>
              <a:t>stemmark</a:t>
            </a:r>
            <a:endParaRPr lang="cs-CZ" sz="18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@stemmark.cz</a:t>
            </a:r>
            <a:endParaRPr lang="cs-CZ" dirty="0" smtClean="0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dirty="0" smtClean="0">
                <a:solidFill>
                  <a:schemeClr val="bg1"/>
                </a:solidFill>
              </a:rPr>
              <a:t>www.stemmark.cz</a:t>
            </a:r>
            <a:endParaRPr lang="cs-CZ" u="none" dirty="0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723823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Chlumčanského 497/5</a:t>
            </a:r>
            <a:br>
              <a:rPr lang="cs-CZ" sz="1800" dirty="0" smtClean="0">
                <a:solidFill>
                  <a:schemeClr val="bg1"/>
                </a:solidFill>
              </a:rPr>
            </a:br>
            <a:r>
              <a:rPr lang="cs-CZ" sz="1800" dirty="0" smtClean="0">
                <a:solidFill>
                  <a:schemeClr val="bg1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fotka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grpSp>
        <p:nvGrpSpPr>
          <p:cNvPr id="6" name="Skupina 5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199" y="669853"/>
              <a:ext cx="2910883" cy="54348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4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 smtClean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908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STEM/MARK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5968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725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STEM/MARK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0" r:id="rId3"/>
    <p:sldLayoutId id="2147483650" r:id="rId4"/>
    <p:sldLayoutId id="2147483667" r:id="rId5"/>
    <p:sldLayoutId id="2147483671" r:id="rId6"/>
    <p:sldLayoutId id="2147483662" r:id="rId7"/>
    <p:sldLayoutId id="2147483651" r:id="rId8"/>
    <p:sldLayoutId id="2147483676" r:id="rId9"/>
    <p:sldLayoutId id="2147483652" r:id="rId10"/>
    <p:sldLayoutId id="2147483653" r:id="rId11"/>
    <p:sldLayoutId id="2147483672" r:id="rId12"/>
    <p:sldLayoutId id="2147483654" r:id="rId13"/>
    <p:sldLayoutId id="2147483655" r:id="rId14"/>
    <p:sldLayoutId id="2147483666" r:id="rId15"/>
    <p:sldLayoutId id="214748367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5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cs-CZ" dirty="0" smtClean="0"/>
              <a:t>Financování sportu</a:t>
            </a:r>
            <a:endParaRPr lang="en-GB" sz="1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Pavel Šimoník </a:t>
            </a:r>
            <a:r>
              <a:rPr lang="en-GB" dirty="0" smtClean="0"/>
              <a:t>|  </a:t>
            </a:r>
            <a:r>
              <a:rPr lang="cs-CZ" dirty="0" smtClean="0"/>
              <a:t>Červenec </a:t>
            </a:r>
            <a:r>
              <a:rPr lang="en-GB" dirty="0" smtClean="0"/>
              <a:t>2017</a:t>
            </a:r>
            <a:endParaRPr lang="en-GB" dirty="0"/>
          </a:p>
        </p:txBody>
      </p:sp>
      <p:grpSp>
        <p:nvGrpSpPr>
          <p:cNvPr id="5" name="Skupina 4"/>
          <p:cNvGrpSpPr/>
          <p:nvPr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6" name="Obdélník 5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 smtClean="0"/>
            </a:p>
          </p:txBody>
        </p:sp>
        <p:pic>
          <p:nvPicPr>
            <p:cNvPr id="7" name="Obrázek 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666405"/>
              <a:ext cx="2902493" cy="543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9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Lidé nemají jasnou představu, kolik stát na sport přispívá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45181" y="1146395"/>
            <a:ext cx="4422098" cy="5303864"/>
          </a:xfrm>
        </p:spPr>
        <p:txBody>
          <a:bodyPr/>
          <a:lstStyle/>
          <a:p>
            <a:r>
              <a:rPr lang="cs-CZ" dirty="0" smtClean="0"/>
              <a:t>Představy o tom, kolik stát ročně věnuje na sport jsou značně rozdílné. </a:t>
            </a:r>
          </a:p>
          <a:p>
            <a:r>
              <a:rPr lang="cs-CZ" dirty="0" smtClean="0"/>
              <a:t>Správnou odpověď uvedl jen 1 z 10 dotázaných (15-20 mld. Kč)</a:t>
            </a:r>
          </a:p>
          <a:p>
            <a:r>
              <a:rPr lang="cs-CZ" dirty="0" smtClean="0"/>
              <a:t>Polovina dotázaných míní, že ročně stát na sport přispěje 2 až 10 mld. Kč. </a:t>
            </a:r>
          </a:p>
          <a:p>
            <a:r>
              <a:rPr lang="cs-CZ" dirty="0" smtClean="0"/>
              <a:t>Pětina míní, že se státní roční příspěvek pohybuje někde mezi 11 až 20 mld.  Kč. </a:t>
            </a:r>
          </a:p>
          <a:p>
            <a:r>
              <a:rPr lang="cs-CZ" dirty="0" smtClean="0"/>
              <a:t>3 z 10 dotázaných přiznávají, že vůbec nevědí. </a:t>
            </a:r>
          </a:p>
          <a:p>
            <a:r>
              <a:rPr lang="cs-CZ" dirty="0" smtClean="0"/>
              <a:t>Nižší částky odhadují mladší generace (15 až 29 let) a vyšší částky zase lidé s VŠ vzděláním.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83205513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6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Velká většina občanů míní, že současné financování sportu umožňuje korupční jednání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0800" y="1663700"/>
            <a:ext cx="4178300" cy="4689475"/>
          </a:xfrm>
        </p:spPr>
        <p:txBody>
          <a:bodyPr/>
          <a:lstStyle/>
          <a:p>
            <a:r>
              <a:rPr lang="cs-CZ" dirty="0"/>
              <a:t>8 z 10 </a:t>
            </a:r>
            <a:r>
              <a:rPr lang="cs-CZ" dirty="0" smtClean="0"/>
              <a:t>lidí se domnívá, </a:t>
            </a:r>
            <a:r>
              <a:rPr lang="cs-CZ" dirty="0"/>
              <a:t>že </a:t>
            </a:r>
            <a:r>
              <a:rPr lang="cs-CZ" dirty="0" smtClean="0"/>
              <a:t>současné financování </a:t>
            </a:r>
            <a:r>
              <a:rPr lang="cs-CZ" dirty="0"/>
              <a:t>sportu umožňuje korupční </a:t>
            </a:r>
            <a:r>
              <a:rPr lang="cs-CZ" dirty="0" smtClean="0"/>
              <a:t>jednání.</a:t>
            </a:r>
          </a:p>
          <a:p>
            <a:r>
              <a:rPr lang="cs-CZ" dirty="0" smtClean="0"/>
              <a:t>Intenzivněji jsou o tom přesvědčeni muži a lidé ve věku 45 až 59 let. </a:t>
            </a:r>
          </a:p>
          <a:p>
            <a:r>
              <a:rPr lang="cs-CZ" dirty="0" smtClean="0"/>
              <a:t>Lidé, které sport vůbec nezajímá, toto častěji nedokáží posoudit.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11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39538102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0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Ovlivňování přerozdělování dotací je vnímáno jako celkově nejzávažnější korupční jednání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3200" y="1689100"/>
            <a:ext cx="4038599" cy="4524375"/>
          </a:xfrm>
        </p:spPr>
        <p:txBody>
          <a:bodyPr/>
          <a:lstStyle/>
          <a:p>
            <a:r>
              <a:rPr lang="cs-CZ" dirty="0" smtClean="0"/>
              <a:t>Ovlivňování </a:t>
            </a:r>
            <a:r>
              <a:rPr lang="cs-CZ" dirty="0"/>
              <a:t>přerozdělování dotací pokládají </a:t>
            </a:r>
            <a:r>
              <a:rPr lang="cs-CZ" dirty="0" smtClean="0"/>
              <a:t>3 z 10 dotázaných za vůbec nejzávažnější korupční jednání.</a:t>
            </a:r>
          </a:p>
          <a:p>
            <a:r>
              <a:rPr lang="cs-CZ" dirty="0" smtClean="0"/>
              <a:t>Podobně je vnímaná i závažnost kupování zápasů. Na prvním místě ji uvádí 27 % dotázaných. </a:t>
            </a:r>
          </a:p>
          <a:p>
            <a:r>
              <a:rPr lang="cs-CZ" dirty="0" smtClean="0"/>
              <a:t>Za třetí nejzávažnější korupční jednání je považováno netransparentní financování sportovních organizací</a:t>
            </a:r>
            <a:r>
              <a:rPr lang="cs-CZ" dirty="0"/>
              <a:t>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12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80307661"/>
              </p:ext>
            </p:extLst>
          </p:nvPr>
        </p:nvGraphicFramePr>
        <p:xfrm>
          <a:off x="609600" y="1447800"/>
          <a:ext cx="69183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65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Nejvíce korupce je ve fotbale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Téměř 9 z 10 respondentů považuje fotbal za sport, který je nejvíce postižen korupcí. </a:t>
            </a:r>
          </a:p>
          <a:p>
            <a:endParaRPr lang="cs-CZ" dirty="0" smtClean="0"/>
          </a:p>
          <a:p>
            <a:r>
              <a:rPr lang="cs-CZ" dirty="0" smtClean="0"/>
              <a:t>Ženy častěji také uvádějí lední hokej.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936748619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3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14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 výběr sportu mají korupční kauzy jen omezený vliv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620000" y="1479154"/>
            <a:ext cx="3733799" cy="4874021"/>
          </a:xfrm>
        </p:spPr>
        <p:txBody>
          <a:bodyPr/>
          <a:lstStyle/>
          <a:p>
            <a:r>
              <a:rPr lang="cs-CZ" dirty="0" smtClean="0"/>
              <a:t>Znalost korupčních kauz ve sportu nemá významnější vliv na výběr sportu.</a:t>
            </a:r>
          </a:p>
          <a:p>
            <a:endParaRPr lang="cs-CZ" dirty="0" smtClean="0"/>
          </a:p>
          <a:p>
            <a:r>
              <a:rPr lang="cs-CZ" dirty="0" smtClean="0"/>
              <a:t>Téměř 2/3 lidí, kterých se výběr sportu nějak dotýká,  nejsou korupčními kauzami při volbě vlastní sportovní činnosti ovlivněni.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endParaRPr lang="cs-CZ" sz="1600" dirty="0"/>
          </a:p>
        </p:txBody>
      </p:sp>
      <p:graphicFrame>
        <p:nvGraphicFramePr>
          <p:cNvPr id="10" name="Zástupný symbol pro graf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1099876"/>
              </p:ext>
            </p:extLst>
          </p:nvPr>
        </p:nvGraphicFramePr>
        <p:xfrm>
          <a:off x="673307" y="1404599"/>
          <a:ext cx="637206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0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</a:t>
            </a:r>
            <a:r>
              <a:rPr lang="cs-CZ" dirty="0" smtClean="0"/>
              <a:t>římou </a:t>
            </a:r>
            <a:r>
              <a:rPr lang="cs-CZ" dirty="0"/>
              <a:t>nebo zprostředkovanou zkušenost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korupcí má 14 % dotázaných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Většina lidí se s korupcí ve sportu osobně ani zprostředkovaně </a:t>
            </a:r>
            <a:r>
              <a:rPr lang="cs-CZ" dirty="0" smtClean="0"/>
              <a:t>dosud nesetkala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r>
              <a:rPr lang="cs-CZ" dirty="0" smtClean="0"/>
              <a:t>Častější </a:t>
            </a:r>
            <a:r>
              <a:rPr lang="cs-CZ" dirty="0"/>
              <a:t>zkušenost, ať už zprostředkovanou nebo </a:t>
            </a:r>
            <a:r>
              <a:rPr lang="cs-CZ" dirty="0" smtClean="0"/>
              <a:t>vlastní, </a:t>
            </a:r>
            <a:r>
              <a:rPr lang="cs-CZ" dirty="0"/>
              <a:t>s korupcí </a:t>
            </a:r>
            <a:r>
              <a:rPr lang="cs-CZ" dirty="0" smtClean="0"/>
              <a:t>ve sportu mají aktivní sportovci (cca 1/5), sportovní funkcionáři (cca 1/2)* a rodiče, jejichž děti provozují organizovaný sport </a:t>
            </a:r>
            <a:r>
              <a:rPr lang="cs-CZ" dirty="0"/>
              <a:t>(cca </a:t>
            </a:r>
            <a:r>
              <a:rPr lang="cs-CZ" dirty="0" smtClean="0"/>
              <a:t>¼).</a:t>
            </a:r>
          </a:p>
          <a:p>
            <a:endParaRPr lang="cs-CZ" dirty="0"/>
          </a:p>
          <a:p>
            <a:pPr algn="r"/>
            <a:r>
              <a:rPr lang="cs-CZ" sz="1600" dirty="0"/>
              <a:t>*nízký počet (</a:t>
            </a:r>
            <a:r>
              <a:rPr lang="cs-CZ" sz="1600" dirty="0" smtClean="0"/>
              <a:t>n=20)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15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408313143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3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Lidé nevědí, na koho se obrátit, když se setkají </a:t>
            </a:r>
            <a:br>
              <a:rPr lang="cs-CZ" dirty="0" smtClean="0"/>
            </a:br>
            <a:r>
              <a:rPr lang="cs-CZ" dirty="0" smtClean="0"/>
              <a:t>s korupcí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¾ dotázaných by nevěděly, koho vyhledat v případě, že by narazily na korupční jednání ve sportu.</a:t>
            </a:r>
          </a:p>
          <a:p>
            <a:endParaRPr lang="cs-CZ" dirty="0"/>
          </a:p>
          <a:p>
            <a:r>
              <a:rPr lang="cs-CZ" dirty="0" smtClean="0"/>
              <a:t>Téměř 4 z 10 sportovců,  kteří aktivně provozují z organizovaný sport by naopak věděli, kde mohou korupci ve sportu oznámit.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16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06902671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8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Zavedení anonymní telefonní linky pro oznámení korupce ve sportu by bylo prospěšné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00" y="1828800"/>
            <a:ext cx="4038599" cy="4524375"/>
          </a:xfrm>
        </p:spPr>
        <p:txBody>
          <a:bodyPr/>
          <a:lstStyle/>
          <a:p>
            <a:r>
              <a:rPr lang="cs-CZ" dirty="0" smtClean="0"/>
              <a:t>¾ lidí by uvítaly anonymní telefonní linku, na kterou by mohly volat podněty související</a:t>
            </a:r>
            <a:br>
              <a:rPr lang="cs-CZ" dirty="0" smtClean="0"/>
            </a:br>
            <a:r>
              <a:rPr lang="cs-CZ" dirty="0" smtClean="0"/>
              <a:t>s korupcí ve sportu.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17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60621613"/>
              </p:ext>
            </p:extLst>
          </p:nvPr>
        </p:nvGraphicFramePr>
        <p:xfrm>
          <a:off x="838200" y="1460500"/>
          <a:ext cx="6372225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2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ke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Aktivní organizovaný sport častěji provozují muži než ženy, stejně tak je větší podíl mužů mezi fanoušky.</a:t>
            </a:r>
          </a:p>
          <a:p>
            <a:r>
              <a:rPr lang="cs-CZ" dirty="0" smtClean="0"/>
              <a:t>Ženy mají zase častější zkušenost se sportem skrze děti.  A rovněž je mezi nimi větší podíl těch, které se o sport vůbec nezajímají. </a:t>
            </a:r>
          </a:p>
          <a:p>
            <a:r>
              <a:rPr lang="cs-CZ" dirty="0" smtClean="0"/>
              <a:t>Každý druhý dotázaný</a:t>
            </a:r>
            <a:br>
              <a:rPr lang="cs-CZ" dirty="0" smtClean="0"/>
            </a:br>
            <a:r>
              <a:rPr lang="cs-CZ" dirty="0" smtClean="0"/>
              <a:t>s vysokoškolským vzděláním aktivně provozuje neorganizovaný sport.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18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70694705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1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smtClean="0"/>
              <a:t>Pavel Šimoník</a:t>
            </a:r>
            <a:endParaRPr lang="en-US" dirty="0" smtClean="0"/>
          </a:p>
          <a:p>
            <a:r>
              <a:rPr lang="cs-CZ" dirty="0" smtClean="0"/>
              <a:t>Ředitel </a:t>
            </a:r>
            <a:r>
              <a:rPr lang="cs-CZ" dirty="0"/>
              <a:t>výzkumu</a:t>
            </a:r>
          </a:p>
        </p:txBody>
      </p:sp>
      <p:sp>
        <p:nvSpPr>
          <p:cNvPr id="23" name="Zástupný symbol pro text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+420 </a:t>
            </a:r>
            <a:r>
              <a:rPr lang="cs-CZ" dirty="0"/>
              <a:t>​724 433 819 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err="1" smtClean="0"/>
              <a:t>simonik</a:t>
            </a:r>
            <a:r>
              <a:rPr lang="en-US" dirty="0" smtClean="0"/>
              <a:t>@stemmark.cz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Realizátor projektu</a:t>
            </a:r>
          </a:p>
        </p:txBody>
      </p:sp>
    </p:spTree>
    <p:extLst>
      <p:ext uri="{BB962C8B-B14F-4D97-AF65-F5344CB8AC3E}">
        <p14:creationId xmlns:p14="http://schemas.microsoft.com/office/powerpoint/2010/main" val="1375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942975" y="1485899"/>
            <a:ext cx="4451985" cy="464507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Cíl projektu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200" dirty="0" smtClean="0"/>
              <a:t>Zjistit názory na financování sportu v ČR</a:t>
            </a:r>
            <a:r>
              <a:rPr lang="cs-CZ" sz="1200" dirty="0"/>
              <a:t>  </a:t>
            </a:r>
            <a:r>
              <a:rPr lang="cs-CZ" sz="1200" dirty="0" smtClean="0"/>
              <a:t>a  postoj ke korupci ve sportu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200" dirty="0" smtClean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Cílová skupina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 smtClean="0"/>
              <a:t>Reprezentativní internetová populace </a:t>
            </a:r>
            <a:r>
              <a:rPr lang="cs-CZ" sz="1200" dirty="0"/>
              <a:t>ČR </a:t>
            </a:r>
            <a:r>
              <a:rPr lang="cs-CZ" sz="1200" dirty="0" smtClean="0"/>
              <a:t>15 až  59 let, podle pohlaví, věku, vzdělání,  kraje a velikosti bydliště</a:t>
            </a:r>
            <a:endParaRPr lang="en-GB" sz="1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12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Detaily terénního šetření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Metodika: </a:t>
            </a:r>
            <a:r>
              <a:rPr lang="cs-CZ" sz="1200" dirty="0" smtClean="0"/>
              <a:t>CAWI </a:t>
            </a:r>
            <a:r>
              <a:rPr lang="cs-CZ" sz="1200" dirty="0"/>
              <a:t>dotazování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Počet realizovaných rozhovorů: </a:t>
            </a:r>
            <a:r>
              <a:rPr lang="cs-CZ" sz="1200" dirty="0" smtClean="0"/>
              <a:t>611</a:t>
            </a:r>
            <a:endParaRPr lang="cs-CZ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Termín sběru dat: </a:t>
            </a:r>
            <a:r>
              <a:rPr lang="cs-CZ" sz="1200" dirty="0" smtClean="0"/>
              <a:t>27. 6. </a:t>
            </a:r>
            <a:r>
              <a:rPr lang="cs-CZ" sz="1200" dirty="0"/>
              <a:t>– </a:t>
            </a:r>
            <a:r>
              <a:rPr lang="cs-CZ" sz="1200" dirty="0" smtClean="0"/>
              <a:t>8. 7. 2017</a:t>
            </a:r>
            <a:endParaRPr lang="cs-CZ" sz="1200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Výběr: kvótní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Data: nevážená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cs-CZ" sz="1100" dirty="0" smtClean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Použité fotografie: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Nathan Shively on </a:t>
            </a:r>
            <a:r>
              <a:rPr 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r>
              <a:rPr lang="cs-CZ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cs-CZ" sz="9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titulka</a:t>
            </a:r>
            <a:r>
              <a:rPr lang="cs-CZ" sz="9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a </a:t>
            </a:r>
            <a:r>
              <a:rPr 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Mpho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Mojapelo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on </a:t>
            </a:r>
            <a:r>
              <a:rPr lang="en-US" sz="9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Unsplash</a:t>
            </a:r>
            <a:endParaRPr lang="en-GB" sz="9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7320882"/>
              </p:ext>
            </p:extLst>
          </p:nvPr>
        </p:nvGraphicFramePr>
        <p:xfrm>
          <a:off x="5267325" y="1371601"/>
          <a:ext cx="6848475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EF389-9441-4EC4-9D93-E7CC61255C7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Parametry projektu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67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20242"/>
            <a:ext cx="8596841" cy="996321"/>
          </a:xfrm>
        </p:spPr>
        <p:txBody>
          <a:bodyPr/>
          <a:lstStyle/>
          <a:p>
            <a:r>
              <a:rPr lang="cs-CZ" dirty="0" smtClean="0"/>
              <a:t>Shrnutí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  <a14:imgEffect>
                      <a14:brightnessContrast bright="2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9900" y="0"/>
            <a:ext cx="53721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Shrnutí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5248275" cy="4874021"/>
          </a:xfrm>
        </p:spPr>
        <p:txBody>
          <a:bodyPr/>
          <a:lstStyle/>
          <a:p>
            <a:r>
              <a:rPr lang="cs-CZ" sz="1800" dirty="0" smtClean="0"/>
              <a:t>Jednoznačně převažuje názor, že se stát má podílet na financování sportu.  </a:t>
            </a:r>
          </a:p>
          <a:p>
            <a:r>
              <a:rPr lang="cs-CZ" sz="1800" dirty="0" smtClean="0"/>
              <a:t>Nicméně o efektivním využití vložených prostředků lidé spíše pochybují. Každý druhý se domnívá, že státní finance nejsou využívány účelně. </a:t>
            </a:r>
          </a:p>
          <a:p>
            <a:r>
              <a:rPr lang="cs-CZ" sz="1800" dirty="0" smtClean="0"/>
              <a:t>Informovanost o tom, kolik stát na sport reálně přispívá je však nízká. Lidé buď nevědí nebo odhadují </a:t>
            </a:r>
            <a:r>
              <a:rPr lang="cs-CZ" sz="1800" dirty="0"/>
              <a:t>nižší částky. Správnou odpověď uvedl  </a:t>
            </a:r>
            <a:r>
              <a:rPr lang="cs-CZ" sz="1800" dirty="0" smtClean="0"/>
              <a:t>pouze 1 </a:t>
            </a:r>
            <a:r>
              <a:rPr lang="cs-CZ" sz="1800" dirty="0"/>
              <a:t>z 10 </a:t>
            </a:r>
            <a:r>
              <a:rPr lang="cs-CZ" sz="1800" dirty="0" smtClean="0"/>
              <a:t>dotázaných (tj. 15 až 20 mld. Kč ročně).</a:t>
            </a:r>
          </a:p>
          <a:p>
            <a:r>
              <a:rPr lang="cs-CZ" sz="1800" dirty="0"/>
              <a:t>Převážná většina lidí </a:t>
            </a:r>
            <a:r>
              <a:rPr lang="cs-CZ" sz="1800" dirty="0" smtClean="0"/>
              <a:t>(84 %) se rovněž </a:t>
            </a:r>
            <a:r>
              <a:rPr lang="cs-CZ" sz="1800" dirty="0"/>
              <a:t>domnívá, že současný systém financování sportu umožňuje korupční jednání. </a:t>
            </a:r>
          </a:p>
          <a:p>
            <a:endParaRPr lang="cs-CZ" sz="1800" dirty="0"/>
          </a:p>
          <a:p>
            <a:endParaRPr lang="en-GB" sz="18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  <a14:imgEffect>
                      <a14:brightnessContrast bright="2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9900" y="0"/>
            <a:ext cx="53721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Shrnutí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5248275" cy="4874021"/>
          </a:xfrm>
        </p:spPr>
        <p:txBody>
          <a:bodyPr/>
          <a:lstStyle/>
          <a:p>
            <a:r>
              <a:rPr lang="cs-CZ" sz="1800" dirty="0" smtClean="0"/>
              <a:t>Za nejzávažnější korupční jednání v oblasti sportu lidé pokládají jak ovlivňování přerozdělování dotací, ať už ze strany politiků nebo funkcionářů, tak netransparentní financování sportovních organizací a spolků. Za zvláště závažné korupční jednání považují rovněž kupování sportovních utkání a zápasů.  </a:t>
            </a:r>
          </a:p>
          <a:p>
            <a:r>
              <a:rPr lang="cs-CZ" sz="1800" dirty="0" smtClean="0"/>
              <a:t>Jako méně zásadní je vnímáno uplácení trenérů, sázkařské podvody nebo neprůhledné financování velkých sportovních akcí. </a:t>
            </a:r>
          </a:p>
          <a:p>
            <a:r>
              <a:rPr lang="cs-CZ" sz="1800" dirty="0" smtClean="0"/>
              <a:t>Za sport, ve kterém se odehrává nejvíce korupčního jednání, je jednoznačně  pokládán fotbal. Zřejmě také proto, že fotbalové korupční kauzy jsou v současnosti nejvíce medializovány. </a:t>
            </a:r>
          </a:p>
          <a:p>
            <a:endParaRPr lang="cs-CZ" sz="1800" dirty="0"/>
          </a:p>
          <a:p>
            <a:endParaRPr lang="en-GB" sz="18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75"/>
                    </a14:imgEffect>
                    <a14:imgEffect>
                      <a14:brightnessContrast bright="2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9900" y="0"/>
            <a:ext cx="53721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Shrnutí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5248275" cy="4874021"/>
          </a:xfrm>
        </p:spPr>
        <p:txBody>
          <a:bodyPr/>
          <a:lstStyle/>
          <a:p>
            <a:r>
              <a:rPr lang="cs-CZ" sz="1800" dirty="0" smtClean="0"/>
              <a:t>Přímo nebo zprostředkovaně se s korupčním jednání ve sportovním prostředí setkalo 14 % dotázaných. Není překvapivé, že častěji mají tuto zkušenost aktivní sportovci nebo rodiče dětí, které se věnují organizovanému sportu. </a:t>
            </a:r>
          </a:p>
          <a:p>
            <a:r>
              <a:rPr lang="cs-CZ" sz="1800" dirty="0" smtClean="0"/>
              <a:t>3/4 lidí, kteří by se s korupčním jednáním ve sportu mohli setkat, však nevědí, na koho by se v takovém případě měly obrátit.</a:t>
            </a:r>
          </a:p>
          <a:p>
            <a:r>
              <a:rPr lang="cs-CZ" sz="1800" dirty="0" smtClean="0"/>
              <a:t>Také proto by stejný podíl lidí uvítal, pokud by existovala nezávislá anonymní telefonní linka, kam by své podněty ohledně korupčního jednání ve sportu mohli zavolat. </a:t>
            </a:r>
          </a:p>
          <a:p>
            <a:endParaRPr lang="cs-CZ" sz="1800" dirty="0"/>
          </a:p>
          <a:p>
            <a:endParaRPr lang="en-GB" sz="18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20242"/>
            <a:ext cx="8596841" cy="996321"/>
          </a:xfrm>
        </p:spPr>
        <p:txBody>
          <a:bodyPr/>
          <a:lstStyle/>
          <a:p>
            <a:r>
              <a:rPr lang="cs-CZ" dirty="0" smtClean="0"/>
              <a:t>Výsledky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5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Stát se má podílet na financování sportu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9875" y="1284282"/>
            <a:ext cx="4038599" cy="4874021"/>
          </a:xfrm>
        </p:spPr>
        <p:txBody>
          <a:bodyPr/>
          <a:lstStyle/>
          <a:p>
            <a:r>
              <a:rPr lang="cs-CZ" dirty="0" smtClean="0"/>
              <a:t>Naprostá většina dotázaných </a:t>
            </a:r>
            <a:br>
              <a:rPr lang="cs-CZ" dirty="0" smtClean="0"/>
            </a:br>
            <a:r>
              <a:rPr lang="cs-CZ" dirty="0" smtClean="0"/>
              <a:t>(87 %) míní, že stát má být zapojen do financování sportu.</a:t>
            </a:r>
          </a:p>
          <a:p>
            <a:endParaRPr lang="cs-CZ" dirty="0" smtClean="0"/>
          </a:p>
          <a:p>
            <a:r>
              <a:rPr lang="cs-CZ" dirty="0" smtClean="0"/>
              <a:t>Intenzivněji  s tím souhlasí muži než ženy, Pražáci a aktivní sportovci.</a:t>
            </a:r>
          </a:p>
          <a:p>
            <a:endParaRPr lang="cs-CZ" dirty="0" smtClean="0"/>
          </a:p>
          <a:p>
            <a:r>
              <a:rPr lang="cs-CZ" dirty="0" smtClean="0"/>
              <a:t>Menší míru souhlasu projevují lidé, které sport vůbec nezajímá a lidé z nižších příjmových skupin.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8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42685741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69"/>
          <p:cNvSpPr>
            <a:spLocks noChangeAspect="1" noEditPoints="1"/>
          </p:cNvSpPr>
          <p:nvPr/>
        </p:nvSpPr>
        <p:spPr bwMode="auto">
          <a:xfrm>
            <a:off x="7013321" y="2911683"/>
            <a:ext cx="633146" cy="635000"/>
          </a:xfrm>
          <a:custGeom>
            <a:avLst/>
            <a:gdLst>
              <a:gd name="T0" fmla="*/ 2560 w 5120"/>
              <a:gd name="T1" fmla="*/ 1920 h 5120"/>
              <a:gd name="T2" fmla="*/ 3200 w 5120"/>
              <a:gd name="T3" fmla="*/ 2560 h 5120"/>
              <a:gd name="T4" fmla="*/ 2560 w 5120"/>
              <a:gd name="T5" fmla="*/ 3200 h 5120"/>
              <a:gd name="T6" fmla="*/ 1920 w 5120"/>
              <a:gd name="T7" fmla="*/ 2560 h 5120"/>
              <a:gd name="T8" fmla="*/ 2560 w 5120"/>
              <a:gd name="T9" fmla="*/ 1920 h 5120"/>
              <a:gd name="T10" fmla="*/ 2560 w 5120"/>
              <a:gd name="T11" fmla="*/ 1488 h 5120"/>
              <a:gd name="T12" fmla="*/ 1488 w 5120"/>
              <a:gd name="T13" fmla="*/ 2560 h 5120"/>
              <a:gd name="T14" fmla="*/ 2560 w 5120"/>
              <a:gd name="T15" fmla="*/ 3632 h 5120"/>
              <a:gd name="T16" fmla="*/ 3632 w 5120"/>
              <a:gd name="T17" fmla="*/ 2560 h 5120"/>
              <a:gd name="T18" fmla="*/ 2560 w 5120"/>
              <a:gd name="T19" fmla="*/ 1488 h 5120"/>
              <a:gd name="T20" fmla="*/ 1664 w 5120"/>
              <a:gd name="T21" fmla="*/ 1360 h 5120"/>
              <a:gd name="T22" fmla="*/ 896 w 5120"/>
              <a:gd name="T23" fmla="*/ 592 h 5120"/>
              <a:gd name="T24" fmla="*/ 592 w 5120"/>
              <a:gd name="T25" fmla="*/ 896 h 5120"/>
              <a:gd name="T26" fmla="*/ 1360 w 5120"/>
              <a:gd name="T27" fmla="*/ 1664 h 5120"/>
              <a:gd name="T28" fmla="*/ 1664 w 5120"/>
              <a:gd name="T29" fmla="*/ 1360 h 5120"/>
              <a:gd name="T30" fmla="*/ 2560 w 5120"/>
              <a:gd name="T31" fmla="*/ 1072 h 5120"/>
              <a:gd name="T32" fmla="*/ 2768 w 5120"/>
              <a:gd name="T33" fmla="*/ 1088 h 5120"/>
              <a:gd name="T34" fmla="*/ 2768 w 5120"/>
              <a:gd name="T35" fmla="*/ 0 h 5120"/>
              <a:gd name="T36" fmla="*/ 2352 w 5120"/>
              <a:gd name="T37" fmla="*/ 0 h 5120"/>
              <a:gd name="T38" fmla="*/ 2352 w 5120"/>
              <a:gd name="T39" fmla="*/ 1088 h 5120"/>
              <a:gd name="T40" fmla="*/ 2560 w 5120"/>
              <a:gd name="T41" fmla="*/ 1072 h 5120"/>
              <a:gd name="T42" fmla="*/ 3760 w 5120"/>
              <a:gd name="T43" fmla="*/ 1664 h 5120"/>
              <a:gd name="T44" fmla="*/ 4528 w 5120"/>
              <a:gd name="T45" fmla="*/ 896 h 5120"/>
              <a:gd name="T46" fmla="*/ 4224 w 5120"/>
              <a:gd name="T47" fmla="*/ 592 h 5120"/>
              <a:gd name="T48" fmla="*/ 3456 w 5120"/>
              <a:gd name="T49" fmla="*/ 1360 h 5120"/>
              <a:gd name="T50" fmla="*/ 3760 w 5120"/>
              <a:gd name="T51" fmla="*/ 1664 h 5120"/>
              <a:gd name="T52" fmla="*/ 1072 w 5120"/>
              <a:gd name="T53" fmla="*/ 2560 h 5120"/>
              <a:gd name="T54" fmla="*/ 1088 w 5120"/>
              <a:gd name="T55" fmla="*/ 2352 h 5120"/>
              <a:gd name="T56" fmla="*/ 0 w 5120"/>
              <a:gd name="T57" fmla="*/ 2352 h 5120"/>
              <a:gd name="T58" fmla="*/ 0 w 5120"/>
              <a:gd name="T59" fmla="*/ 2768 h 5120"/>
              <a:gd name="T60" fmla="*/ 1088 w 5120"/>
              <a:gd name="T61" fmla="*/ 2768 h 5120"/>
              <a:gd name="T62" fmla="*/ 1072 w 5120"/>
              <a:gd name="T63" fmla="*/ 2560 h 5120"/>
              <a:gd name="T64" fmla="*/ 3456 w 5120"/>
              <a:gd name="T65" fmla="*/ 3760 h 5120"/>
              <a:gd name="T66" fmla="*/ 4224 w 5120"/>
              <a:gd name="T67" fmla="*/ 4528 h 5120"/>
              <a:gd name="T68" fmla="*/ 4528 w 5120"/>
              <a:gd name="T69" fmla="*/ 4224 h 5120"/>
              <a:gd name="T70" fmla="*/ 3760 w 5120"/>
              <a:gd name="T71" fmla="*/ 3456 h 5120"/>
              <a:gd name="T72" fmla="*/ 3456 w 5120"/>
              <a:gd name="T73" fmla="*/ 3760 h 5120"/>
              <a:gd name="T74" fmla="*/ 1360 w 5120"/>
              <a:gd name="T75" fmla="*/ 3456 h 5120"/>
              <a:gd name="T76" fmla="*/ 592 w 5120"/>
              <a:gd name="T77" fmla="*/ 4224 h 5120"/>
              <a:gd name="T78" fmla="*/ 896 w 5120"/>
              <a:gd name="T79" fmla="*/ 4528 h 5120"/>
              <a:gd name="T80" fmla="*/ 1664 w 5120"/>
              <a:gd name="T81" fmla="*/ 3760 h 5120"/>
              <a:gd name="T82" fmla="*/ 1360 w 5120"/>
              <a:gd name="T83" fmla="*/ 3456 h 5120"/>
              <a:gd name="T84" fmla="*/ 4032 w 5120"/>
              <a:gd name="T85" fmla="*/ 2352 h 5120"/>
              <a:gd name="T86" fmla="*/ 4048 w 5120"/>
              <a:gd name="T87" fmla="*/ 2560 h 5120"/>
              <a:gd name="T88" fmla="*/ 4032 w 5120"/>
              <a:gd name="T89" fmla="*/ 2768 h 5120"/>
              <a:gd name="T90" fmla="*/ 5120 w 5120"/>
              <a:gd name="T91" fmla="*/ 2768 h 5120"/>
              <a:gd name="T92" fmla="*/ 5120 w 5120"/>
              <a:gd name="T93" fmla="*/ 2352 h 5120"/>
              <a:gd name="T94" fmla="*/ 4032 w 5120"/>
              <a:gd name="T95" fmla="*/ 2352 h 5120"/>
              <a:gd name="T96" fmla="*/ 2560 w 5120"/>
              <a:gd name="T97" fmla="*/ 4048 h 5120"/>
              <a:gd name="T98" fmla="*/ 2352 w 5120"/>
              <a:gd name="T99" fmla="*/ 4032 h 5120"/>
              <a:gd name="T100" fmla="*/ 2352 w 5120"/>
              <a:gd name="T101" fmla="*/ 5120 h 5120"/>
              <a:gd name="T102" fmla="*/ 2768 w 5120"/>
              <a:gd name="T103" fmla="*/ 5120 h 5120"/>
              <a:gd name="T104" fmla="*/ 2768 w 5120"/>
              <a:gd name="T105" fmla="*/ 4032 h 5120"/>
              <a:gd name="T106" fmla="*/ 2560 w 5120"/>
              <a:gd name="T107" fmla="*/ 4048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0" h="5120">
                <a:moveTo>
                  <a:pt x="2560" y="1920"/>
                </a:moveTo>
                <a:cubicBezTo>
                  <a:pt x="2912" y="1920"/>
                  <a:pt x="3200" y="2208"/>
                  <a:pt x="3200" y="2560"/>
                </a:cubicBezTo>
                <a:cubicBezTo>
                  <a:pt x="3200" y="2912"/>
                  <a:pt x="2912" y="3200"/>
                  <a:pt x="2560" y="3200"/>
                </a:cubicBezTo>
                <a:cubicBezTo>
                  <a:pt x="2208" y="3200"/>
                  <a:pt x="1920" y="2912"/>
                  <a:pt x="1920" y="2560"/>
                </a:cubicBezTo>
                <a:cubicBezTo>
                  <a:pt x="1920" y="2208"/>
                  <a:pt x="2208" y="1920"/>
                  <a:pt x="2560" y="1920"/>
                </a:cubicBezTo>
                <a:close/>
                <a:moveTo>
                  <a:pt x="2560" y="1488"/>
                </a:moveTo>
                <a:cubicBezTo>
                  <a:pt x="1968" y="1488"/>
                  <a:pt x="1488" y="1968"/>
                  <a:pt x="1488" y="2560"/>
                </a:cubicBezTo>
                <a:cubicBezTo>
                  <a:pt x="1488" y="3152"/>
                  <a:pt x="1968" y="3632"/>
                  <a:pt x="2560" y="3632"/>
                </a:cubicBezTo>
                <a:cubicBezTo>
                  <a:pt x="3152" y="3632"/>
                  <a:pt x="3632" y="3152"/>
                  <a:pt x="3632" y="2560"/>
                </a:cubicBezTo>
                <a:cubicBezTo>
                  <a:pt x="3632" y="1968"/>
                  <a:pt x="3152" y="1488"/>
                  <a:pt x="2560" y="1488"/>
                </a:cubicBezTo>
                <a:close/>
                <a:moveTo>
                  <a:pt x="1664" y="1360"/>
                </a:moveTo>
                <a:lnTo>
                  <a:pt x="896" y="592"/>
                </a:lnTo>
                <a:lnTo>
                  <a:pt x="592" y="896"/>
                </a:lnTo>
                <a:lnTo>
                  <a:pt x="1360" y="1664"/>
                </a:lnTo>
                <a:cubicBezTo>
                  <a:pt x="1456" y="1552"/>
                  <a:pt x="1552" y="1456"/>
                  <a:pt x="1664" y="1360"/>
                </a:cubicBezTo>
                <a:close/>
                <a:moveTo>
                  <a:pt x="2560" y="1072"/>
                </a:moveTo>
                <a:cubicBezTo>
                  <a:pt x="2640" y="1072"/>
                  <a:pt x="2704" y="1072"/>
                  <a:pt x="2768" y="1088"/>
                </a:cubicBezTo>
                <a:lnTo>
                  <a:pt x="2768" y="0"/>
                </a:lnTo>
                <a:lnTo>
                  <a:pt x="2352" y="0"/>
                </a:lnTo>
                <a:lnTo>
                  <a:pt x="2352" y="1088"/>
                </a:lnTo>
                <a:cubicBezTo>
                  <a:pt x="2416" y="1072"/>
                  <a:pt x="2480" y="1072"/>
                  <a:pt x="2560" y="1072"/>
                </a:cubicBezTo>
                <a:close/>
                <a:moveTo>
                  <a:pt x="3760" y="1664"/>
                </a:moveTo>
                <a:lnTo>
                  <a:pt x="4528" y="896"/>
                </a:lnTo>
                <a:lnTo>
                  <a:pt x="4224" y="592"/>
                </a:lnTo>
                <a:lnTo>
                  <a:pt x="3456" y="1360"/>
                </a:lnTo>
                <a:cubicBezTo>
                  <a:pt x="3568" y="1456"/>
                  <a:pt x="3664" y="1552"/>
                  <a:pt x="3760" y="1664"/>
                </a:cubicBezTo>
                <a:close/>
                <a:moveTo>
                  <a:pt x="1072" y="2560"/>
                </a:moveTo>
                <a:cubicBezTo>
                  <a:pt x="1072" y="2480"/>
                  <a:pt x="1072" y="2416"/>
                  <a:pt x="1088" y="2352"/>
                </a:cubicBezTo>
                <a:lnTo>
                  <a:pt x="0" y="2352"/>
                </a:lnTo>
                <a:lnTo>
                  <a:pt x="0" y="2768"/>
                </a:lnTo>
                <a:lnTo>
                  <a:pt x="1088" y="2768"/>
                </a:lnTo>
                <a:cubicBezTo>
                  <a:pt x="1072" y="2704"/>
                  <a:pt x="1072" y="2640"/>
                  <a:pt x="1072" y="2560"/>
                </a:cubicBezTo>
                <a:close/>
                <a:moveTo>
                  <a:pt x="3456" y="3760"/>
                </a:moveTo>
                <a:lnTo>
                  <a:pt x="4224" y="4528"/>
                </a:lnTo>
                <a:lnTo>
                  <a:pt x="4528" y="4224"/>
                </a:lnTo>
                <a:lnTo>
                  <a:pt x="3760" y="3456"/>
                </a:lnTo>
                <a:cubicBezTo>
                  <a:pt x="3664" y="3568"/>
                  <a:pt x="3568" y="3664"/>
                  <a:pt x="3456" y="3760"/>
                </a:cubicBezTo>
                <a:close/>
                <a:moveTo>
                  <a:pt x="1360" y="3456"/>
                </a:moveTo>
                <a:lnTo>
                  <a:pt x="592" y="4224"/>
                </a:lnTo>
                <a:lnTo>
                  <a:pt x="896" y="4528"/>
                </a:lnTo>
                <a:lnTo>
                  <a:pt x="1664" y="3760"/>
                </a:lnTo>
                <a:cubicBezTo>
                  <a:pt x="1552" y="3664"/>
                  <a:pt x="1456" y="3568"/>
                  <a:pt x="1360" y="3456"/>
                </a:cubicBezTo>
                <a:close/>
                <a:moveTo>
                  <a:pt x="4032" y="2352"/>
                </a:moveTo>
                <a:cubicBezTo>
                  <a:pt x="4048" y="2416"/>
                  <a:pt x="4048" y="2480"/>
                  <a:pt x="4048" y="2560"/>
                </a:cubicBezTo>
                <a:cubicBezTo>
                  <a:pt x="4048" y="2640"/>
                  <a:pt x="4048" y="2704"/>
                  <a:pt x="4032" y="2768"/>
                </a:cubicBezTo>
                <a:lnTo>
                  <a:pt x="5120" y="2768"/>
                </a:lnTo>
                <a:lnTo>
                  <a:pt x="5120" y="2352"/>
                </a:lnTo>
                <a:lnTo>
                  <a:pt x="4032" y="2352"/>
                </a:lnTo>
                <a:close/>
                <a:moveTo>
                  <a:pt x="2560" y="4048"/>
                </a:moveTo>
                <a:cubicBezTo>
                  <a:pt x="2480" y="4048"/>
                  <a:pt x="2416" y="4048"/>
                  <a:pt x="2352" y="4032"/>
                </a:cubicBezTo>
                <a:lnTo>
                  <a:pt x="2352" y="5120"/>
                </a:lnTo>
                <a:lnTo>
                  <a:pt x="2768" y="5120"/>
                </a:lnTo>
                <a:lnTo>
                  <a:pt x="2768" y="4032"/>
                </a:lnTo>
                <a:cubicBezTo>
                  <a:pt x="2704" y="4048"/>
                  <a:pt x="2640" y="4048"/>
                  <a:pt x="2560" y="4048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315"/>
          <p:cNvSpPr>
            <a:spLocks noChangeAspect="1" noEditPoints="1"/>
          </p:cNvSpPr>
          <p:nvPr/>
        </p:nvSpPr>
        <p:spPr bwMode="auto">
          <a:xfrm>
            <a:off x="7037864" y="4549509"/>
            <a:ext cx="633792" cy="635000"/>
          </a:xfrm>
          <a:custGeom>
            <a:avLst/>
            <a:gdLst>
              <a:gd name="T0" fmla="*/ 9508 w 11184"/>
              <a:gd name="T1" fmla="*/ 3500 h 11200"/>
              <a:gd name="T2" fmla="*/ 6538 w 11184"/>
              <a:gd name="T3" fmla="*/ 947 h 11200"/>
              <a:gd name="T4" fmla="*/ 4441 w 11184"/>
              <a:gd name="T5" fmla="*/ 0 h 11200"/>
              <a:gd name="T6" fmla="*/ 1679 w 11184"/>
              <a:gd name="T7" fmla="*/ 2591 h 11200"/>
              <a:gd name="T8" fmla="*/ 0 w 11184"/>
              <a:gd name="T9" fmla="*/ 4552 h 11200"/>
              <a:gd name="T10" fmla="*/ 2028 w 11184"/>
              <a:gd name="T11" fmla="*/ 6547 h 11200"/>
              <a:gd name="T12" fmla="*/ 2657 w 11184"/>
              <a:gd name="T13" fmla="*/ 6547 h 11200"/>
              <a:gd name="T14" fmla="*/ 4371 w 11184"/>
              <a:gd name="T15" fmla="*/ 7457 h 11200"/>
              <a:gd name="T16" fmla="*/ 9159 w 11184"/>
              <a:gd name="T17" fmla="*/ 7457 h 11200"/>
              <a:gd name="T18" fmla="*/ 11184 w 11184"/>
              <a:gd name="T19" fmla="*/ 5461 h 11200"/>
              <a:gd name="T20" fmla="*/ 9508 w 11184"/>
              <a:gd name="T21" fmla="*/ 3500 h 11200"/>
              <a:gd name="T22" fmla="*/ 2344 w 11184"/>
              <a:gd name="T23" fmla="*/ 5600 h 11200"/>
              <a:gd name="T24" fmla="*/ 2028 w 11184"/>
              <a:gd name="T25" fmla="*/ 5600 h 11200"/>
              <a:gd name="T26" fmla="*/ 946 w 11184"/>
              <a:gd name="T27" fmla="*/ 4552 h 11200"/>
              <a:gd name="T28" fmla="*/ 2553 w 11184"/>
              <a:gd name="T29" fmla="*/ 3361 h 11200"/>
              <a:gd name="T30" fmla="*/ 4441 w 11184"/>
              <a:gd name="T31" fmla="*/ 947 h 11200"/>
              <a:gd name="T32" fmla="*/ 5489 w 11184"/>
              <a:gd name="T33" fmla="*/ 1227 h 11200"/>
              <a:gd name="T34" fmla="*/ 3985 w 11184"/>
              <a:gd name="T35" fmla="*/ 3500 h 11200"/>
              <a:gd name="T36" fmla="*/ 2344 w 11184"/>
              <a:gd name="T37" fmla="*/ 5600 h 11200"/>
              <a:gd name="T38" fmla="*/ 9159 w 11184"/>
              <a:gd name="T39" fmla="*/ 6547 h 11200"/>
              <a:gd name="T40" fmla="*/ 4371 w 11184"/>
              <a:gd name="T41" fmla="*/ 6547 h 11200"/>
              <a:gd name="T42" fmla="*/ 3252 w 11184"/>
              <a:gd name="T43" fmla="*/ 5461 h 11200"/>
              <a:gd name="T44" fmla="*/ 4893 w 11184"/>
              <a:gd name="T45" fmla="*/ 4308 h 11200"/>
              <a:gd name="T46" fmla="*/ 6747 w 11184"/>
              <a:gd name="T47" fmla="*/ 1857 h 11200"/>
              <a:gd name="T48" fmla="*/ 8635 w 11184"/>
              <a:gd name="T49" fmla="*/ 4308 h 11200"/>
              <a:gd name="T50" fmla="*/ 10242 w 11184"/>
              <a:gd name="T51" fmla="*/ 5461 h 11200"/>
              <a:gd name="T52" fmla="*/ 9159 w 11184"/>
              <a:gd name="T53" fmla="*/ 6547 h 11200"/>
              <a:gd name="T54" fmla="*/ 3217 w 11184"/>
              <a:gd name="T55" fmla="*/ 9661 h 11200"/>
              <a:gd name="T56" fmla="*/ 2553 w 11184"/>
              <a:gd name="T57" fmla="*/ 8997 h 11200"/>
              <a:gd name="T58" fmla="*/ 3603 w 11184"/>
              <a:gd name="T59" fmla="*/ 7947 h 11200"/>
              <a:gd name="T60" fmla="*/ 4266 w 11184"/>
              <a:gd name="T61" fmla="*/ 8577 h 11200"/>
              <a:gd name="T62" fmla="*/ 3217 w 11184"/>
              <a:gd name="T63" fmla="*/ 9661 h 11200"/>
              <a:gd name="T64" fmla="*/ 1679 w 11184"/>
              <a:gd name="T65" fmla="*/ 11200 h 11200"/>
              <a:gd name="T66" fmla="*/ 1016 w 11184"/>
              <a:gd name="T67" fmla="*/ 10538 h 11200"/>
              <a:gd name="T68" fmla="*/ 2063 w 11184"/>
              <a:gd name="T69" fmla="*/ 9488 h 11200"/>
              <a:gd name="T70" fmla="*/ 2727 w 11184"/>
              <a:gd name="T71" fmla="*/ 10117 h 11200"/>
              <a:gd name="T72" fmla="*/ 1679 w 11184"/>
              <a:gd name="T73" fmla="*/ 11200 h 11200"/>
              <a:gd name="T74" fmla="*/ 5523 w 11184"/>
              <a:gd name="T75" fmla="*/ 9661 h 11200"/>
              <a:gd name="T76" fmla="*/ 4859 w 11184"/>
              <a:gd name="T77" fmla="*/ 8997 h 11200"/>
              <a:gd name="T78" fmla="*/ 5943 w 11184"/>
              <a:gd name="T79" fmla="*/ 7947 h 11200"/>
              <a:gd name="T80" fmla="*/ 6572 w 11184"/>
              <a:gd name="T81" fmla="*/ 8577 h 11200"/>
              <a:gd name="T82" fmla="*/ 5523 w 11184"/>
              <a:gd name="T83" fmla="*/ 9661 h 11200"/>
              <a:gd name="T84" fmla="*/ 3985 w 11184"/>
              <a:gd name="T85" fmla="*/ 11200 h 11200"/>
              <a:gd name="T86" fmla="*/ 3322 w 11184"/>
              <a:gd name="T87" fmla="*/ 10538 h 11200"/>
              <a:gd name="T88" fmla="*/ 4406 w 11184"/>
              <a:gd name="T89" fmla="*/ 9488 h 11200"/>
              <a:gd name="T90" fmla="*/ 5035 w 11184"/>
              <a:gd name="T91" fmla="*/ 10117 h 11200"/>
              <a:gd name="T92" fmla="*/ 3985 w 11184"/>
              <a:gd name="T93" fmla="*/ 11200 h 11200"/>
              <a:gd name="T94" fmla="*/ 7797 w 11184"/>
              <a:gd name="T95" fmla="*/ 9661 h 11200"/>
              <a:gd name="T96" fmla="*/ 7132 w 11184"/>
              <a:gd name="T97" fmla="*/ 8997 h 11200"/>
              <a:gd name="T98" fmla="*/ 8215 w 11184"/>
              <a:gd name="T99" fmla="*/ 7947 h 11200"/>
              <a:gd name="T100" fmla="*/ 8844 w 11184"/>
              <a:gd name="T101" fmla="*/ 8577 h 11200"/>
              <a:gd name="T102" fmla="*/ 7797 w 11184"/>
              <a:gd name="T103" fmla="*/ 9661 h 11200"/>
              <a:gd name="T104" fmla="*/ 6257 w 11184"/>
              <a:gd name="T105" fmla="*/ 11200 h 11200"/>
              <a:gd name="T106" fmla="*/ 5592 w 11184"/>
              <a:gd name="T107" fmla="*/ 10538 h 11200"/>
              <a:gd name="T108" fmla="*/ 6677 w 11184"/>
              <a:gd name="T109" fmla="*/ 9488 h 11200"/>
              <a:gd name="T110" fmla="*/ 7307 w 11184"/>
              <a:gd name="T111" fmla="*/ 10117 h 11200"/>
              <a:gd name="T112" fmla="*/ 6257 w 11184"/>
              <a:gd name="T113" fmla="*/ 112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184" h="11200">
                <a:moveTo>
                  <a:pt x="9508" y="3500"/>
                </a:moveTo>
                <a:cubicBezTo>
                  <a:pt x="9438" y="1997"/>
                  <a:pt x="8110" y="808"/>
                  <a:pt x="6538" y="947"/>
                </a:cubicBezTo>
                <a:cubicBezTo>
                  <a:pt x="6013" y="352"/>
                  <a:pt x="5279" y="0"/>
                  <a:pt x="4441" y="0"/>
                </a:cubicBezTo>
                <a:cubicBezTo>
                  <a:pt x="2938" y="0"/>
                  <a:pt x="1749" y="1157"/>
                  <a:pt x="1679" y="2591"/>
                </a:cubicBezTo>
                <a:cubicBezTo>
                  <a:pt x="737" y="2731"/>
                  <a:pt x="0" y="3573"/>
                  <a:pt x="0" y="4552"/>
                </a:cubicBezTo>
                <a:cubicBezTo>
                  <a:pt x="0" y="5638"/>
                  <a:pt x="911" y="6547"/>
                  <a:pt x="2028" y="6547"/>
                </a:cubicBezTo>
                <a:lnTo>
                  <a:pt x="2657" y="6547"/>
                </a:lnTo>
                <a:cubicBezTo>
                  <a:pt x="3008" y="7108"/>
                  <a:pt x="3637" y="7457"/>
                  <a:pt x="4371" y="7457"/>
                </a:cubicBezTo>
                <a:lnTo>
                  <a:pt x="9159" y="7457"/>
                </a:lnTo>
                <a:cubicBezTo>
                  <a:pt x="10276" y="7457"/>
                  <a:pt x="11184" y="6582"/>
                  <a:pt x="11184" y="5461"/>
                </a:cubicBezTo>
                <a:cubicBezTo>
                  <a:pt x="11184" y="4482"/>
                  <a:pt x="10451" y="3677"/>
                  <a:pt x="9508" y="3500"/>
                </a:cubicBezTo>
                <a:close/>
                <a:moveTo>
                  <a:pt x="2344" y="5600"/>
                </a:moveTo>
                <a:lnTo>
                  <a:pt x="2028" y="5600"/>
                </a:lnTo>
                <a:cubicBezTo>
                  <a:pt x="1436" y="5600"/>
                  <a:pt x="946" y="5113"/>
                  <a:pt x="946" y="4552"/>
                </a:cubicBezTo>
                <a:cubicBezTo>
                  <a:pt x="946" y="3538"/>
                  <a:pt x="1924" y="3327"/>
                  <a:pt x="2553" y="3361"/>
                </a:cubicBezTo>
                <a:cubicBezTo>
                  <a:pt x="2553" y="2731"/>
                  <a:pt x="2623" y="947"/>
                  <a:pt x="4441" y="947"/>
                </a:cubicBezTo>
                <a:cubicBezTo>
                  <a:pt x="4893" y="947"/>
                  <a:pt x="5244" y="1052"/>
                  <a:pt x="5489" y="1227"/>
                </a:cubicBezTo>
                <a:cubicBezTo>
                  <a:pt x="4650" y="1682"/>
                  <a:pt x="4055" y="2522"/>
                  <a:pt x="3985" y="3500"/>
                </a:cubicBezTo>
                <a:cubicBezTo>
                  <a:pt x="3043" y="3677"/>
                  <a:pt x="2274" y="4517"/>
                  <a:pt x="2344" y="5600"/>
                </a:cubicBezTo>
                <a:close/>
                <a:moveTo>
                  <a:pt x="9159" y="6547"/>
                </a:moveTo>
                <a:lnTo>
                  <a:pt x="4371" y="6547"/>
                </a:lnTo>
                <a:cubicBezTo>
                  <a:pt x="3742" y="6547"/>
                  <a:pt x="3252" y="6057"/>
                  <a:pt x="3252" y="5461"/>
                </a:cubicBezTo>
                <a:cubicBezTo>
                  <a:pt x="3252" y="4482"/>
                  <a:pt x="4232" y="4273"/>
                  <a:pt x="4893" y="4308"/>
                </a:cubicBezTo>
                <a:cubicBezTo>
                  <a:pt x="4859" y="3677"/>
                  <a:pt x="4965" y="1857"/>
                  <a:pt x="6747" y="1857"/>
                </a:cubicBezTo>
                <a:cubicBezTo>
                  <a:pt x="8530" y="1857"/>
                  <a:pt x="8739" y="3643"/>
                  <a:pt x="8635" y="4308"/>
                </a:cubicBezTo>
                <a:cubicBezTo>
                  <a:pt x="9334" y="4238"/>
                  <a:pt x="10242" y="4517"/>
                  <a:pt x="10242" y="5461"/>
                </a:cubicBezTo>
                <a:cubicBezTo>
                  <a:pt x="10242" y="6057"/>
                  <a:pt x="9752" y="6547"/>
                  <a:pt x="9159" y="6547"/>
                </a:cubicBezTo>
                <a:close/>
                <a:moveTo>
                  <a:pt x="3217" y="9661"/>
                </a:moveTo>
                <a:lnTo>
                  <a:pt x="2553" y="8997"/>
                </a:lnTo>
                <a:lnTo>
                  <a:pt x="3603" y="7947"/>
                </a:lnTo>
                <a:lnTo>
                  <a:pt x="4266" y="8577"/>
                </a:lnTo>
                <a:lnTo>
                  <a:pt x="3217" y="9661"/>
                </a:lnTo>
                <a:close/>
                <a:moveTo>
                  <a:pt x="1679" y="11200"/>
                </a:moveTo>
                <a:lnTo>
                  <a:pt x="1016" y="10538"/>
                </a:lnTo>
                <a:lnTo>
                  <a:pt x="2063" y="9488"/>
                </a:lnTo>
                <a:lnTo>
                  <a:pt x="2727" y="10117"/>
                </a:lnTo>
                <a:lnTo>
                  <a:pt x="1679" y="11200"/>
                </a:lnTo>
                <a:close/>
                <a:moveTo>
                  <a:pt x="5523" y="9661"/>
                </a:moveTo>
                <a:lnTo>
                  <a:pt x="4859" y="8997"/>
                </a:lnTo>
                <a:lnTo>
                  <a:pt x="5943" y="7947"/>
                </a:lnTo>
                <a:lnTo>
                  <a:pt x="6572" y="8577"/>
                </a:lnTo>
                <a:lnTo>
                  <a:pt x="5523" y="9661"/>
                </a:lnTo>
                <a:close/>
                <a:moveTo>
                  <a:pt x="3985" y="11200"/>
                </a:moveTo>
                <a:lnTo>
                  <a:pt x="3322" y="10538"/>
                </a:lnTo>
                <a:lnTo>
                  <a:pt x="4406" y="9488"/>
                </a:lnTo>
                <a:lnTo>
                  <a:pt x="5035" y="10117"/>
                </a:lnTo>
                <a:lnTo>
                  <a:pt x="3985" y="11200"/>
                </a:lnTo>
                <a:close/>
                <a:moveTo>
                  <a:pt x="7797" y="9661"/>
                </a:moveTo>
                <a:lnTo>
                  <a:pt x="7132" y="8997"/>
                </a:lnTo>
                <a:lnTo>
                  <a:pt x="8215" y="7947"/>
                </a:lnTo>
                <a:lnTo>
                  <a:pt x="8844" y="8577"/>
                </a:lnTo>
                <a:lnTo>
                  <a:pt x="7797" y="9661"/>
                </a:lnTo>
                <a:close/>
                <a:moveTo>
                  <a:pt x="6257" y="11200"/>
                </a:moveTo>
                <a:lnTo>
                  <a:pt x="5592" y="10538"/>
                </a:lnTo>
                <a:lnTo>
                  <a:pt x="6677" y="9488"/>
                </a:lnTo>
                <a:lnTo>
                  <a:pt x="7307" y="10117"/>
                </a:lnTo>
                <a:lnTo>
                  <a:pt x="6257" y="1120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1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Efektivita</a:t>
            </a:r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ložených prostředků je sporná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59699" y="1479154"/>
            <a:ext cx="4067539" cy="4874021"/>
          </a:xfrm>
        </p:spPr>
        <p:txBody>
          <a:bodyPr/>
          <a:lstStyle/>
          <a:p>
            <a:r>
              <a:rPr lang="cs-CZ" dirty="0" smtClean="0"/>
              <a:t>Více než polovina lidí (56 %) se domnívá, že státní peníze nejsou v oblasti sportu vynakládány efektivně. </a:t>
            </a:r>
          </a:p>
          <a:p>
            <a:endParaRPr lang="cs-CZ" dirty="0" smtClean="0"/>
          </a:p>
          <a:p>
            <a:r>
              <a:rPr lang="cs-CZ" dirty="0" smtClean="0"/>
              <a:t>Polovina aktivních sportovců z organizovaného sportu naopak míní, že státní peníze jsou </a:t>
            </a:r>
            <a:r>
              <a:rPr lang="cs-CZ" dirty="0"/>
              <a:t>na sport </a:t>
            </a:r>
            <a:r>
              <a:rPr lang="cs-CZ" dirty="0" smtClean="0"/>
              <a:t>vynakládány efektivně. </a:t>
            </a:r>
          </a:p>
          <a:p>
            <a:r>
              <a:rPr lang="cs-CZ" dirty="0"/>
              <a:t>N</a:t>
            </a:r>
            <a:r>
              <a:rPr lang="cs-CZ" dirty="0" smtClean="0"/>
              <a:t>a druhou stranu v řadách trenérů a funkcionářů převažuje opačný názor (65 %).*</a:t>
            </a:r>
          </a:p>
          <a:p>
            <a:pPr algn="r"/>
            <a:r>
              <a:rPr lang="cs-CZ" dirty="0" smtClean="0"/>
              <a:t>*</a:t>
            </a:r>
            <a:r>
              <a:rPr lang="cs-CZ" sz="1600" dirty="0" smtClean="0"/>
              <a:t>nízký počet (n=20)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9</a:t>
            </a:fld>
            <a:endParaRPr lang="cs-CZ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5467469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69"/>
          <p:cNvSpPr>
            <a:spLocks noChangeAspect="1" noEditPoints="1"/>
          </p:cNvSpPr>
          <p:nvPr/>
        </p:nvSpPr>
        <p:spPr bwMode="auto">
          <a:xfrm>
            <a:off x="6976470" y="3546683"/>
            <a:ext cx="633146" cy="635000"/>
          </a:xfrm>
          <a:custGeom>
            <a:avLst/>
            <a:gdLst>
              <a:gd name="T0" fmla="*/ 2560 w 5120"/>
              <a:gd name="T1" fmla="*/ 1920 h 5120"/>
              <a:gd name="T2" fmla="*/ 3200 w 5120"/>
              <a:gd name="T3" fmla="*/ 2560 h 5120"/>
              <a:gd name="T4" fmla="*/ 2560 w 5120"/>
              <a:gd name="T5" fmla="*/ 3200 h 5120"/>
              <a:gd name="T6" fmla="*/ 1920 w 5120"/>
              <a:gd name="T7" fmla="*/ 2560 h 5120"/>
              <a:gd name="T8" fmla="*/ 2560 w 5120"/>
              <a:gd name="T9" fmla="*/ 1920 h 5120"/>
              <a:gd name="T10" fmla="*/ 2560 w 5120"/>
              <a:gd name="T11" fmla="*/ 1488 h 5120"/>
              <a:gd name="T12" fmla="*/ 1488 w 5120"/>
              <a:gd name="T13" fmla="*/ 2560 h 5120"/>
              <a:gd name="T14" fmla="*/ 2560 w 5120"/>
              <a:gd name="T15" fmla="*/ 3632 h 5120"/>
              <a:gd name="T16" fmla="*/ 3632 w 5120"/>
              <a:gd name="T17" fmla="*/ 2560 h 5120"/>
              <a:gd name="T18" fmla="*/ 2560 w 5120"/>
              <a:gd name="T19" fmla="*/ 1488 h 5120"/>
              <a:gd name="T20" fmla="*/ 1664 w 5120"/>
              <a:gd name="T21" fmla="*/ 1360 h 5120"/>
              <a:gd name="T22" fmla="*/ 896 w 5120"/>
              <a:gd name="T23" fmla="*/ 592 h 5120"/>
              <a:gd name="T24" fmla="*/ 592 w 5120"/>
              <a:gd name="T25" fmla="*/ 896 h 5120"/>
              <a:gd name="T26" fmla="*/ 1360 w 5120"/>
              <a:gd name="T27" fmla="*/ 1664 h 5120"/>
              <a:gd name="T28" fmla="*/ 1664 w 5120"/>
              <a:gd name="T29" fmla="*/ 1360 h 5120"/>
              <a:gd name="T30" fmla="*/ 2560 w 5120"/>
              <a:gd name="T31" fmla="*/ 1072 h 5120"/>
              <a:gd name="T32" fmla="*/ 2768 w 5120"/>
              <a:gd name="T33" fmla="*/ 1088 h 5120"/>
              <a:gd name="T34" fmla="*/ 2768 w 5120"/>
              <a:gd name="T35" fmla="*/ 0 h 5120"/>
              <a:gd name="T36" fmla="*/ 2352 w 5120"/>
              <a:gd name="T37" fmla="*/ 0 h 5120"/>
              <a:gd name="T38" fmla="*/ 2352 w 5120"/>
              <a:gd name="T39" fmla="*/ 1088 h 5120"/>
              <a:gd name="T40" fmla="*/ 2560 w 5120"/>
              <a:gd name="T41" fmla="*/ 1072 h 5120"/>
              <a:gd name="T42" fmla="*/ 3760 w 5120"/>
              <a:gd name="T43" fmla="*/ 1664 h 5120"/>
              <a:gd name="T44" fmla="*/ 4528 w 5120"/>
              <a:gd name="T45" fmla="*/ 896 h 5120"/>
              <a:gd name="T46" fmla="*/ 4224 w 5120"/>
              <a:gd name="T47" fmla="*/ 592 h 5120"/>
              <a:gd name="T48" fmla="*/ 3456 w 5120"/>
              <a:gd name="T49" fmla="*/ 1360 h 5120"/>
              <a:gd name="T50" fmla="*/ 3760 w 5120"/>
              <a:gd name="T51" fmla="*/ 1664 h 5120"/>
              <a:gd name="T52" fmla="*/ 1072 w 5120"/>
              <a:gd name="T53" fmla="*/ 2560 h 5120"/>
              <a:gd name="T54" fmla="*/ 1088 w 5120"/>
              <a:gd name="T55" fmla="*/ 2352 h 5120"/>
              <a:gd name="T56" fmla="*/ 0 w 5120"/>
              <a:gd name="T57" fmla="*/ 2352 h 5120"/>
              <a:gd name="T58" fmla="*/ 0 w 5120"/>
              <a:gd name="T59" fmla="*/ 2768 h 5120"/>
              <a:gd name="T60" fmla="*/ 1088 w 5120"/>
              <a:gd name="T61" fmla="*/ 2768 h 5120"/>
              <a:gd name="T62" fmla="*/ 1072 w 5120"/>
              <a:gd name="T63" fmla="*/ 2560 h 5120"/>
              <a:gd name="T64" fmla="*/ 3456 w 5120"/>
              <a:gd name="T65" fmla="*/ 3760 h 5120"/>
              <a:gd name="T66" fmla="*/ 4224 w 5120"/>
              <a:gd name="T67" fmla="*/ 4528 h 5120"/>
              <a:gd name="T68" fmla="*/ 4528 w 5120"/>
              <a:gd name="T69" fmla="*/ 4224 h 5120"/>
              <a:gd name="T70" fmla="*/ 3760 w 5120"/>
              <a:gd name="T71" fmla="*/ 3456 h 5120"/>
              <a:gd name="T72" fmla="*/ 3456 w 5120"/>
              <a:gd name="T73" fmla="*/ 3760 h 5120"/>
              <a:gd name="T74" fmla="*/ 1360 w 5120"/>
              <a:gd name="T75" fmla="*/ 3456 h 5120"/>
              <a:gd name="T76" fmla="*/ 592 w 5120"/>
              <a:gd name="T77" fmla="*/ 4224 h 5120"/>
              <a:gd name="T78" fmla="*/ 896 w 5120"/>
              <a:gd name="T79" fmla="*/ 4528 h 5120"/>
              <a:gd name="T80" fmla="*/ 1664 w 5120"/>
              <a:gd name="T81" fmla="*/ 3760 h 5120"/>
              <a:gd name="T82" fmla="*/ 1360 w 5120"/>
              <a:gd name="T83" fmla="*/ 3456 h 5120"/>
              <a:gd name="T84" fmla="*/ 4032 w 5120"/>
              <a:gd name="T85" fmla="*/ 2352 h 5120"/>
              <a:gd name="T86" fmla="*/ 4048 w 5120"/>
              <a:gd name="T87" fmla="*/ 2560 h 5120"/>
              <a:gd name="T88" fmla="*/ 4032 w 5120"/>
              <a:gd name="T89" fmla="*/ 2768 h 5120"/>
              <a:gd name="T90" fmla="*/ 5120 w 5120"/>
              <a:gd name="T91" fmla="*/ 2768 h 5120"/>
              <a:gd name="T92" fmla="*/ 5120 w 5120"/>
              <a:gd name="T93" fmla="*/ 2352 h 5120"/>
              <a:gd name="T94" fmla="*/ 4032 w 5120"/>
              <a:gd name="T95" fmla="*/ 2352 h 5120"/>
              <a:gd name="T96" fmla="*/ 2560 w 5120"/>
              <a:gd name="T97" fmla="*/ 4048 h 5120"/>
              <a:gd name="T98" fmla="*/ 2352 w 5120"/>
              <a:gd name="T99" fmla="*/ 4032 h 5120"/>
              <a:gd name="T100" fmla="*/ 2352 w 5120"/>
              <a:gd name="T101" fmla="*/ 5120 h 5120"/>
              <a:gd name="T102" fmla="*/ 2768 w 5120"/>
              <a:gd name="T103" fmla="*/ 5120 h 5120"/>
              <a:gd name="T104" fmla="*/ 2768 w 5120"/>
              <a:gd name="T105" fmla="*/ 4032 h 5120"/>
              <a:gd name="T106" fmla="*/ 2560 w 5120"/>
              <a:gd name="T107" fmla="*/ 4048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20" h="5120">
                <a:moveTo>
                  <a:pt x="2560" y="1920"/>
                </a:moveTo>
                <a:cubicBezTo>
                  <a:pt x="2912" y="1920"/>
                  <a:pt x="3200" y="2208"/>
                  <a:pt x="3200" y="2560"/>
                </a:cubicBezTo>
                <a:cubicBezTo>
                  <a:pt x="3200" y="2912"/>
                  <a:pt x="2912" y="3200"/>
                  <a:pt x="2560" y="3200"/>
                </a:cubicBezTo>
                <a:cubicBezTo>
                  <a:pt x="2208" y="3200"/>
                  <a:pt x="1920" y="2912"/>
                  <a:pt x="1920" y="2560"/>
                </a:cubicBezTo>
                <a:cubicBezTo>
                  <a:pt x="1920" y="2208"/>
                  <a:pt x="2208" y="1920"/>
                  <a:pt x="2560" y="1920"/>
                </a:cubicBezTo>
                <a:close/>
                <a:moveTo>
                  <a:pt x="2560" y="1488"/>
                </a:moveTo>
                <a:cubicBezTo>
                  <a:pt x="1968" y="1488"/>
                  <a:pt x="1488" y="1968"/>
                  <a:pt x="1488" y="2560"/>
                </a:cubicBezTo>
                <a:cubicBezTo>
                  <a:pt x="1488" y="3152"/>
                  <a:pt x="1968" y="3632"/>
                  <a:pt x="2560" y="3632"/>
                </a:cubicBezTo>
                <a:cubicBezTo>
                  <a:pt x="3152" y="3632"/>
                  <a:pt x="3632" y="3152"/>
                  <a:pt x="3632" y="2560"/>
                </a:cubicBezTo>
                <a:cubicBezTo>
                  <a:pt x="3632" y="1968"/>
                  <a:pt x="3152" y="1488"/>
                  <a:pt x="2560" y="1488"/>
                </a:cubicBezTo>
                <a:close/>
                <a:moveTo>
                  <a:pt x="1664" y="1360"/>
                </a:moveTo>
                <a:lnTo>
                  <a:pt x="896" y="592"/>
                </a:lnTo>
                <a:lnTo>
                  <a:pt x="592" y="896"/>
                </a:lnTo>
                <a:lnTo>
                  <a:pt x="1360" y="1664"/>
                </a:lnTo>
                <a:cubicBezTo>
                  <a:pt x="1456" y="1552"/>
                  <a:pt x="1552" y="1456"/>
                  <a:pt x="1664" y="1360"/>
                </a:cubicBezTo>
                <a:close/>
                <a:moveTo>
                  <a:pt x="2560" y="1072"/>
                </a:moveTo>
                <a:cubicBezTo>
                  <a:pt x="2640" y="1072"/>
                  <a:pt x="2704" y="1072"/>
                  <a:pt x="2768" y="1088"/>
                </a:cubicBezTo>
                <a:lnTo>
                  <a:pt x="2768" y="0"/>
                </a:lnTo>
                <a:lnTo>
                  <a:pt x="2352" y="0"/>
                </a:lnTo>
                <a:lnTo>
                  <a:pt x="2352" y="1088"/>
                </a:lnTo>
                <a:cubicBezTo>
                  <a:pt x="2416" y="1072"/>
                  <a:pt x="2480" y="1072"/>
                  <a:pt x="2560" y="1072"/>
                </a:cubicBezTo>
                <a:close/>
                <a:moveTo>
                  <a:pt x="3760" y="1664"/>
                </a:moveTo>
                <a:lnTo>
                  <a:pt x="4528" y="896"/>
                </a:lnTo>
                <a:lnTo>
                  <a:pt x="4224" y="592"/>
                </a:lnTo>
                <a:lnTo>
                  <a:pt x="3456" y="1360"/>
                </a:lnTo>
                <a:cubicBezTo>
                  <a:pt x="3568" y="1456"/>
                  <a:pt x="3664" y="1552"/>
                  <a:pt x="3760" y="1664"/>
                </a:cubicBezTo>
                <a:close/>
                <a:moveTo>
                  <a:pt x="1072" y="2560"/>
                </a:moveTo>
                <a:cubicBezTo>
                  <a:pt x="1072" y="2480"/>
                  <a:pt x="1072" y="2416"/>
                  <a:pt x="1088" y="2352"/>
                </a:cubicBezTo>
                <a:lnTo>
                  <a:pt x="0" y="2352"/>
                </a:lnTo>
                <a:lnTo>
                  <a:pt x="0" y="2768"/>
                </a:lnTo>
                <a:lnTo>
                  <a:pt x="1088" y="2768"/>
                </a:lnTo>
                <a:cubicBezTo>
                  <a:pt x="1072" y="2704"/>
                  <a:pt x="1072" y="2640"/>
                  <a:pt x="1072" y="2560"/>
                </a:cubicBezTo>
                <a:close/>
                <a:moveTo>
                  <a:pt x="3456" y="3760"/>
                </a:moveTo>
                <a:lnTo>
                  <a:pt x="4224" y="4528"/>
                </a:lnTo>
                <a:lnTo>
                  <a:pt x="4528" y="4224"/>
                </a:lnTo>
                <a:lnTo>
                  <a:pt x="3760" y="3456"/>
                </a:lnTo>
                <a:cubicBezTo>
                  <a:pt x="3664" y="3568"/>
                  <a:pt x="3568" y="3664"/>
                  <a:pt x="3456" y="3760"/>
                </a:cubicBezTo>
                <a:close/>
                <a:moveTo>
                  <a:pt x="1360" y="3456"/>
                </a:moveTo>
                <a:lnTo>
                  <a:pt x="592" y="4224"/>
                </a:lnTo>
                <a:lnTo>
                  <a:pt x="896" y="4528"/>
                </a:lnTo>
                <a:lnTo>
                  <a:pt x="1664" y="3760"/>
                </a:lnTo>
                <a:cubicBezTo>
                  <a:pt x="1552" y="3664"/>
                  <a:pt x="1456" y="3568"/>
                  <a:pt x="1360" y="3456"/>
                </a:cubicBezTo>
                <a:close/>
                <a:moveTo>
                  <a:pt x="4032" y="2352"/>
                </a:moveTo>
                <a:cubicBezTo>
                  <a:pt x="4048" y="2416"/>
                  <a:pt x="4048" y="2480"/>
                  <a:pt x="4048" y="2560"/>
                </a:cubicBezTo>
                <a:cubicBezTo>
                  <a:pt x="4048" y="2640"/>
                  <a:pt x="4048" y="2704"/>
                  <a:pt x="4032" y="2768"/>
                </a:cubicBezTo>
                <a:lnTo>
                  <a:pt x="5120" y="2768"/>
                </a:lnTo>
                <a:lnTo>
                  <a:pt x="5120" y="2352"/>
                </a:lnTo>
                <a:lnTo>
                  <a:pt x="4032" y="2352"/>
                </a:lnTo>
                <a:close/>
                <a:moveTo>
                  <a:pt x="2560" y="4048"/>
                </a:moveTo>
                <a:cubicBezTo>
                  <a:pt x="2480" y="4048"/>
                  <a:pt x="2416" y="4048"/>
                  <a:pt x="2352" y="4032"/>
                </a:cubicBezTo>
                <a:lnTo>
                  <a:pt x="2352" y="5120"/>
                </a:lnTo>
                <a:lnTo>
                  <a:pt x="2768" y="5120"/>
                </a:lnTo>
                <a:lnTo>
                  <a:pt x="2768" y="4032"/>
                </a:lnTo>
                <a:cubicBezTo>
                  <a:pt x="2704" y="4048"/>
                  <a:pt x="2640" y="4048"/>
                  <a:pt x="2560" y="4048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1315"/>
          <p:cNvSpPr>
            <a:spLocks noChangeAspect="1" noEditPoints="1"/>
          </p:cNvSpPr>
          <p:nvPr/>
        </p:nvSpPr>
        <p:spPr bwMode="auto">
          <a:xfrm>
            <a:off x="6989984" y="4793718"/>
            <a:ext cx="633792" cy="635000"/>
          </a:xfrm>
          <a:custGeom>
            <a:avLst/>
            <a:gdLst>
              <a:gd name="T0" fmla="*/ 9508 w 11184"/>
              <a:gd name="T1" fmla="*/ 3500 h 11200"/>
              <a:gd name="T2" fmla="*/ 6538 w 11184"/>
              <a:gd name="T3" fmla="*/ 947 h 11200"/>
              <a:gd name="T4" fmla="*/ 4441 w 11184"/>
              <a:gd name="T5" fmla="*/ 0 h 11200"/>
              <a:gd name="T6" fmla="*/ 1679 w 11184"/>
              <a:gd name="T7" fmla="*/ 2591 h 11200"/>
              <a:gd name="T8" fmla="*/ 0 w 11184"/>
              <a:gd name="T9" fmla="*/ 4552 h 11200"/>
              <a:gd name="T10" fmla="*/ 2028 w 11184"/>
              <a:gd name="T11" fmla="*/ 6547 h 11200"/>
              <a:gd name="T12" fmla="*/ 2657 w 11184"/>
              <a:gd name="T13" fmla="*/ 6547 h 11200"/>
              <a:gd name="T14" fmla="*/ 4371 w 11184"/>
              <a:gd name="T15" fmla="*/ 7457 h 11200"/>
              <a:gd name="T16" fmla="*/ 9159 w 11184"/>
              <a:gd name="T17" fmla="*/ 7457 h 11200"/>
              <a:gd name="T18" fmla="*/ 11184 w 11184"/>
              <a:gd name="T19" fmla="*/ 5461 h 11200"/>
              <a:gd name="T20" fmla="*/ 9508 w 11184"/>
              <a:gd name="T21" fmla="*/ 3500 h 11200"/>
              <a:gd name="T22" fmla="*/ 2344 w 11184"/>
              <a:gd name="T23" fmla="*/ 5600 h 11200"/>
              <a:gd name="T24" fmla="*/ 2028 w 11184"/>
              <a:gd name="T25" fmla="*/ 5600 h 11200"/>
              <a:gd name="T26" fmla="*/ 946 w 11184"/>
              <a:gd name="T27" fmla="*/ 4552 h 11200"/>
              <a:gd name="T28" fmla="*/ 2553 w 11184"/>
              <a:gd name="T29" fmla="*/ 3361 h 11200"/>
              <a:gd name="T30" fmla="*/ 4441 w 11184"/>
              <a:gd name="T31" fmla="*/ 947 h 11200"/>
              <a:gd name="T32" fmla="*/ 5489 w 11184"/>
              <a:gd name="T33" fmla="*/ 1227 h 11200"/>
              <a:gd name="T34" fmla="*/ 3985 w 11184"/>
              <a:gd name="T35" fmla="*/ 3500 h 11200"/>
              <a:gd name="T36" fmla="*/ 2344 w 11184"/>
              <a:gd name="T37" fmla="*/ 5600 h 11200"/>
              <a:gd name="T38" fmla="*/ 9159 w 11184"/>
              <a:gd name="T39" fmla="*/ 6547 h 11200"/>
              <a:gd name="T40" fmla="*/ 4371 w 11184"/>
              <a:gd name="T41" fmla="*/ 6547 h 11200"/>
              <a:gd name="T42" fmla="*/ 3252 w 11184"/>
              <a:gd name="T43" fmla="*/ 5461 h 11200"/>
              <a:gd name="T44" fmla="*/ 4893 w 11184"/>
              <a:gd name="T45" fmla="*/ 4308 h 11200"/>
              <a:gd name="T46" fmla="*/ 6747 w 11184"/>
              <a:gd name="T47" fmla="*/ 1857 h 11200"/>
              <a:gd name="T48" fmla="*/ 8635 w 11184"/>
              <a:gd name="T49" fmla="*/ 4308 h 11200"/>
              <a:gd name="T50" fmla="*/ 10242 w 11184"/>
              <a:gd name="T51" fmla="*/ 5461 h 11200"/>
              <a:gd name="T52" fmla="*/ 9159 w 11184"/>
              <a:gd name="T53" fmla="*/ 6547 h 11200"/>
              <a:gd name="T54" fmla="*/ 3217 w 11184"/>
              <a:gd name="T55" fmla="*/ 9661 h 11200"/>
              <a:gd name="T56" fmla="*/ 2553 w 11184"/>
              <a:gd name="T57" fmla="*/ 8997 h 11200"/>
              <a:gd name="T58" fmla="*/ 3603 w 11184"/>
              <a:gd name="T59" fmla="*/ 7947 h 11200"/>
              <a:gd name="T60" fmla="*/ 4266 w 11184"/>
              <a:gd name="T61" fmla="*/ 8577 h 11200"/>
              <a:gd name="T62" fmla="*/ 3217 w 11184"/>
              <a:gd name="T63" fmla="*/ 9661 h 11200"/>
              <a:gd name="T64" fmla="*/ 1679 w 11184"/>
              <a:gd name="T65" fmla="*/ 11200 h 11200"/>
              <a:gd name="T66" fmla="*/ 1016 w 11184"/>
              <a:gd name="T67" fmla="*/ 10538 h 11200"/>
              <a:gd name="T68" fmla="*/ 2063 w 11184"/>
              <a:gd name="T69" fmla="*/ 9488 h 11200"/>
              <a:gd name="T70" fmla="*/ 2727 w 11184"/>
              <a:gd name="T71" fmla="*/ 10117 h 11200"/>
              <a:gd name="T72" fmla="*/ 1679 w 11184"/>
              <a:gd name="T73" fmla="*/ 11200 h 11200"/>
              <a:gd name="T74" fmla="*/ 5523 w 11184"/>
              <a:gd name="T75" fmla="*/ 9661 h 11200"/>
              <a:gd name="T76" fmla="*/ 4859 w 11184"/>
              <a:gd name="T77" fmla="*/ 8997 h 11200"/>
              <a:gd name="T78" fmla="*/ 5943 w 11184"/>
              <a:gd name="T79" fmla="*/ 7947 h 11200"/>
              <a:gd name="T80" fmla="*/ 6572 w 11184"/>
              <a:gd name="T81" fmla="*/ 8577 h 11200"/>
              <a:gd name="T82" fmla="*/ 5523 w 11184"/>
              <a:gd name="T83" fmla="*/ 9661 h 11200"/>
              <a:gd name="T84" fmla="*/ 3985 w 11184"/>
              <a:gd name="T85" fmla="*/ 11200 h 11200"/>
              <a:gd name="T86" fmla="*/ 3322 w 11184"/>
              <a:gd name="T87" fmla="*/ 10538 h 11200"/>
              <a:gd name="T88" fmla="*/ 4406 w 11184"/>
              <a:gd name="T89" fmla="*/ 9488 h 11200"/>
              <a:gd name="T90" fmla="*/ 5035 w 11184"/>
              <a:gd name="T91" fmla="*/ 10117 h 11200"/>
              <a:gd name="T92" fmla="*/ 3985 w 11184"/>
              <a:gd name="T93" fmla="*/ 11200 h 11200"/>
              <a:gd name="T94" fmla="*/ 7797 w 11184"/>
              <a:gd name="T95" fmla="*/ 9661 h 11200"/>
              <a:gd name="T96" fmla="*/ 7132 w 11184"/>
              <a:gd name="T97" fmla="*/ 8997 h 11200"/>
              <a:gd name="T98" fmla="*/ 8215 w 11184"/>
              <a:gd name="T99" fmla="*/ 7947 h 11200"/>
              <a:gd name="T100" fmla="*/ 8844 w 11184"/>
              <a:gd name="T101" fmla="*/ 8577 h 11200"/>
              <a:gd name="T102" fmla="*/ 7797 w 11184"/>
              <a:gd name="T103" fmla="*/ 9661 h 11200"/>
              <a:gd name="T104" fmla="*/ 6257 w 11184"/>
              <a:gd name="T105" fmla="*/ 11200 h 11200"/>
              <a:gd name="T106" fmla="*/ 5592 w 11184"/>
              <a:gd name="T107" fmla="*/ 10538 h 11200"/>
              <a:gd name="T108" fmla="*/ 6677 w 11184"/>
              <a:gd name="T109" fmla="*/ 9488 h 11200"/>
              <a:gd name="T110" fmla="*/ 7307 w 11184"/>
              <a:gd name="T111" fmla="*/ 10117 h 11200"/>
              <a:gd name="T112" fmla="*/ 6257 w 11184"/>
              <a:gd name="T113" fmla="*/ 11200 h 1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184" h="11200">
                <a:moveTo>
                  <a:pt x="9508" y="3500"/>
                </a:moveTo>
                <a:cubicBezTo>
                  <a:pt x="9438" y="1997"/>
                  <a:pt x="8110" y="808"/>
                  <a:pt x="6538" y="947"/>
                </a:cubicBezTo>
                <a:cubicBezTo>
                  <a:pt x="6013" y="352"/>
                  <a:pt x="5279" y="0"/>
                  <a:pt x="4441" y="0"/>
                </a:cubicBezTo>
                <a:cubicBezTo>
                  <a:pt x="2938" y="0"/>
                  <a:pt x="1749" y="1157"/>
                  <a:pt x="1679" y="2591"/>
                </a:cubicBezTo>
                <a:cubicBezTo>
                  <a:pt x="737" y="2731"/>
                  <a:pt x="0" y="3573"/>
                  <a:pt x="0" y="4552"/>
                </a:cubicBezTo>
                <a:cubicBezTo>
                  <a:pt x="0" y="5638"/>
                  <a:pt x="911" y="6547"/>
                  <a:pt x="2028" y="6547"/>
                </a:cubicBezTo>
                <a:lnTo>
                  <a:pt x="2657" y="6547"/>
                </a:lnTo>
                <a:cubicBezTo>
                  <a:pt x="3008" y="7108"/>
                  <a:pt x="3637" y="7457"/>
                  <a:pt x="4371" y="7457"/>
                </a:cubicBezTo>
                <a:lnTo>
                  <a:pt x="9159" y="7457"/>
                </a:lnTo>
                <a:cubicBezTo>
                  <a:pt x="10276" y="7457"/>
                  <a:pt x="11184" y="6582"/>
                  <a:pt x="11184" y="5461"/>
                </a:cubicBezTo>
                <a:cubicBezTo>
                  <a:pt x="11184" y="4482"/>
                  <a:pt x="10451" y="3677"/>
                  <a:pt x="9508" y="3500"/>
                </a:cubicBezTo>
                <a:close/>
                <a:moveTo>
                  <a:pt x="2344" y="5600"/>
                </a:moveTo>
                <a:lnTo>
                  <a:pt x="2028" y="5600"/>
                </a:lnTo>
                <a:cubicBezTo>
                  <a:pt x="1436" y="5600"/>
                  <a:pt x="946" y="5113"/>
                  <a:pt x="946" y="4552"/>
                </a:cubicBezTo>
                <a:cubicBezTo>
                  <a:pt x="946" y="3538"/>
                  <a:pt x="1924" y="3327"/>
                  <a:pt x="2553" y="3361"/>
                </a:cubicBezTo>
                <a:cubicBezTo>
                  <a:pt x="2553" y="2731"/>
                  <a:pt x="2623" y="947"/>
                  <a:pt x="4441" y="947"/>
                </a:cubicBezTo>
                <a:cubicBezTo>
                  <a:pt x="4893" y="947"/>
                  <a:pt x="5244" y="1052"/>
                  <a:pt x="5489" y="1227"/>
                </a:cubicBezTo>
                <a:cubicBezTo>
                  <a:pt x="4650" y="1682"/>
                  <a:pt x="4055" y="2522"/>
                  <a:pt x="3985" y="3500"/>
                </a:cubicBezTo>
                <a:cubicBezTo>
                  <a:pt x="3043" y="3677"/>
                  <a:pt x="2274" y="4517"/>
                  <a:pt x="2344" y="5600"/>
                </a:cubicBezTo>
                <a:close/>
                <a:moveTo>
                  <a:pt x="9159" y="6547"/>
                </a:moveTo>
                <a:lnTo>
                  <a:pt x="4371" y="6547"/>
                </a:lnTo>
                <a:cubicBezTo>
                  <a:pt x="3742" y="6547"/>
                  <a:pt x="3252" y="6057"/>
                  <a:pt x="3252" y="5461"/>
                </a:cubicBezTo>
                <a:cubicBezTo>
                  <a:pt x="3252" y="4482"/>
                  <a:pt x="4232" y="4273"/>
                  <a:pt x="4893" y="4308"/>
                </a:cubicBezTo>
                <a:cubicBezTo>
                  <a:pt x="4859" y="3677"/>
                  <a:pt x="4965" y="1857"/>
                  <a:pt x="6747" y="1857"/>
                </a:cubicBezTo>
                <a:cubicBezTo>
                  <a:pt x="8530" y="1857"/>
                  <a:pt x="8739" y="3643"/>
                  <a:pt x="8635" y="4308"/>
                </a:cubicBezTo>
                <a:cubicBezTo>
                  <a:pt x="9334" y="4238"/>
                  <a:pt x="10242" y="4517"/>
                  <a:pt x="10242" y="5461"/>
                </a:cubicBezTo>
                <a:cubicBezTo>
                  <a:pt x="10242" y="6057"/>
                  <a:pt x="9752" y="6547"/>
                  <a:pt x="9159" y="6547"/>
                </a:cubicBezTo>
                <a:close/>
                <a:moveTo>
                  <a:pt x="3217" y="9661"/>
                </a:moveTo>
                <a:lnTo>
                  <a:pt x="2553" y="8997"/>
                </a:lnTo>
                <a:lnTo>
                  <a:pt x="3603" y="7947"/>
                </a:lnTo>
                <a:lnTo>
                  <a:pt x="4266" y="8577"/>
                </a:lnTo>
                <a:lnTo>
                  <a:pt x="3217" y="9661"/>
                </a:lnTo>
                <a:close/>
                <a:moveTo>
                  <a:pt x="1679" y="11200"/>
                </a:moveTo>
                <a:lnTo>
                  <a:pt x="1016" y="10538"/>
                </a:lnTo>
                <a:lnTo>
                  <a:pt x="2063" y="9488"/>
                </a:lnTo>
                <a:lnTo>
                  <a:pt x="2727" y="10117"/>
                </a:lnTo>
                <a:lnTo>
                  <a:pt x="1679" y="11200"/>
                </a:lnTo>
                <a:close/>
                <a:moveTo>
                  <a:pt x="5523" y="9661"/>
                </a:moveTo>
                <a:lnTo>
                  <a:pt x="4859" y="8997"/>
                </a:lnTo>
                <a:lnTo>
                  <a:pt x="5943" y="7947"/>
                </a:lnTo>
                <a:lnTo>
                  <a:pt x="6572" y="8577"/>
                </a:lnTo>
                <a:lnTo>
                  <a:pt x="5523" y="9661"/>
                </a:lnTo>
                <a:close/>
                <a:moveTo>
                  <a:pt x="3985" y="11200"/>
                </a:moveTo>
                <a:lnTo>
                  <a:pt x="3322" y="10538"/>
                </a:lnTo>
                <a:lnTo>
                  <a:pt x="4406" y="9488"/>
                </a:lnTo>
                <a:lnTo>
                  <a:pt x="5035" y="10117"/>
                </a:lnTo>
                <a:lnTo>
                  <a:pt x="3985" y="11200"/>
                </a:lnTo>
                <a:close/>
                <a:moveTo>
                  <a:pt x="7797" y="9661"/>
                </a:moveTo>
                <a:lnTo>
                  <a:pt x="7132" y="8997"/>
                </a:lnTo>
                <a:lnTo>
                  <a:pt x="8215" y="7947"/>
                </a:lnTo>
                <a:lnTo>
                  <a:pt x="8844" y="8577"/>
                </a:lnTo>
                <a:lnTo>
                  <a:pt x="7797" y="9661"/>
                </a:lnTo>
                <a:close/>
                <a:moveTo>
                  <a:pt x="6257" y="11200"/>
                </a:moveTo>
                <a:lnTo>
                  <a:pt x="5592" y="10538"/>
                </a:lnTo>
                <a:lnTo>
                  <a:pt x="6677" y="9488"/>
                </a:lnTo>
                <a:lnTo>
                  <a:pt x="7307" y="10117"/>
                </a:lnTo>
                <a:lnTo>
                  <a:pt x="6257" y="1120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6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21">
    <a:dk1>
      <a:srgbClr val="2D292A"/>
    </a:dk1>
    <a:lt1>
      <a:srgbClr val="FFFFFF"/>
    </a:lt1>
    <a:dk2>
      <a:srgbClr val="A00046"/>
    </a:dk2>
    <a:lt2>
      <a:srgbClr val="848382"/>
    </a:lt2>
    <a:accent1>
      <a:srgbClr val="A00046"/>
    </a:accent1>
    <a:accent2>
      <a:srgbClr val="8AAEC4"/>
    </a:accent2>
    <a:accent3>
      <a:srgbClr val="F3863F"/>
    </a:accent3>
    <a:accent4>
      <a:srgbClr val="379F7A"/>
    </a:accent4>
    <a:accent5>
      <a:srgbClr val="AC9E24"/>
    </a:accent5>
    <a:accent6>
      <a:srgbClr val="805841"/>
    </a:accent6>
    <a:hlink>
      <a:srgbClr val="A00046"/>
    </a:hlink>
    <a:folHlink>
      <a:srgbClr val="A00046"/>
    </a:folHlink>
  </a:clrScheme>
  <a:fontScheme name="Vlastní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1300</Words>
  <Application>Microsoft Office PowerPoint</Application>
  <PresentationFormat>Vlastní</PresentationFormat>
  <Paragraphs>167</Paragraphs>
  <Slides>19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STEM MARK – šablona</vt:lpstr>
      <vt:lpstr>Financování sportu</vt:lpstr>
      <vt:lpstr>Parametry projektu</vt:lpstr>
      <vt:lpstr>Shrnutí</vt:lpstr>
      <vt:lpstr>Shrnutí </vt:lpstr>
      <vt:lpstr>Shrnutí </vt:lpstr>
      <vt:lpstr>Shrnutí </vt:lpstr>
      <vt:lpstr>Výsledky</vt:lpstr>
      <vt:lpstr>Stát se má podílet na financování sportu</vt:lpstr>
      <vt:lpstr>Efektivita vložených prostředků je sporná</vt:lpstr>
      <vt:lpstr>Lidé nemají jasnou představu, kolik stát na sport přispívá</vt:lpstr>
      <vt:lpstr>Velká většina občanů míní, že současné financování sportu umožňuje korupční jednání </vt:lpstr>
      <vt:lpstr>Ovlivňování přerozdělování dotací je vnímáno jako celkově nejzávažnější korupční jednání </vt:lpstr>
      <vt:lpstr>Nejvíce korupce je ve fotbale</vt:lpstr>
      <vt:lpstr>Na výběr sportu mají korupční kauzy jen omezený vliv</vt:lpstr>
      <vt:lpstr>Přímou nebo zprostředkovanou zkušenost  s korupcí má 14 % dotázaných</vt:lpstr>
      <vt:lpstr>Lidé nevědí, na koho se obrátit, když se setkají  s korupcí ve sportu</vt:lpstr>
      <vt:lpstr>Zavedení anonymní telefonní linky pro oznámení korupce ve sportu by bylo prospěšné</vt:lpstr>
      <vt:lpstr>Vztah ke sportu</vt:lpstr>
      <vt:lpstr>Realizátor projektu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STEM/MARK</dc:title>
  <dc:creator>STEM/MARK</dc:creator>
  <cp:lastModifiedBy>Lucie Žáčková</cp:lastModifiedBy>
  <cp:revision>552</cp:revision>
  <cp:lastPrinted>2017-07-11T13:55:26Z</cp:lastPrinted>
  <dcterms:created xsi:type="dcterms:W3CDTF">2015-09-30T12:19:36Z</dcterms:created>
  <dcterms:modified xsi:type="dcterms:W3CDTF">2017-07-27T09:30:31Z</dcterms:modified>
</cp:coreProperties>
</file>