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319" r:id="rId3"/>
    <p:sldId id="320" r:id="rId4"/>
    <p:sldId id="321" r:id="rId5"/>
    <p:sldId id="323" r:id="rId6"/>
    <p:sldId id="331" r:id="rId7"/>
    <p:sldId id="324" r:id="rId8"/>
    <p:sldId id="322" r:id="rId9"/>
    <p:sldId id="326" r:id="rId10"/>
    <p:sldId id="327" r:id="rId11"/>
    <p:sldId id="329" r:id="rId12"/>
    <p:sldId id="328" r:id="rId13"/>
    <p:sldId id="330" r:id="rId14"/>
    <p:sldId id="325" r:id="rId15"/>
    <p:sldId id="257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DDDD"/>
    <a:srgbClr val="002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00" autoAdjust="0"/>
    <p:restoredTop sz="87331" autoAdjust="0"/>
  </p:normalViewPr>
  <p:slideViewPr>
    <p:cSldViewPr snapToGrid="0">
      <p:cViewPr varScale="1">
        <p:scale>
          <a:sx n="102" d="100"/>
          <a:sy n="102" d="100"/>
        </p:scale>
        <p:origin x="15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223FE-8FF6-424D-9DE7-FB4701DAE669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EBA56-A1B2-4624-B080-51C35D9BB3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78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EBA56-A1B2-4624-B080-51C35D9BB33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319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EBA56-A1B2-4624-B080-51C35D9BB33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9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EBA56-A1B2-4624-B080-51C35D9BB33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901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EBA56-A1B2-4624-B080-51C35D9BB33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651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EBA56-A1B2-4624-B080-51C35D9BB33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0772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EBA56-A1B2-4624-B080-51C35D9BB33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473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EBA56-A1B2-4624-B080-51C35D9BB33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7442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EBA56-A1B2-4624-B080-51C35D9BB33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33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EBA56-A1B2-4624-B080-51C35D9BB33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9628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EBA56-A1B2-4624-B080-51C35D9BB33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704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EBA56-A1B2-4624-B080-51C35D9BB33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568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EBA56-A1B2-4624-B080-51C35D9BB33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8650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EBA56-A1B2-4624-B080-51C35D9BB33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860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9EBA56-A1B2-4624-B080-51C35D9BB33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588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93D-A98D-4B0C-ACAD-9E577E352972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A7B3-4D9E-4D87-A320-052C14449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09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93D-A98D-4B0C-ACAD-9E577E352972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A7B3-4D9E-4D87-A320-052C14449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79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93D-A98D-4B0C-ACAD-9E577E352972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A7B3-4D9E-4D87-A320-052C14449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810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93D-A98D-4B0C-ACAD-9E577E352972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A7B3-4D9E-4D87-A320-052C14449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7540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93D-A98D-4B0C-ACAD-9E577E352972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A7B3-4D9E-4D87-A320-052C14449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61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93D-A98D-4B0C-ACAD-9E577E352972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A7B3-4D9E-4D87-A320-052C14449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8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93D-A98D-4B0C-ACAD-9E577E352972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A7B3-4D9E-4D87-A320-052C14449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2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93D-A98D-4B0C-ACAD-9E577E352972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A7B3-4D9E-4D87-A320-052C14449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4868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93D-A98D-4B0C-ACAD-9E577E352972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A7B3-4D9E-4D87-A320-052C14449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466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93D-A98D-4B0C-ACAD-9E577E352972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A7B3-4D9E-4D87-A320-052C14449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5058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2593D-A98D-4B0C-ACAD-9E577E352972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2A7B3-4D9E-4D87-A320-052C14449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42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593D-A98D-4B0C-ACAD-9E577E352972}" type="datetimeFigureOut">
              <a:rPr lang="cs-CZ" smtClean="0"/>
              <a:t>19.2.2016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2A7B3-4D9E-4D87-A320-052C14449B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575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3256" y="5507350"/>
            <a:ext cx="6858000" cy="939294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Jana </a:t>
            </a:r>
            <a:r>
              <a:rPr lang="en-GB" dirty="0" err="1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Smiggels</a:t>
            </a:r>
            <a:r>
              <a:rPr lang="en-GB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Kavková</a:t>
            </a:r>
            <a:endParaRPr lang="en-GB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r>
              <a:rPr lang="en-GB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23.2.2016</a:t>
            </a:r>
            <a:endParaRPr lang="en-GB" dirty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965541" y="1661888"/>
            <a:ext cx="69957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 vyváženého zastoupení žen a mužů v rozhodovacích pozicích</a:t>
            </a:r>
            <a:endParaRPr lang="en-GB" sz="3200" b="1" cap="all" dirty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7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2196" y="659027"/>
            <a:ext cx="7562334" cy="724930"/>
          </a:xfrm>
        </p:spPr>
        <p:txBody>
          <a:bodyPr>
            <a:noAutofit/>
          </a:bodyPr>
          <a:lstStyle/>
          <a:p>
            <a:pPr algn="r"/>
            <a:r>
              <a:rPr lang="cs-CZ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Opatření na podporu rovnováhy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1716" y="1490835"/>
            <a:ext cx="7316424" cy="4820883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Akční plán pro vyrovnané zastoupení žen a mužů v rozhodovacích pozicích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Navazuje na Strategii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Stanoví konkrétní úkoly na 2 roky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Hlavní oblasti: politika, veřejná správa, věda a výzkum, média, obchodní společnosti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Vytvořen Výborem pro vyrovnané zastoupení žen a mužů v politice a rozhodovacích pozicích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6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Brzy bude rozeslán ministerstvům k připomínkám</a:t>
            </a:r>
            <a:endParaRPr lang="cs-CZ" sz="26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32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2196" y="659027"/>
            <a:ext cx="7562334" cy="724930"/>
          </a:xfrm>
        </p:spPr>
        <p:txBody>
          <a:bodyPr>
            <a:noAutofit/>
          </a:bodyPr>
          <a:lstStyle/>
          <a:p>
            <a:pPr algn="r"/>
            <a:r>
              <a:rPr lang="cs-CZ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Opatření na podporu rovnováhy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41715" y="1526461"/>
            <a:ext cx="7706638" cy="482088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Směrnice EK o zastoupení žen v dozorčích radách firem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Stanovuje cíl 40% zastoupení žen a mužů do roku 2020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Týká se dozorčích rad velkých firem obchodovaných na burze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Schválena Evropskou komisí i Parlamentem, nyní blokována v Radě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Česká vláda byla dlouhodobě proti, změna postoje na podzim 2015</a:t>
            </a:r>
            <a:endParaRPr lang="cs-CZ" sz="30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2196" y="659027"/>
            <a:ext cx="7562334" cy="724930"/>
          </a:xfrm>
        </p:spPr>
        <p:txBody>
          <a:bodyPr>
            <a:no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Transparentnost a zastoupení žen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9888" y="1484441"/>
            <a:ext cx="7670097" cy="482088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Silná vazba mezi transparentností výběrových řízení/nominačních procesů a zastoupením žen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Formalizované a transparentní procesy podporují vyšší účast žen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Ženy nejsou součástí neformálních sítí, tzv. </a:t>
            </a:r>
            <a:r>
              <a:rPr lang="cs-CZ" sz="2800" i="1" dirty="0" err="1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cs-CZ" sz="2800" i="1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boys</a:t>
            </a:r>
            <a:r>
              <a:rPr lang="cs-CZ" sz="2800" i="1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  <a:endParaRPr lang="cs-CZ" sz="2800" i="1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Nemají dostatek osobních kontaktů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Klíčová rozhodnutí často přijímána mimo oficiální jednání, kde je zárove</a:t>
            </a:r>
            <a:r>
              <a:rPr lang="cs-CZ" sz="28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ň prostor pro korupci</a:t>
            </a:r>
            <a:endParaRPr lang="cs-CZ" sz="2800" dirty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2196" y="659027"/>
            <a:ext cx="7562334" cy="724930"/>
          </a:xfrm>
        </p:spPr>
        <p:txBody>
          <a:bodyPr>
            <a:no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Transparentnost a zastoupení žen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9888" y="1484441"/>
            <a:ext cx="7670097" cy="482088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Akční plán se zaměřuje na posílení transparentnosti: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případě státních podniků zajistit transparentnost výběrových řízení a řádně zveřejňovat veškerá výběrová řízení na dotčené pozice, včetně výběrových kritérií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státní správu: zajistit transparentnost při přijímání do zaměstnání a kariérním růstu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3200" dirty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2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2196" y="659027"/>
            <a:ext cx="7546322" cy="724930"/>
          </a:xfrm>
        </p:spPr>
        <p:txBody>
          <a:bodyPr>
            <a:no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Transparentnost a zastoupení žen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383957"/>
            <a:ext cx="7901210" cy="482088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Směrnice EK o zastoupení žen ve firmách a transparentnost: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 nejkvalifikovanějších kandidátů/</a:t>
            </a:r>
            <a:r>
              <a:rPr lang="cs-CZ" sz="2800" dirty="0" err="1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</a:t>
            </a:r>
            <a:r>
              <a:rPr lang="cs-CZ" sz="28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založen na transparentním procesu, který umožňuje porovnat jejich kvalifikaci na základě předem stanovených kritérií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32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11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2196" y="659027"/>
            <a:ext cx="7562334" cy="724930"/>
          </a:xfrm>
        </p:spPr>
        <p:txBody>
          <a:bodyPr>
            <a:normAutofit/>
          </a:bodyPr>
          <a:lstStyle/>
          <a:p>
            <a:pPr algn="r"/>
            <a:r>
              <a:rPr lang="cs-CZ" sz="3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 prezentace</a:t>
            </a:r>
            <a:endParaRPr lang="en-GB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0331"/>
            <a:ext cx="7316424" cy="482088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Zastoupení žen v rozhodovacích pozicích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Vládní dokumenty na podporu vyváženého zastoupení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Souvislost s korupcí/transparentností</a:t>
            </a:r>
            <a:endParaRPr lang="en-GB" sz="32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96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2196" y="659027"/>
            <a:ext cx="7562334" cy="724930"/>
          </a:xfrm>
        </p:spPr>
        <p:txBody>
          <a:bodyPr>
            <a:noAutofit/>
          </a:bodyPr>
          <a:lstStyle/>
          <a:p>
            <a:pPr algn="r"/>
            <a:r>
              <a:rPr lang="cs-CZ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Ženy ve vedoucích pozicích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674421"/>
            <a:ext cx="7316424" cy="468679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Politika: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Poslanecká sněmovna: 20,5 %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Senát: 18,5 %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Kraje: 20,5 %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Obce: 27 %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Vláda: 18 %</a:t>
            </a:r>
            <a:endParaRPr lang="en-GB" sz="30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5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2196" y="659027"/>
            <a:ext cx="7419165" cy="724930"/>
          </a:xfrm>
        </p:spPr>
        <p:txBody>
          <a:bodyPr>
            <a:noAutofit/>
          </a:bodyPr>
          <a:lstStyle/>
          <a:p>
            <a:pPr algn="r"/>
            <a:r>
              <a:rPr lang="cs-CZ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Ženy ve vedoucích pozicích</a:t>
            </a:r>
            <a:endParaRPr lang="en-GB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0" y="1540331"/>
            <a:ext cx="7810775" cy="482088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Firmy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firmy: 15 % dozorčí rady/5 % představenstva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Obchodní společnosti: 38 % dozorčí rady/20 % představenstva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Velké firmy (obrat nad 100 mil. Kč): 27 % dozorčí rady/12 % představenstva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Firmy obchodované na burze (celkem 13): 5 % dozorčí rady/13 % představenstva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30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30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4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2196" y="659027"/>
            <a:ext cx="7562334" cy="724930"/>
          </a:xfrm>
        </p:spPr>
        <p:txBody>
          <a:bodyPr>
            <a:noAutofit/>
          </a:bodyPr>
          <a:lstStyle/>
          <a:p>
            <a:pPr algn="r"/>
            <a:r>
              <a:rPr lang="cs-CZ" sz="3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Ženy ve vedoucích pozicích</a:t>
            </a:r>
            <a:endParaRPr lang="en-GB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0" y="1540331"/>
            <a:ext cx="7660049" cy="482088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b="1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Státní správa/ministerstva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Náměstkyně 25 %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Ředitelky odboru 30 %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b="1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Věda a výzkum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Grantová agentura ČR 0 %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Rada vysokých škol 27 %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Profesorky 15 %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cs-CZ" sz="2800" dirty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cs-CZ" sz="28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GB" sz="28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33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2196" y="659027"/>
            <a:ext cx="7562334" cy="724930"/>
          </a:xfrm>
        </p:spPr>
        <p:txBody>
          <a:bodyPr>
            <a:noAutofit/>
          </a:bodyPr>
          <a:lstStyle/>
          <a:p>
            <a:pPr algn="r"/>
            <a:r>
              <a:rPr lang="cs-CZ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Ž</a:t>
            </a:r>
            <a:r>
              <a:rPr lang="cs-CZ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eny ve vedoucích pozicích</a:t>
            </a:r>
            <a:endParaRPr lang="en-GB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261" y="1540331"/>
            <a:ext cx="7579662" cy="482088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b="1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Srovnání se světem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err="1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  <a:r>
              <a:rPr lang="cs-CZ" sz="28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Gender Gap Report 2015 – vydává Světové ekonomické fórum: 83. místo (účast v politice)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Srovnání EU/ženy v dozorčích radách firem: předposlední místo před Maltou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6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26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3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2196" y="659027"/>
            <a:ext cx="7562334" cy="724930"/>
          </a:xfrm>
        </p:spPr>
        <p:txBody>
          <a:bodyPr>
            <a:noAutofit/>
          </a:bodyPr>
          <a:lstStyle/>
          <a:p>
            <a:pPr algn="r"/>
            <a:r>
              <a:rPr lang="cs-CZ" sz="3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Opatření na podporu rovnováhy</a:t>
            </a:r>
            <a:endParaRPr lang="en-GB" sz="3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261" y="1540331"/>
            <a:ext cx="7579662" cy="4820883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chystá vláda a co už schválila?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Vyvážené zastoupení žen a mužů v rozhodování je součástí programového prohlášení vlády.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 Jiří Dienstbier: zodpovědnost za rovné příležitosti žen a mužů</a:t>
            </a:r>
            <a:endParaRPr lang="en-GB" sz="28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41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2196" y="659027"/>
            <a:ext cx="7562334" cy="724930"/>
          </a:xfrm>
        </p:spPr>
        <p:txBody>
          <a:bodyPr>
            <a:noAutofit/>
          </a:bodyPr>
          <a:lstStyle/>
          <a:p>
            <a:pPr algn="r"/>
            <a:r>
              <a:rPr lang="cs-CZ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Opatření na podporu rovnováhy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0331"/>
            <a:ext cx="7316424" cy="482088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Politika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Tzv. zipový zákon: zavedení kvót pro sestavování kandidátních listin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Inicioval ministr Dienstbier, vypracovalo Ministerstvo vnitra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Vztahoval se na krajské a parlamentní volby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Sankce za nedodržení: krácení příspěvku na mandát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0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neprošel vládou</a:t>
            </a:r>
            <a:endParaRPr lang="cs-CZ" sz="30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cs-CZ" sz="3000" dirty="0" smtClean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92196" y="659027"/>
            <a:ext cx="7562334" cy="724930"/>
          </a:xfrm>
        </p:spPr>
        <p:txBody>
          <a:bodyPr>
            <a:noAutofit/>
          </a:bodyPr>
          <a:lstStyle/>
          <a:p>
            <a:pPr algn="r"/>
            <a:r>
              <a:rPr lang="cs-CZ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Opatření na podporu rovnováhy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0331"/>
            <a:ext cx="7316424" cy="4820883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Vládní strategie pro rovnost žen a mužů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Schválena vládou v roce 2014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Strategický dokument na období 2014 – 2020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Obsahuje kapitolu o zastoupení žen ve vedoucích pozicích</a:t>
            </a:r>
          </a:p>
          <a:p>
            <a:pPr marL="742950" lvl="1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rgbClr val="0020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Cíl: 40 % zastoupení žen a mužů do roku 2020</a:t>
            </a:r>
            <a:endParaRPr lang="cs-CZ" sz="3200" dirty="0">
              <a:solidFill>
                <a:srgbClr val="0020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1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3147</TotalTime>
  <Words>583</Words>
  <Application>Microsoft Office PowerPoint</Application>
  <PresentationFormat>Předvádění na obrazovce (4:3)</PresentationFormat>
  <Paragraphs>103</Paragraphs>
  <Slides>15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Prezentace aplikace PowerPoint</vt:lpstr>
      <vt:lpstr>Obsah prezentace</vt:lpstr>
      <vt:lpstr>1. Ženy ve vedoucích pozicích</vt:lpstr>
      <vt:lpstr>1. Ženy ve vedoucích pozicích</vt:lpstr>
      <vt:lpstr>1. Ženy ve vedoucích pozicích</vt:lpstr>
      <vt:lpstr>1. Ženy ve vedoucích pozicích</vt:lpstr>
      <vt:lpstr>2. Opatření na podporu rovnováhy</vt:lpstr>
      <vt:lpstr>2. Opatření na podporu rovnováhy</vt:lpstr>
      <vt:lpstr>2. Opatření na podporu rovnováhy</vt:lpstr>
      <vt:lpstr>2. Opatření na podporu rovnováhy</vt:lpstr>
      <vt:lpstr>2. Opatření na podporu rovnováhy</vt:lpstr>
      <vt:lpstr>3. Transparentnost a zastoupení žen</vt:lpstr>
      <vt:lpstr>3. Transparentnost a zastoupení žen</vt:lpstr>
      <vt:lpstr>3. Transparentnost a zastoupení žen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owner</cp:lastModifiedBy>
  <cp:revision>84</cp:revision>
  <dcterms:created xsi:type="dcterms:W3CDTF">2015-01-05T13:18:21Z</dcterms:created>
  <dcterms:modified xsi:type="dcterms:W3CDTF">2016-02-19T14:37:39Z</dcterms:modified>
</cp:coreProperties>
</file>