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sad01.ad.transparency.cz\Plochy$\vilimovska\ccc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isad01.ad.transparency.cz\Plochy$\vilimovska\c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ČR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List3!$B$1:$E$1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List3!$B$2:$E$2</c:f>
              <c:numCache>
                <c:formatCode>0.00</c:formatCode>
                <c:ptCount val="4"/>
                <c:pt idx="0">
                  <c:v>57</c:v>
                </c:pt>
                <c:pt idx="1">
                  <c:v>53</c:v>
                </c:pt>
                <c:pt idx="2">
                  <c:v>37</c:v>
                </c:pt>
                <c:pt idx="3">
                  <c:v>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List3!$A$3</c:f>
              <c:strCache>
                <c:ptCount val="1"/>
                <c:pt idx="0">
                  <c:v>Slovensko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val>
            <c:numRef>
              <c:f>List3!$B$3:$E$3</c:f>
              <c:numCache>
                <c:formatCode>General</c:formatCode>
                <c:ptCount val="4"/>
                <c:pt idx="0">
                  <c:v>61</c:v>
                </c:pt>
                <c:pt idx="1">
                  <c:v>54</c:v>
                </c:pt>
                <c:pt idx="2">
                  <c:v>50</c:v>
                </c:pt>
                <c:pt idx="3">
                  <c:v>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List3!$A$4</c:f>
              <c:strCache>
                <c:ptCount val="1"/>
                <c:pt idx="0">
                  <c:v>Polsko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none"/>
          </c:marker>
          <c:val>
            <c:numRef>
              <c:f>List3!$B$4:$E$4</c:f>
              <c:numCache>
                <c:formatCode>General</c:formatCode>
                <c:ptCount val="4"/>
                <c:pt idx="0">
                  <c:v>41</c:v>
                </c:pt>
                <c:pt idx="1">
                  <c:v>35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List3!$A$5</c:f>
              <c:strCache>
                <c:ptCount val="1"/>
                <c:pt idx="0">
                  <c:v>Maďarsko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val>
            <c:numRef>
              <c:f>List3!$B$5:$E$5</c:f>
              <c:numCache>
                <c:formatCode>General</c:formatCode>
                <c:ptCount val="4"/>
                <c:pt idx="0">
                  <c:v>46</c:v>
                </c:pt>
                <c:pt idx="1">
                  <c:v>47</c:v>
                </c:pt>
                <c:pt idx="2">
                  <c:v>50</c:v>
                </c:pt>
                <c:pt idx="3">
                  <c:v>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09600"/>
        <c:axId val="51611136"/>
      </c:lineChart>
      <c:catAx>
        <c:axId val="51609600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ln>
            <a:solidFill>
              <a:schemeClr val="accent1">
                <a:shade val="95000"/>
                <a:satMod val="105000"/>
                <a:alpha val="28000"/>
              </a:schemeClr>
            </a:solidFill>
          </a:ln>
        </c:spPr>
        <c:txPr>
          <a:bodyPr/>
          <a:lstStyle/>
          <a:p>
            <a:pPr algn="ctr" rtl="0">
              <a:defRPr lang="cs-CZ" sz="1100" b="0" i="0" u="none" strike="noStrike" kern="1200" baseline="0">
                <a:solidFill>
                  <a:srgbClr val="0070C0"/>
                </a:solidFill>
                <a:latin typeface="Oswald" panose="02000503000000000000" pitchFamily="2" charset="0"/>
                <a:ea typeface="+mn-ea"/>
                <a:cs typeface="+mn-cs"/>
              </a:defRPr>
            </a:pPr>
            <a:endParaRPr lang="cs-CZ"/>
          </a:p>
        </c:txPr>
        <c:crossAx val="51611136"/>
        <c:crosses val="autoZero"/>
        <c:auto val="1"/>
        <c:lblAlgn val="ctr"/>
        <c:lblOffset val="100"/>
        <c:noMultiLvlLbl val="0"/>
      </c:catAx>
      <c:valAx>
        <c:axId val="51611136"/>
        <c:scaling>
          <c:orientation val="maxMin"/>
          <c:max val="100"/>
        </c:scaling>
        <c:delete val="0"/>
        <c:axPos val="l"/>
        <c:majorGridlines>
          <c:spPr>
            <a:ln>
              <a:solidFill>
                <a:schemeClr val="accent1">
                  <a:shade val="95000"/>
                  <a:satMod val="105000"/>
                  <a:alpha val="31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lang="cs-CZ" sz="1100" b="0" i="0" u="none" strike="noStrike" kern="1200" baseline="0">
                    <a:solidFill>
                      <a:srgbClr val="0070C0"/>
                    </a:solidFill>
                    <a:latin typeface="Oswald" panose="02000503000000000000" pitchFamily="2" charset="0"/>
                    <a:ea typeface="+mn-ea"/>
                    <a:cs typeface="+mn-cs"/>
                  </a:defRPr>
                </a:pPr>
                <a:r>
                  <a:rPr lang="cs-CZ" sz="1100" b="0" i="0" u="none" strike="noStrike" kern="1200" baseline="0">
                    <a:solidFill>
                      <a:srgbClr val="0070C0"/>
                    </a:solidFill>
                    <a:latin typeface="Oswald" panose="02000503000000000000" pitchFamily="2" charset="0"/>
                    <a:ea typeface="+mn-ea"/>
                    <a:cs typeface="+mn-cs"/>
                  </a:rPr>
                  <a:t>Umístění v žebříčku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 rtl="0">
              <a:defRPr lang="cs-CZ" sz="1100" b="0" i="0" u="none" strike="noStrike" kern="1200" baseline="0">
                <a:solidFill>
                  <a:srgbClr val="0070C0"/>
                </a:solidFill>
                <a:latin typeface="Oswald" panose="02000503000000000000" pitchFamily="2" charset="0"/>
                <a:ea typeface="+mn-ea"/>
                <a:cs typeface="+mn-cs"/>
              </a:defRPr>
            </a:pPr>
            <a:endParaRPr lang="cs-CZ"/>
          </a:p>
        </c:txPr>
        <c:crossAx val="5160960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 algn="ctr" rtl="0">
            <a:defRPr lang="cs-CZ" sz="1100" b="0" i="0" u="none" strike="noStrike" kern="1200" baseline="0">
              <a:solidFill>
                <a:srgbClr val="0070C0"/>
              </a:solidFill>
              <a:latin typeface="Oswald" panose="02000503000000000000" pitchFamily="2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Hodnota indexu CPI</c:v>
          </c:tx>
          <c:marker>
            <c:symbol val="none"/>
          </c:marker>
          <c:dLbls>
            <c:txPr>
              <a:bodyPr/>
              <a:lstStyle/>
              <a:p>
                <a:pPr algn="ctr" rtl="0">
                  <a:defRPr lang="cs-CZ" sz="1000" b="0" i="0" u="none" strike="noStrike" kern="1200" baseline="0">
                    <a:solidFill>
                      <a:srgbClr val="0070C0"/>
                    </a:solidFill>
                    <a:latin typeface="Oswald" panose="02000503000000000000" pitchFamily="2" charset="0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List4!$B$1:$B$21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List4!$A$1:$A$21</c:f>
              <c:numCache>
                <c:formatCode>General</c:formatCode>
                <c:ptCount val="21"/>
                <c:pt idx="0">
                  <c:v>53.7</c:v>
                </c:pt>
                <c:pt idx="1">
                  <c:v>52</c:v>
                </c:pt>
                <c:pt idx="2">
                  <c:v>48</c:v>
                </c:pt>
                <c:pt idx="3">
                  <c:v>46</c:v>
                </c:pt>
                <c:pt idx="4">
                  <c:v>43</c:v>
                </c:pt>
                <c:pt idx="5">
                  <c:v>39</c:v>
                </c:pt>
                <c:pt idx="6">
                  <c:v>37</c:v>
                </c:pt>
                <c:pt idx="7">
                  <c:v>39</c:v>
                </c:pt>
                <c:pt idx="8">
                  <c:v>42</c:v>
                </c:pt>
                <c:pt idx="9">
                  <c:v>43</c:v>
                </c:pt>
                <c:pt idx="10">
                  <c:v>48</c:v>
                </c:pt>
                <c:pt idx="11">
                  <c:v>52</c:v>
                </c:pt>
                <c:pt idx="12">
                  <c:v>52</c:v>
                </c:pt>
                <c:pt idx="13">
                  <c:v>49</c:v>
                </c:pt>
                <c:pt idx="14">
                  <c:v>46</c:v>
                </c:pt>
                <c:pt idx="15">
                  <c:v>44</c:v>
                </c:pt>
                <c:pt idx="16">
                  <c:v>49</c:v>
                </c:pt>
                <c:pt idx="17">
                  <c:v>48</c:v>
                </c:pt>
                <c:pt idx="18">
                  <c:v>51</c:v>
                </c:pt>
                <c:pt idx="19">
                  <c:v>56</c:v>
                </c:pt>
                <c:pt idx="20">
                  <c:v>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08672"/>
        <c:axId val="51710208"/>
      </c:lineChart>
      <c:catAx>
        <c:axId val="5170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accent1">
                <a:shade val="95000"/>
                <a:satMod val="105000"/>
                <a:alpha val="45000"/>
              </a:schemeClr>
            </a:solidFill>
          </a:ln>
        </c:spPr>
        <c:txPr>
          <a:bodyPr/>
          <a:lstStyle/>
          <a:p>
            <a:pPr algn="ctr" rtl="0">
              <a:defRPr lang="cs-CZ" sz="1100" b="0" i="0" u="none" strike="noStrike" kern="1200" baseline="0">
                <a:solidFill>
                  <a:srgbClr val="0070C0"/>
                </a:solidFill>
                <a:latin typeface="Oswald" panose="02000503000000000000" pitchFamily="2" charset="0"/>
                <a:ea typeface="+mn-ea"/>
                <a:cs typeface="+mn-cs"/>
              </a:defRPr>
            </a:pPr>
            <a:endParaRPr lang="cs-CZ"/>
          </a:p>
        </c:txPr>
        <c:crossAx val="51710208"/>
        <c:crosses val="autoZero"/>
        <c:auto val="1"/>
        <c:lblAlgn val="ctr"/>
        <c:lblOffset val="100"/>
        <c:noMultiLvlLbl val="0"/>
      </c:catAx>
      <c:valAx>
        <c:axId val="5171020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accent1">
                  <a:shade val="95000"/>
                  <a:satMod val="105000"/>
                  <a:alpha val="33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 b="0"/>
            </a:pPr>
            <a:endParaRPr lang="cs-CZ"/>
          </a:p>
        </c:txPr>
        <c:crossAx val="517086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 algn="ctr" rtl="0">
        <a:defRPr lang="cs-CZ" sz="2800" b="1" i="0" u="none" strike="noStrike" kern="1200" baseline="0">
          <a:solidFill>
            <a:srgbClr val="0070C0"/>
          </a:solidFill>
          <a:latin typeface="Oswald" panose="02000503000000000000" pitchFamily="2" charset="0"/>
          <a:ea typeface="+mn-ea"/>
          <a:cs typeface="+mn-cs"/>
        </a:defRPr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0.34286</cdr:x>
      <cdr:y>0.2138</cdr:y>
    </cdr:from>
    <cdr:to>
      <cdr:x>0.34534</cdr:x>
      <cdr:y>0.89018</cdr:y>
    </cdr:to>
    <cdr:cxnSp macro="">
      <cdr:nvCxnSpPr>
        <cdr:cNvPr id="3" name="Přímá spojnice se šipkou 2"/>
        <cdr:cNvCxnSpPr/>
      </cdr:nvCxnSpPr>
      <cdr:spPr>
        <a:xfrm xmlns:a="http://schemas.openxmlformats.org/drawingml/2006/main">
          <a:off x="2628900" y="1047750"/>
          <a:ext cx="19050" cy="3314700"/>
        </a:xfrm>
        <a:prstGeom xmlns:a="http://schemas.openxmlformats.org/drawingml/2006/main" prst="straightConnector1">
          <a:avLst/>
        </a:prstGeom>
        <a:ln xmlns:a="http://schemas.openxmlformats.org/drawingml/2006/main" w="15875" cap="rnd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0.56149</cdr:x>
      <cdr:y>0.20214</cdr:y>
    </cdr:from>
    <cdr:to>
      <cdr:x>0.56398</cdr:x>
      <cdr:y>0.88824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 flipH="1" flipV="1">
          <a:off x="4305300" y="990600"/>
          <a:ext cx="19050" cy="3362325"/>
        </a:xfrm>
        <a:prstGeom xmlns:a="http://schemas.openxmlformats.org/drawingml/2006/main" prst="straightConnector1">
          <a:avLst/>
        </a:prstGeom>
        <a:ln xmlns:a="http://schemas.openxmlformats.org/drawingml/2006/main" w="15875" cap="rnd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0.73954</cdr:x>
      <cdr:y>0.20862</cdr:y>
    </cdr:from>
    <cdr:to>
      <cdr:x>0.7441</cdr:x>
      <cdr:y>0.88435</cdr:y>
    </cdr:to>
    <cdr:cxnSp macro="">
      <cdr:nvCxnSpPr>
        <cdr:cNvPr id="7" name="Přímá spojnice se šipkou 6"/>
        <cdr:cNvCxnSpPr/>
      </cdr:nvCxnSpPr>
      <cdr:spPr>
        <a:xfrm xmlns:a="http://schemas.openxmlformats.org/drawingml/2006/main">
          <a:off x="5670551" y="1022351"/>
          <a:ext cx="34924" cy="3311524"/>
        </a:xfrm>
        <a:prstGeom xmlns:a="http://schemas.openxmlformats.org/drawingml/2006/main" prst="straightConnector1">
          <a:avLst/>
        </a:prstGeom>
        <a:ln xmlns:a="http://schemas.openxmlformats.org/drawingml/2006/main" w="15875" cap="rnd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0.91594</cdr:x>
      <cdr:y>0.20862</cdr:y>
    </cdr:from>
    <cdr:to>
      <cdr:x>0.91843</cdr:x>
      <cdr:y>0.89472</cdr:y>
    </cdr:to>
    <cdr:cxnSp macro="">
      <cdr:nvCxnSpPr>
        <cdr:cNvPr id="8" name="Přímá spojnice se šipkou 7"/>
        <cdr:cNvCxnSpPr/>
      </cdr:nvCxnSpPr>
      <cdr:spPr>
        <a:xfrm xmlns:a="http://schemas.openxmlformats.org/drawingml/2006/main" flipH="1" flipV="1">
          <a:off x="7023100" y="1022350"/>
          <a:ext cx="19050" cy="3362325"/>
        </a:xfrm>
        <a:prstGeom xmlns:a="http://schemas.openxmlformats.org/drawingml/2006/main" prst="straightConnector1">
          <a:avLst/>
        </a:prstGeom>
        <a:ln xmlns:a="http://schemas.openxmlformats.org/drawingml/2006/main" w="15875" cap="rnd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43558-C4D5-4E3A-ABF8-A2759AA428A9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6C676-BCB1-44C7-A021-F30A22287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293096"/>
            <a:ext cx="4824536" cy="2376264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2"/>
                </a:solidFill>
                <a:latin typeface="GarageGothic Bold" pitchFamily="50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3068656" y="4293096"/>
            <a:ext cx="481571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638132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E2F3E042-EB93-4DBC-941E-515779E3AACD}" type="datetime1">
              <a:rPr lang="cs-CZ" smtClean="0"/>
              <a:pPr/>
              <a:t>23.1.2017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43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75562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55BF490-ABBC-4F29-89AE-965B6F17523E}" type="datetime1">
              <a:rPr lang="cs-CZ" smtClean="0"/>
              <a:t>23.1.2017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578059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 userDrawn="1"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 userDrawn="1"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 userDrawn="1"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 userDrawn="1"/>
        </p:nvCxnSpPr>
        <p:spPr>
          <a:xfrm>
            <a:off x="5616649" y="5773123"/>
            <a:ext cx="2771775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52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9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DC24-147D-402C-AD46-0D297BECE6B4}" type="datetime1">
              <a:rPr lang="cs-CZ" smtClean="0"/>
              <a:t>23.1.2017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7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9660-57EF-4016-BCF0-DB9CFEF27461}" type="datetime1">
              <a:rPr lang="cs-CZ" smtClean="0"/>
              <a:t>23.1.2017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5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BF56-6019-4893-91DD-26BBFD503240}" type="datetime1">
              <a:rPr lang="cs-CZ" smtClean="0"/>
              <a:t>23.1.2017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87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A8FE-7754-4EBF-9B4E-922EAD9DBEC0}" type="datetime1">
              <a:rPr lang="cs-CZ" smtClean="0"/>
              <a:t>23.1.2017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3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A125-E546-45D4-99DB-0F31AE28A18F}" type="datetime1">
              <a:rPr lang="cs-CZ" smtClean="0"/>
              <a:t>23.1.2017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9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AD9-5B22-47B1-9184-94E5CFEAE3FF}" type="datetime1">
              <a:rPr lang="cs-CZ" smtClean="0"/>
              <a:t>23.1.2017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4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Z:\PR\Grafika\TI - ID Pack\Logo - šedé a průsvitné.pn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33863"/>
            <a:ext cx="3454400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08F262C3-D6A5-4B1C-A3C7-0E22F93DEA08}" type="datetime1">
              <a:rPr lang="cs-CZ" smtClean="0"/>
              <a:pPr/>
              <a:t>23.1.2017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2843808" y="638132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6300192" y="638971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Z:\PR\Grafika\TI - ID Pack\Logo - TI ČR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2054"/>
            <a:ext cx="1858332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8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„Index vnímání korupce 2016“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Corruption Perceptions Index – CPI </a:t>
            </a:r>
          </a:p>
          <a:p>
            <a:r>
              <a:rPr lang="cs-CZ" sz="3400" dirty="0" smtClean="0"/>
              <a:t>#CPI2016 #</a:t>
            </a:r>
            <a:r>
              <a:rPr lang="cs-CZ" sz="3400" dirty="0"/>
              <a:t>‎</a:t>
            </a:r>
            <a:r>
              <a:rPr lang="cs-CZ" sz="3400" dirty="0" err="1"/>
              <a:t>timeforjustice</a:t>
            </a:r>
            <a:r>
              <a:rPr lang="cs-CZ" sz="3400" dirty="0"/>
              <a:t>‬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FF1E-B6B1-4DA7-9232-1CDB3CABEC8B}" type="datetime1">
              <a:rPr lang="cs-CZ" smtClean="0"/>
              <a:t>23.1.2017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6067455"/>
            <a:ext cx="2088232" cy="3231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David Ondráčka, ředitel TI</a:t>
            </a:r>
            <a:endParaRPr lang="cs-CZ" sz="1500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61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6347048" cy="1143000"/>
          </a:xfrm>
        </p:spPr>
        <p:txBody>
          <a:bodyPr/>
          <a:lstStyle/>
          <a:p>
            <a:r>
              <a:rPr lang="cs-CZ" dirty="0" smtClean="0"/>
              <a:t>Index vnímání korupce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444" y="27089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Bodový zisk:   56                           55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Umístění:         37                           47</a:t>
            </a:r>
            <a:endParaRPr lang="en-US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23.1.2017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Index vnímání korupce 2016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2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4932040" y="3861048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Šipka doprava 8"/>
          <p:cNvSpPr/>
          <p:nvPr/>
        </p:nvSpPr>
        <p:spPr>
          <a:xfrm>
            <a:off x="4932040" y="2708920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1026" name="Picture 2" descr="Z:\7_PR\CPI 2016\CPI 2016 - Infografika Česká republik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907906" cy="483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0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zemí </a:t>
            </a:r>
            <a:r>
              <a:rPr lang="cs-CZ" dirty="0" err="1" smtClean="0"/>
              <a:t>Visegradu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4</a:t>
            </a:fld>
            <a:endParaRPr lang="cs-CZ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533191"/>
              </p:ext>
            </p:extLst>
          </p:nvPr>
        </p:nvGraphicFramePr>
        <p:xfrm>
          <a:off x="971600" y="1268760"/>
          <a:ext cx="6172200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48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75713"/>
              </p:ext>
            </p:extLst>
          </p:nvPr>
        </p:nvGraphicFramePr>
        <p:xfrm>
          <a:off x="1187624" y="1844824"/>
          <a:ext cx="2304256" cy="3279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152128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Dánsko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90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Finsko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89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Švédsko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88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2414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Nizozemsko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83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272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Německo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81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Lucembursko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81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358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Velká</a:t>
                      </a:r>
                      <a:r>
                        <a:rPr lang="cs-CZ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 Británie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81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Belgie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77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Rakousko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75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Irsko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73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Estonsko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70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Francie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69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Polsko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62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5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Portugalsko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62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707646"/>
              </p:ext>
            </p:extLst>
          </p:nvPr>
        </p:nvGraphicFramePr>
        <p:xfrm>
          <a:off x="4572000" y="1700808"/>
          <a:ext cx="2520280" cy="3456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8950"/>
                <a:gridCol w="1371330"/>
              </a:tblGrid>
              <a:tr h="322178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Slovinsko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61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9958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Litva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59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48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Španělsko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58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506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Lotyšsko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57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Kypr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55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79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Česká</a:t>
                      </a:r>
                      <a:r>
                        <a:rPr lang="cs-CZ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 republika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55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506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Malta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55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Slovensko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51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Chorvatsko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49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Maďarsko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48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Rumunsko</a:t>
                      </a:r>
                      <a:endParaRPr lang="cs-CZ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 smtClean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48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Itálie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47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swald" panose="02000503000000000000" pitchFamily="2" charset="0"/>
                        </a:rPr>
                        <a:t>Řecko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44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017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 smtClean="0">
                          <a:effectLst/>
                          <a:latin typeface="Oswald" panose="02000503000000000000" pitchFamily="2" charset="0"/>
                        </a:rPr>
                        <a:t>Bulharsko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ln>
                            <a:noFill/>
                          </a:ln>
                          <a:effectLst/>
                          <a:latin typeface="Oswald" panose="02000503000000000000" pitchFamily="2" charset="0"/>
                        </a:rPr>
                        <a:t>40</a:t>
                      </a:r>
                      <a:endParaRPr lang="cs-CZ" sz="9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Oswald" panose="02000503000000000000" pitchFamily="2" charset="0"/>
                      </a:endParaRPr>
                    </a:p>
                  </a:txBody>
                  <a:tcPr marL="7395" marR="7395" marT="739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9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34704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Meziroční vývoj indexu CPI v Česku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6</a:t>
            </a:fld>
            <a:endParaRPr lang="cs-CZ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196834"/>
              </p:ext>
            </p:extLst>
          </p:nvPr>
        </p:nvGraphicFramePr>
        <p:xfrm>
          <a:off x="539552" y="1556792"/>
          <a:ext cx="7667625" cy="4540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78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změny v 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Katar             22                             31    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Kypr              32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		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 47  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Gruzie           48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		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 44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Bělorusko   107                             79</a:t>
            </a:r>
            <a:endParaRPr lang="en-US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23.1.2017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23928" y="1700808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Šipka doprava 7"/>
          <p:cNvSpPr/>
          <p:nvPr/>
        </p:nvSpPr>
        <p:spPr>
          <a:xfrm>
            <a:off x="3923928" y="2798661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Šipka doprava 8"/>
          <p:cNvSpPr/>
          <p:nvPr/>
        </p:nvSpPr>
        <p:spPr>
          <a:xfrm>
            <a:off x="3923928" y="4005064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7169968" y="1583124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- 9</a:t>
            </a:r>
            <a:endParaRPr lang="en-US" dirty="0"/>
          </a:p>
        </p:txBody>
      </p:sp>
      <p:sp>
        <p:nvSpPr>
          <p:cNvPr id="13" name="Ovál 12"/>
          <p:cNvSpPr/>
          <p:nvPr/>
        </p:nvSpPr>
        <p:spPr>
          <a:xfrm>
            <a:off x="7175738" y="5013176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+ 28</a:t>
            </a:r>
            <a:endParaRPr lang="en-US" sz="1400" dirty="0"/>
          </a:p>
        </p:txBody>
      </p:sp>
      <p:sp>
        <p:nvSpPr>
          <p:cNvPr id="14" name="Ovál 13"/>
          <p:cNvSpPr/>
          <p:nvPr/>
        </p:nvSpPr>
        <p:spPr>
          <a:xfrm>
            <a:off x="7184127" y="3887380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+ 4</a:t>
            </a:r>
            <a:endParaRPr lang="en-US" dirty="0"/>
          </a:p>
        </p:txBody>
      </p:sp>
      <p:sp>
        <p:nvSpPr>
          <p:cNvPr id="15" name="Ovál 14"/>
          <p:cNvSpPr/>
          <p:nvPr/>
        </p:nvSpPr>
        <p:spPr>
          <a:xfrm>
            <a:off x="7184127" y="2786045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- 15</a:t>
            </a:r>
            <a:endParaRPr lang="en-US" sz="1600" dirty="0"/>
          </a:p>
        </p:txBody>
      </p:sp>
      <p:sp>
        <p:nvSpPr>
          <p:cNvPr id="16" name="Šipka doprava 15"/>
          <p:cNvSpPr/>
          <p:nvPr/>
        </p:nvSpPr>
        <p:spPr>
          <a:xfrm>
            <a:off x="3923928" y="5130860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Vám za pozornost!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F490-ABBC-4F29-89AE-965B6F17523E}" type="datetime1">
              <a:rPr lang="cs-CZ" smtClean="0"/>
              <a:t>23.1.2017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19383"/>
            <a:ext cx="2088232" cy="3231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David </a:t>
            </a:r>
            <a:r>
              <a:rPr lang="cs-CZ" sz="1500" dirty="0">
                <a:solidFill>
                  <a:srgbClr val="FFFFFF"/>
                </a:solidFill>
                <a:latin typeface="GarageGothic Bold" pitchFamily="50" charset="-18"/>
              </a:rPr>
              <a:t>Ondráčka, ředitel </a:t>
            </a:r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TI</a:t>
            </a:r>
            <a:endParaRPr lang="cs-CZ" sz="1500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751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Transparency 1">
      <a:dk1>
        <a:srgbClr val="0065B3"/>
      </a:dk1>
      <a:lt1>
        <a:srgbClr val="C6EAFA"/>
      </a:lt1>
      <a:dk2>
        <a:srgbClr val="000000"/>
      </a:dk2>
      <a:lt2>
        <a:srgbClr val="00BFF3"/>
      </a:lt2>
      <a:accent1>
        <a:srgbClr val="0065B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nsparency">
      <a:majorFont>
        <a:latin typeface="GarageGothic Regular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176</Words>
  <Application>Microsoft Office PowerPoint</Application>
  <PresentationFormat>Předvádění na obrazovce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„Index vnímání korupce 2016“</vt:lpstr>
      <vt:lpstr>Index vnímání korupce 2016</vt:lpstr>
      <vt:lpstr>Česká republika</vt:lpstr>
      <vt:lpstr>Srovnání zemí Visegradu</vt:lpstr>
      <vt:lpstr>Evropská unie</vt:lpstr>
      <vt:lpstr>Meziroční vývoj indexu CPI v Česku</vt:lpstr>
      <vt:lpstr>Zajímavé změny v umístění</vt:lpstr>
      <vt:lpstr>Děkujeme Vám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 Puntschuh</dc:creator>
  <cp:lastModifiedBy>Lucia Vilimovská</cp:lastModifiedBy>
  <cp:revision>31</cp:revision>
  <dcterms:created xsi:type="dcterms:W3CDTF">2015-01-30T13:23:07Z</dcterms:created>
  <dcterms:modified xsi:type="dcterms:W3CDTF">2017-01-23T12:02:57Z</dcterms:modified>
</cp:coreProperties>
</file>