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58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3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tisad01.ad.transparency.cz\Plochy$\vilimovska\ccc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tisad01.ad.transparency.cz\Plochy$\vilimovska\cc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ČR</c:v>
          </c:tx>
          <c:spPr>
            <a:ln w="38100">
              <a:solidFill>
                <a:srgbClr val="FF0000"/>
              </a:solidFill>
            </a:ln>
          </c:spPr>
          <c:marker>
            <c:symbol val="none"/>
          </c:marker>
          <c:cat>
            <c:numRef>
              <c:f>List3!$B$1:$E$1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List3!$B$2:$E$2</c:f>
              <c:numCache>
                <c:formatCode>0.00</c:formatCode>
                <c:ptCount val="4"/>
                <c:pt idx="0">
                  <c:v>57</c:v>
                </c:pt>
                <c:pt idx="1">
                  <c:v>53</c:v>
                </c:pt>
                <c:pt idx="2">
                  <c:v>37</c:v>
                </c:pt>
                <c:pt idx="3">
                  <c:v>47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List3!$A$3</c:f>
              <c:strCache>
                <c:ptCount val="1"/>
                <c:pt idx="0">
                  <c:v>Slovensko</c:v>
                </c:pt>
              </c:strCache>
            </c:strRef>
          </c:tx>
          <c:spPr>
            <a:ln w="38100">
              <a:solidFill>
                <a:srgbClr val="0070C0"/>
              </a:solidFill>
            </a:ln>
          </c:spPr>
          <c:marker>
            <c:symbol val="none"/>
          </c:marker>
          <c:val>
            <c:numRef>
              <c:f>List3!$B$3:$E$3</c:f>
              <c:numCache>
                <c:formatCode>General</c:formatCode>
                <c:ptCount val="4"/>
                <c:pt idx="0">
                  <c:v>61</c:v>
                </c:pt>
                <c:pt idx="1">
                  <c:v>54</c:v>
                </c:pt>
                <c:pt idx="2">
                  <c:v>50</c:v>
                </c:pt>
                <c:pt idx="3">
                  <c:v>54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List3!$A$4</c:f>
              <c:strCache>
                <c:ptCount val="1"/>
                <c:pt idx="0">
                  <c:v>Polsko</c:v>
                </c:pt>
              </c:strCache>
            </c:strRef>
          </c:tx>
          <c:spPr>
            <a:ln w="38100">
              <a:solidFill>
                <a:schemeClr val="tx2"/>
              </a:solidFill>
            </a:ln>
          </c:spPr>
          <c:marker>
            <c:symbol val="none"/>
          </c:marker>
          <c:val>
            <c:numRef>
              <c:f>List3!$B$4:$E$4</c:f>
              <c:numCache>
                <c:formatCode>General</c:formatCode>
                <c:ptCount val="4"/>
                <c:pt idx="0">
                  <c:v>41</c:v>
                </c:pt>
                <c:pt idx="1">
                  <c:v>35</c:v>
                </c:pt>
                <c:pt idx="2">
                  <c:v>30</c:v>
                </c:pt>
                <c:pt idx="3">
                  <c:v>30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List3!$A$5</c:f>
              <c:strCache>
                <c:ptCount val="1"/>
                <c:pt idx="0">
                  <c:v>Maďarsko</c:v>
                </c:pt>
              </c:strCache>
            </c:strRef>
          </c:tx>
          <c:spPr>
            <a:ln w="38100">
              <a:solidFill>
                <a:srgbClr val="00B050"/>
              </a:solidFill>
            </a:ln>
          </c:spPr>
          <c:marker>
            <c:symbol val="none"/>
          </c:marker>
          <c:val>
            <c:numRef>
              <c:f>List3!$B$5:$E$5</c:f>
              <c:numCache>
                <c:formatCode>General</c:formatCode>
                <c:ptCount val="4"/>
                <c:pt idx="0">
                  <c:v>46</c:v>
                </c:pt>
                <c:pt idx="1">
                  <c:v>47</c:v>
                </c:pt>
                <c:pt idx="2">
                  <c:v>50</c:v>
                </c:pt>
                <c:pt idx="3">
                  <c:v>57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609600"/>
        <c:axId val="51611136"/>
      </c:lineChart>
      <c:catAx>
        <c:axId val="51609600"/>
        <c:scaling>
          <c:orientation val="minMax"/>
        </c:scaling>
        <c:delete val="0"/>
        <c:axPos val="t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shade val="95000"/>
                <a:satMod val="105000"/>
                <a:alpha val="28000"/>
              </a:schemeClr>
            </a:solidFill>
          </a:ln>
        </c:spPr>
        <c:txPr>
          <a:bodyPr/>
          <a:lstStyle/>
          <a:p>
            <a:pPr algn="ctr" rtl="0">
              <a:defRPr lang="cs-CZ" sz="1100" b="0" i="0" u="none" strike="noStrike" kern="1200" baseline="0">
                <a:solidFill>
                  <a:srgbClr val="0070C0"/>
                </a:solidFill>
                <a:latin typeface="Oswald" panose="02000503000000000000" pitchFamily="2" charset="0"/>
                <a:ea typeface="+mn-ea"/>
                <a:cs typeface="+mn-cs"/>
              </a:defRPr>
            </a:pPr>
            <a:endParaRPr lang="cs-CZ"/>
          </a:p>
        </c:txPr>
        <c:crossAx val="51611136"/>
        <c:crosses val="autoZero"/>
        <c:auto val="1"/>
        <c:lblAlgn val="ctr"/>
        <c:lblOffset val="100"/>
        <c:noMultiLvlLbl val="0"/>
      </c:catAx>
      <c:valAx>
        <c:axId val="51611136"/>
        <c:scaling>
          <c:orientation val="maxMin"/>
          <c:max val="100"/>
        </c:scaling>
        <c:delete val="0"/>
        <c:axPos val="l"/>
        <c:majorGridlines>
          <c:spPr>
            <a:ln>
              <a:solidFill>
                <a:schemeClr val="accent1">
                  <a:shade val="95000"/>
                  <a:satMod val="105000"/>
                  <a:alpha val="31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algn="ctr" rtl="0">
                  <a:defRPr lang="cs-CZ" sz="1100" b="0" i="0" u="none" strike="noStrike" kern="1200" baseline="0">
                    <a:solidFill>
                      <a:srgbClr val="0070C0"/>
                    </a:solidFill>
                    <a:latin typeface="Oswald" panose="02000503000000000000" pitchFamily="2" charset="0"/>
                    <a:ea typeface="+mn-ea"/>
                    <a:cs typeface="+mn-cs"/>
                  </a:defRPr>
                </a:pPr>
                <a:r>
                  <a:rPr lang="cs-CZ" sz="1100" b="0" i="0" u="none" strike="noStrike" kern="1200" baseline="0">
                    <a:solidFill>
                      <a:srgbClr val="0070C0"/>
                    </a:solidFill>
                    <a:latin typeface="Oswald" panose="02000503000000000000" pitchFamily="2" charset="0"/>
                    <a:ea typeface="+mn-ea"/>
                    <a:cs typeface="+mn-cs"/>
                  </a:rPr>
                  <a:t>Umístění v žebříčku</a:t>
                </a:r>
              </a:p>
            </c:rich>
          </c:tx>
          <c:layout/>
          <c:overlay val="0"/>
        </c:title>
        <c:numFmt formatCode="0" sourceLinked="0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 algn="ctr" rtl="0">
              <a:defRPr lang="cs-CZ" sz="1100" b="0" i="0" u="none" strike="noStrike" kern="1200" baseline="0">
                <a:solidFill>
                  <a:srgbClr val="0070C0"/>
                </a:solidFill>
                <a:latin typeface="Oswald" panose="02000503000000000000" pitchFamily="2" charset="0"/>
                <a:ea typeface="+mn-ea"/>
                <a:cs typeface="+mn-cs"/>
              </a:defRPr>
            </a:pPr>
            <a:endParaRPr lang="cs-CZ"/>
          </a:p>
        </c:txPr>
        <c:crossAx val="51609600"/>
        <c:crosses val="autoZero"/>
        <c:crossBetween val="midCat"/>
      </c:valAx>
    </c:plotArea>
    <c:legend>
      <c:legendPos val="b"/>
      <c:layout/>
      <c:overlay val="0"/>
      <c:txPr>
        <a:bodyPr/>
        <a:lstStyle/>
        <a:p>
          <a:pPr algn="ctr" rtl="0">
            <a:defRPr lang="cs-CZ" sz="1100" b="0" i="0" u="none" strike="noStrike" kern="1200" baseline="0">
              <a:solidFill>
                <a:srgbClr val="0070C0"/>
              </a:solidFill>
              <a:latin typeface="Oswald" panose="02000503000000000000" pitchFamily="2" charset="0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v>Hodnota indexu CPI</c:v>
          </c:tx>
          <c:marker>
            <c:symbol val="none"/>
          </c:marker>
          <c:dLbls>
            <c:txPr>
              <a:bodyPr/>
              <a:lstStyle/>
              <a:p>
                <a:pPr algn="ctr" rtl="0">
                  <a:defRPr lang="cs-CZ" sz="1000" b="0" i="0" u="none" strike="noStrike" kern="1200" baseline="0">
                    <a:solidFill>
                      <a:srgbClr val="0070C0"/>
                    </a:solidFill>
                    <a:latin typeface="Oswald" panose="02000503000000000000" pitchFamily="2" charset="0"/>
                    <a:ea typeface="+mn-ea"/>
                    <a:cs typeface="+mn-cs"/>
                  </a:defRPr>
                </a:pPr>
                <a:endParaRPr lang="cs-CZ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List4!$B$1:$B$21</c:f>
              <c:numCache>
                <c:formatCode>General</c:formatCode>
                <c:ptCount val="21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</c:numCache>
            </c:numRef>
          </c:cat>
          <c:val>
            <c:numRef>
              <c:f>List4!$A$1:$A$21</c:f>
              <c:numCache>
                <c:formatCode>General</c:formatCode>
                <c:ptCount val="21"/>
                <c:pt idx="0">
                  <c:v>53.7</c:v>
                </c:pt>
                <c:pt idx="1">
                  <c:v>52</c:v>
                </c:pt>
                <c:pt idx="2">
                  <c:v>48</c:v>
                </c:pt>
                <c:pt idx="3">
                  <c:v>46</c:v>
                </c:pt>
                <c:pt idx="4">
                  <c:v>43</c:v>
                </c:pt>
                <c:pt idx="5">
                  <c:v>39</c:v>
                </c:pt>
                <c:pt idx="6">
                  <c:v>37</c:v>
                </c:pt>
                <c:pt idx="7">
                  <c:v>39</c:v>
                </c:pt>
                <c:pt idx="8">
                  <c:v>42</c:v>
                </c:pt>
                <c:pt idx="9">
                  <c:v>43</c:v>
                </c:pt>
                <c:pt idx="10">
                  <c:v>48</c:v>
                </c:pt>
                <c:pt idx="11">
                  <c:v>52</c:v>
                </c:pt>
                <c:pt idx="12">
                  <c:v>52</c:v>
                </c:pt>
                <c:pt idx="13">
                  <c:v>49</c:v>
                </c:pt>
                <c:pt idx="14">
                  <c:v>46</c:v>
                </c:pt>
                <c:pt idx="15">
                  <c:v>44</c:v>
                </c:pt>
                <c:pt idx="16">
                  <c:v>49</c:v>
                </c:pt>
                <c:pt idx="17">
                  <c:v>48</c:v>
                </c:pt>
                <c:pt idx="18">
                  <c:v>51</c:v>
                </c:pt>
                <c:pt idx="19">
                  <c:v>56</c:v>
                </c:pt>
                <c:pt idx="20">
                  <c:v>55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708672"/>
        <c:axId val="51710208"/>
      </c:lineChart>
      <c:catAx>
        <c:axId val="51708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chemeClr val="accent1">
                <a:shade val="95000"/>
                <a:satMod val="105000"/>
                <a:alpha val="45000"/>
              </a:schemeClr>
            </a:solidFill>
          </a:ln>
        </c:spPr>
        <c:txPr>
          <a:bodyPr/>
          <a:lstStyle/>
          <a:p>
            <a:pPr algn="ctr" rtl="0">
              <a:defRPr lang="cs-CZ" sz="1100" b="0" i="0" u="none" strike="noStrike" kern="1200" baseline="0">
                <a:solidFill>
                  <a:srgbClr val="0070C0"/>
                </a:solidFill>
                <a:latin typeface="Oswald" panose="02000503000000000000" pitchFamily="2" charset="0"/>
                <a:ea typeface="+mn-ea"/>
                <a:cs typeface="+mn-cs"/>
              </a:defRPr>
            </a:pPr>
            <a:endParaRPr lang="cs-CZ"/>
          </a:p>
        </c:txPr>
        <c:crossAx val="51710208"/>
        <c:crosses val="autoZero"/>
        <c:auto val="1"/>
        <c:lblAlgn val="ctr"/>
        <c:lblOffset val="100"/>
        <c:noMultiLvlLbl val="0"/>
      </c:catAx>
      <c:valAx>
        <c:axId val="51710208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accent1">
                  <a:shade val="95000"/>
                  <a:satMod val="105000"/>
                  <a:alpha val="33000"/>
                </a:schemeClr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100" b="0"/>
            </a:pPr>
            <a:endParaRPr lang="cs-CZ"/>
          </a:p>
        </c:txPr>
        <c:crossAx val="5170867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 algn="ctr" rtl="0">
        <a:defRPr lang="cs-CZ" sz="2800" b="1" i="0" u="none" strike="noStrike" kern="1200" baseline="0">
          <a:solidFill>
            <a:srgbClr val="0070C0"/>
          </a:solidFill>
          <a:latin typeface="Oswald" panose="02000503000000000000" pitchFamily="2" charset="0"/>
          <a:ea typeface="+mn-ea"/>
          <a:cs typeface="+mn-cs"/>
        </a:defRPr>
      </a:pPr>
      <a:endParaRPr lang="cs-CZ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0.34286</cdr:x>
      <cdr:y>0.2138</cdr:y>
    </cdr:from>
    <cdr:to>
      <cdr:x>0.34534</cdr:x>
      <cdr:y>0.89018</cdr:y>
    </cdr:to>
    <cdr:cxnSp macro="">
      <cdr:nvCxnSpPr>
        <cdr:cNvPr id="3" name="Přímá spojnice se šipkou 2"/>
        <cdr:cNvCxnSpPr/>
      </cdr:nvCxnSpPr>
      <cdr:spPr>
        <a:xfrm xmlns:a="http://schemas.openxmlformats.org/drawingml/2006/main">
          <a:off x="2628900" y="1047750"/>
          <a:ext cx="19050" cy="3314700"/>
        </a:xfrm>
        <a:prstGeom xmlns:a="http://schemas.openxmlformats.org/drawingml/2006/main" prst="straightConnector1">
          <a:avLst/>
        </a:prstGeom>
        <a:ln xmlns:a="http://schemas.openxmlformats.org/drawingml/2006/main" w="15875" cap="rnd"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0.56149</cdr:x>
      <cdr:y>0.20214</cdr:y>
    </cdr:from>
    <cdr:to>
      <cdr:x>0.56398</cdr:x>
      <cdr:y>0.88824</cdr:y>
    </cdr:to>
    <cdr:cxnSp macro="">
      <cdr:nvCxnSpPr>
        <cdr:cNvPr id="5" name="Přímá spojnice se šipkou 4"/>
        <cdr:cNvCxnSpPr/>
      </cdr:nvCxnSpPr>
      <cdr:spPr>
        <a:xfrm xmlns:a="http://schemas.openxmlformats.org/drawingml/2006/main" flipH="1" flipV="1">
          <a:off x="4305300" y="990600"/>
          <a:ext cx="19050" cy="3362325"/>
        </a:xfrm>
        <a:prstGeom xmlns:a="http://schemas.openxmlformats.org/drawingml/2006/main" prst="straightConnector1">
          <a:avLst/>
        </a:prstGeom>
        <a:ln xmlns:a="http://schemas.openxmlformats.org/drawingml/2006/main" w="15875" cap="rnd"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0.73954</cdr:x>
      <cdr:y>0.20862</cdr:y>
    </cdr:from>
    <cdr:to>
      <cdr:x>0.7441</cdr:x>
      <cdr:y>0.88435</cdr:y>
    </cdr:to>
    <cdr:cxnSp macro="">
      <cdr:nvCxnSpPr>
        <cdr:cNvPr id="7" name="Přímá spojnice se šipkou 6"/>
        <cdr:cNvCxnSpPr/>
      </cdr:nvCxnSpPr>
      <cdr:spPr>
        <a:xfrm xmlns:a="http://schemas.openxmlformats.org/drawingml/2006/main">
          <a:off x="5670551" y="1022351"/>
          <a:ext cx="34924" cy="3311524"/>
        </a:xfrm>
        <a:prstGeom xmlns:a="http://schemas.openxmlformats.org/drawingml/2006/main" prst="straightConnector1">
          <a:avLst/>
        </a:prstGeom>
        <a:ln xmlns:a="http://schemas.openxmlformats.org/drawingml/2006/main" w="15875" cap="rnd"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0.91594</cdr:x>
      <cdr:y>0.20862</cdr:y>
    </cdr:from>
    <cdr:to>
      <cdr:x>0.91843</cdr:x>
      <cdr:y>0.89472</cdr:y>
    </cdr:to>
    <cdr:cxnSp macro="">
      <cdr:nvCxnSpPr>
        <cdr:cNvPr id="8" name="Přímá spojnice se šipkou 7"/>
        <cdr:cNvCxnSpPr/>
      </cdr:nvCxnSpPr>
      <cdr:spPr>
        <a:xfrm xmlns:a="http://schemas.openxmlformats.org/drawingml/2006/main" flipH="1" flipV="1">
          <a:off x="7023100" y="1022350"/>
          <a:ext cx="19050" cy="3362325"/>
        </a:xfrm>
        <a:prstGeom xmlns:a="http://schemas.openxmlformats.org/drawingml/2006/main" prst="straightConnector1">
          <a:avLst/>
        </a:prstGeom>
        <a:ln xmlns:a="http://schemas.openxmlformats.org/drawingml/2006/main" w="15875" cap="rnd">
          <a:prstDash val="sysDot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943558-C4D5-4E3A-ABF8-A2759AA428A9}" type="datetimeFigureOut">
              <a:rPr lang="cs-CZ" smtClean="0"/>
              <a:t>23.1.2017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6C676-BCB1-44C7-A021-F30A222878C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270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hyperlink" Target="https://www.facebook.com/pages/Transparency-International-%C4%8Cesk%C3%A1-republika/117823623864?fref=ts" TargetMode="External"/><Relationship Id="rId7" Type="http://schemas.openxmlformats.org/officeDocument/2006/relationships/hyperlink" Target="https://www.linkedin.com/company/3475293?trk=tyah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s://www.youtube.com/user/TransparencyCesko" TargetMode="External"/><Relationship Id="rId5" Type="http://schemas.openxmlformats.org/officeDocument/2006/relationships/hyperlink" Target="https://plus.google.com/u/0/b/113952698299391006250/113952698299391006250/posts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s://twitter.com/Transparency_CZ" TargetMode="Externa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708920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059832" y="4293096"/>
            <a:ext cx="4824536" cy="2376264"/>
          </a:xfrm>
        </p:spPr>
        <p:txBody>
          <a:bodyPr>
            <a:normAutofit/>
          </a:bodyPr>
          <a:lstStyle>
            <a:lvl1pPr marL="0" indent="0" algn="l">
              <a:buNone/>
              <a:defRPr sz="4400">
                <a:solidFill>
                  <a:schemeClr val="bg2"/>
                </a:solidFill>
                <a:latin typeface="GarageGothic Bold" pitchFamily="50" charset="-1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 dirty="0" smtClean="0">
                <a:solidFill>
                  <a:schemeClr val="bg2"/>
                </a:solidFill>
              </a:rPr>
              <a:t>„</a:t>
            </a:r>
            <a:r>
              <a:rPr lang="cs-CZ" sz="2000" dirty="0" smtClean="0"/>
              <a:t>Hlídáme veřejný zájem, hájíme efektivní a odpovědnou správu země</a:t>
            </a:r>
            <a:r>
              <a:rPr lang="cs-CZ" sz="2000" dirty="0" smtClean="0">
                <a:solidFill>
                  <a:schemeClr val="bg2"/>
                </a:solidFill>
              </a:rPr>
              <a:t>.“</a:t>
            </a:r>
            <a:endParaRPr lang="cs-CZ" sz="2000" dirty="0">
              <a:solidFill>
                <a:schemeClr val="bg2"/>
              </a:solidFill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Přímá spojnice 13"/>
          <p:cNvCxnSpPr/>
          <p:nvPr userDrawn="1"/>
        </p:nvCxnSpPr>
        <p:spPr>
          <a:xfrm>
            <a:off x="3068656" y="4293096"/>
            <a:ext cx="4815712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638132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E2F3E042-EB93-4DBC-941E-515779E3AACD}" type="datetime1">
              <a:rPr lang="cs-CZ" smtClean="0"/>
              <a:pPr/>
              <a:t>23.1.2017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4437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e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-108520" y="-99392"/>
            <a:ext cx="9361040" cy="705678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40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56792"/>
            <a:ext cx="7772400" cy="1470025"/>
          </a:xfrm>
        </p:spPr>
        <p:txBody>
          <a:bodyPr>
            <a:normAutofit/>
          </a:bodyPr>
          <a:lstStyle>
            <a:lvl1pPr algn="l">
              <a:defRPr sz="6600">
                <a:solidFill>
                  <a:srgbClr val="FFFFFF"/>
                </a:solidFill>
                <a:latin typeface="GarageGothic Bold" pitchFamily="50" charset="-18"/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5755620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fld id="{055BF490-ABBC-4F29-89AE-965B6F17523E}" type="datetime1">
              <a:rPr lang="cs-CZ" smtClean="0"/>
              <a:t>23.1.2017</a:t>
            </a:fld>
            <a:endParaRPr lang="cs-CZ"/>
          </a:p>
        </p:txBody>
      </p:sp>
      <p:sp>
        <p:nvSpPr>
          <p:cNvPr id="8" name="Nadpis 1"/>
          <p:cNvSpPr txBox="1">
            <a:spLocks/>
          </p:cNvSpPr>
          <p:nvPr userDrawn="1"/>
        </p:nvSpPr>
        <p:spPr>
          <a:xfrm>
            <a:off x="4788464" y="302791"/>
            <a:ext cx="3960000" cy="147002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>
                <a:solidFill>
                  <a:srgbClr val="FFFFFF"/>
                </a:solidFill>
                <a:latin typeface="GarageGothic Bold" pitchFamily="50" charset="-18"/>
                <a:ea typeface="+mj-ea"/>
                <a:cs typeface="+mj-cs"/>
              </a:defRPr>
            </a:lvl1pPr>
          </a:lstStyle>
          <a:p>
            <a:r>
              <a:rPr lang="cs-CZ" sz="2000" dirty="0" smtClean="0">
                <a:solidFill>
                  <a:schemeClr val="bg2"/>
                </a:solidFill>
              </a:rPr>
              <a:t>„</a:t>
            </a:r>
            <a:r>
              <a:rPr lang="cs-CZ" sz="2000" dirty="0" smtClean="0"/>
              <a:t>Hlídáme veřejný zájem, hájíme efektivní a odpovědnou správu země</a:t>
            </a:r>
            <a:r>
              <a:rPr lang="cs-CZ" sz="2000" dirty="0" smtClean="0">
                <a:solidFill>
                  <a:schemeClr val="bg2"/>
                </a:solidFill>
              </a:rPr>
              <a:t>.“</a:t>
            </a:r>
            <a:endParaRPr lang="cs-CZ" sz="2000" dirty="0">
              <a:solidFill>
                <a:schemeClr val="bg2"/>
              </a:solidFill>
            </a:endParaRPr>
          </a:p>
        </p:txBody>
      </p:sp>
      <p:pic>
        <p:nvPicPr>
          <p:cNvPr id="1026" name="Picture 2" descr="Z:\PR\Grafika\TI - ID Pack\Inverze logo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554" y="275581"/>
            <a:ext cx="4327462" cy="849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Přímá spojnice 9"/>
          <p:cNvCxnSpPr/>
          <p:nvPr userDrawn="1"/>
        </p:nvCxnSpPr>
        <p:spPr>
          <a:xfrm>
            <a:off x="611560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 userDrawn="1"/>
        </p:nvCxnSpPr>
        <p:spPr>
          <a:xfrm>
            <a:off x="4788464" y="332656"/>
            <a:ext cx="3744416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17"/>
          <p:cNvCxnSpPr/>
          <p:nvPr userDrawn="1"/>
        </p:nvCxnSpPr>
        <p:spPr>
          <a:xfrm>
            <a:off x="467544" y="5780598"/>
            <a:ext cx="2084741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83" name="Obrázek 19">
            <a:hlinkClick r:id="rId3"/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16649" y="5861155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5" name="Obrázek 22">
            <a:hlinkClick r:id="rId5"/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973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Obrázek 24">
            <a:hlinkClick r:id="rId7"/>
          </p:cNvPr>
          <p:cNvPicPr>
            <a:picLocks noChangeAspect="1" noChangeArrowheads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6474" y="5877030"/>
            <a:ext cx="504825" cy="50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4" name="Obrázek 26">
            <a:hlinkClick r:id="rId9"/>
          </p:cNvPr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624" y="5877030"/>
            <a:ext cx="503238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Obrázek 28">
            <a:hlinkClick r:id="rId11"/>
          </p:cNvPr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87" y="5877030"/>
            <a:ext cx="503237" cy="503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7" name="Přímá spojnice 26"/>
          <p:cNvCxnSpPr/>
          <p:nvPr userDrawn="1"/>
        </p:nvCxnSpPr>
        <p:spPr>
          <a:xfrm>
            <a:off x="2760663" y="10050463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27"/>
          <p:cNvCxnSpPr/>
          <p:nvPr userDrawn="1"/>
        </p:nvCxnSpPr>
        <p:spPr>
          <a:xfrm>
            <a:off x="5686425" y="10052050"/>
            <a:ext cx="2774950" cy="0"/>
          </a:xfrm>
          <a:prstGeom prst="line">
            <a:avLst/>
          </a:prstGeom>
          <a:ln w="1270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 userDrawn="1"/>
        </p:nvSpPr>
        <p:spPr>
          <a:xfrm>
            <a:off x="5868268" y="4725144"/>
            <a:ext cx="2520156" cy="1047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www.transparency.cz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posta@transparency.cz</a:t>
            </a:r>
            <a:r>
              <a:rPr lang="cs-CZ" sz="1800" b="0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 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cs-CZ" sz="1800" b="0" u="sng" spc="0" dirty="0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@</a:t>
            </a:r>
            <a:r>
              <a:rPr lang="cs-CZ" sz="1800" b="0" u="sng" spc="0" dirty="0" err="1" smtClean="0">
                <a:solidFill>
                  <a:schemeClr val="bg2"/>
                </a:solidFill>
                <a:effectLst/>
                <a:latin typeface="+mj-lt"/>
                <a:ea typeface="Calibri"/>
                <a:cs typeface="Times New Roman"/>
              </a:rPr>
              <a:t>Transparency_CZ</a:t>
            </a:r>
            <a:endParaRPr lang="cs-CZ" sz="1800" b="0" spc="0" dirty="0" smtClean="0">
              <a:solidFill>
                <a:schemeClr val="bg2"/>
              </a:solidFill>
              <a:effectLst/>
              <a:latin typeface="+mj-lt"/>
              <a:ea typeface="Calibri"/>
              <a:cs typeface="Times New Roman"/>
            </a:endParaRPr>
          </a:p>
        </p:txBody>
      </p:sp>
      <p:cxnSp>
        <p:nvCxnSpPr>
          <p:cNvPr id="30" name="Přímá spojnice 29"/>
          <p:cNvCxnSpPr/>
          <p:nvPr userDrawn="1"/>
        </p:nvCxnSpPr>
        <p:spPr>
          <a:xfrm>
            <a:off x="5616649" y="5773123"/>
            <a:ext cx="2771775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8526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800"/>
            </a:lvl1pPr>
          </a:lstStyle>
          <a:p>
            <a:fld id="{889911D8-0E34-426B-B1C9-E7E7EE60479F}" type="datetime1">
              <a:rPr lang="cs-CZ" smtClean="0"/>
              <a:pPr/>
              <a:t>23.1.2017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800"/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2985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BDDC24-147D-402C-AD46-0D297BECE6B4}" type="datetime1">
              <a:rPr lang="cs-CZ" smtClean="0"/>
              <a:t>23.1.2017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0278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E9660-57EF-4016-BCF0-DB9CFEF27461}" type="datetime1">
              <a:rPr lang="cs-CZ" smtClean="0"/>
              <a:t>23.1.2017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17599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FBF56-6019-4893-91DD-26BBFD503240}" type="datetime1">
              <a:rPr lang="cs-CZ" smtClean="0"/>
              <a:t>23.1.2017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1487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0CA8FE-7754-4EBF-9B4E-922EAD9DBEC0}" type="datetime1">
              <a:rPr lang="cs-CZ" smtClean="0"/>
              <a:t>23.1.2017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513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000" b="0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1A125-E546-45D4-99DB-0F31AE28A18F}" type="datetime1">
              <a:rPr lang="cs-CZ" smtClean="0"/>
              <a:t>23.1.2017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53906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Autofit/>
          </a:bodyPr>
          <a:lstStyle>
            <a:lvl1pPr algn="ctr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BCAD9-5B22-47B1-9184-94E5CFEAE3FF}" type="datetime1">
              <a:rPr lang="cs-CZ" smtClean="0"/>
              <a:t>23.1.2017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6744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microsoft.com/office/2007/relationships/hdphoto" Target="../media/hdphoto1.wdp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Z:\PR\Grafika\TI - ID Pack\Logo - šedé a průsvitné.png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833863"/>
            <a:ext cx="3454400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08F262C3-D6A5-4B1C-A3C7-0E22F93DEA08}" type="datetime1">
              <a:rPr lang="cs-CZ" smtClean="0"/>
              <a:pPr/>
              <a:t>23.1.2017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fld id="{2C758AA8-A24C-4912-B2BC-1A984E3744CF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/>
          <p:cNvCxnSpPr/>
          <p:nvPr userDrawn="1"/>
        </p:nvCxnSpPr>
        <p:spPr>
          <a:xfrm>
            <a:off x="2843808" y="6381328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6300192" y="6389712"/>
            <a:ext cx="0" cy="28803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Picture 3" descr="Z:\PR\Grafika\TI - ID Pack\Logo - TI ČR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42054"/>
            <a:ext cx="1858332" cy="2705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4285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6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2"/>
        </a:buClr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„Index vnímání korupce 2016“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3400" dirty="0" smtClean="0"/>
              <a:t>Corruption Perceptions Index – CPI </a:t>
            </a:r>
          </a:p>
          <a:p>
            <a:r>
              <a:rPr lang="cs-CZ" sz="3400" dirty="0" smtClean="0"/>
              <a:t>#CPI2016 #</a:t>
            </a:r>
            <a:r>
              <a:rPr lang="cs-CZ" sz="3400" dirty="0"/>
              <a:t>‎</a:t>
            </a:r>
            <a:r>
              <a:rPr lang="cs-CZ" sz="3400" dirty="0" err="1"/>
              <a:t>timeforjustice</a:t>
            </a:r>
            <a:r>
              <a:rPr lang="cs-CZ" sz="3400" dirty="0"/>
              <a:t>‬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2FF1E-B6B1-4DA7-9232-1CDB3CABEC8B}" type="datetime1">
              <a:rPr lang="cs-CZ" smtClean="0"/>
              <a:t>23.1.2017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467544" y="6067455"/>
            <a:ext cx="2088232" cy="3231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sz="1500" dirty="0" smtClean="0">
                <a:solidFill>
                  <a:srgbClr val="FFFFFF"/>
                </a:solidFill>
                <a:latin typeface="GarageGothic Bold" pitchFamily="50" charset="-18"/>
              </a:rPr>
              <a:t>David Ondráčka, ředitel TI</a:t>
            </a:r>
            <a:endParaRPr lang="cs-CZ" sz="1500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40613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6347048" cy="1143000"/>
          </a:xfrm>
        </p:spPr>
        <p:txBody>
          <a:bodyPr/>
          <a:lstStyle/>
          <a:p>
            <a:r>
              <a:rPr lang="cs-CZ" dirty="0" smtClean="0"/>
              <a:t>Index vnímání korupce 2016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6444" y="270892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Bodový zisk:   56                           55</a:t>
            </a:r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Umístění:         37                           47</a:t>
            </a:r>
            <a:endParaRPr lang="en-US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latin typeface="Oswald" panose="02000503000000000000" pitchFamily="2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EC60C-7B70-44EA-B9F4-087CF9BF4887}" type="datetime1">
              <a:rPr lang="cs-CZ" smtClean="0"/>
              <a:t>23.1.2017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Index vnímání korupce 2016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t>2</a:t>
            </a:fld>
            <a:endParaRPr lang="cs-CZ" dirty="0"/>
          </a:p>
        </p:txBody>
      </p:sp>
      <p:sp>
        <p:nvSpPr>
          <p:cNvPr id="8" name="Šipka doprava 7"/>
          <p:cNvSpPr/>
          <p:nvPr/>
        </p:nvSpPr>
        <p:spPr>
          <a:xfrm>
            <a:off x="4932040" y="3861048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Šipka doprava 8"/>
          <p:cNvSpPr/>
          <p:nvPr/>
        </p:nvSpPr>
        <p:spPr>
          <a:xfrm>
            <a:off x="4932040" y="2708920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4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Česká republika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23.1.2017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1026" name="Picture 2" descr="Z:\7_PR\CPI 2016\CPI 2016 - Infografika Česká republi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340768"/>
            <a:ext cx="6907906" cy="4833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5206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Srovnání zemí </a:t>
            </a:r>
            <a:r>
              <a:rPr lang="cs-CZ" dirty="0" err="1" smtClean="0"/>
              <a:t>Visegradu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23.1.2017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4</a:t>
            </a:fld>
            <a:endParaRPr lang="cs-CZ"/>
          </a:p>
        </p:txBody>
      </p:sp>
      <p:graphicFrame>
        <p:nvGraphicFramePr>
          <p:cNvPr id="7" name="Graf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1533191"/>
              </p:ext>
            </p:extLst>
          </p:nvPr>
        </p:nvGraphicFramePr>
        <p:xfrm>
          <a:off x="971600" y="1268760"/>
          <a:ext cx="6172200" cy="4867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2485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Evropská unie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23.1.2017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5</a:t>
            </a:fld>
            <a:endParaRPr lang="cs-CZ"/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0275713"/>
              </p:ext>
            </p:extLst>
          </p:nvPr>
        </p:nvGraphicFramePr>
        <p:xfrm>
          <a:off x="1187624" y="1844824"/>
          <a:ext cx="2304256" cy="3279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128"/>
                <a:gridCol w="1152128"/>
              </a:tblGrid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Dánsko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90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Finsko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89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Švédsko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88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24149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Nizozemsko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83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27247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Německo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81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Lucembursko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81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535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Velká</a:t>
                      </a:r>
                      <a:r>
                        <a:rPr lang="cs-CZ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 Británie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81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Belgie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77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Rakousko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75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Irsko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73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Estonsko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70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Francie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69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4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Polsko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62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4235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Portugalsko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62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8707646"/>
              </p:ext>
            </p:extLst>
          </p:nvPr>
        </p:nvGraphicFramePr>
        <p:xfrm>
          <a:off x="4572000" y="1700808"/>
          <a:ext cx="2520280" cy="345638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48950"/>
                <a:gridCol w="1371330"/>
              </a:tblGrid>
              <a:tr h="32217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Slovinsko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61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19958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Litva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59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04855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Španělsko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58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506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Lotyšsko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57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Kypr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55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790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Česká</a:t>
                      </a:r>
                      <a:r>
                        <a:rPr lang="cs-CZ" sz="9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 republika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55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35066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Malta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55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Slovensko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51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Chorvatsko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49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Maďarsko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48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Rumunsko</a:t>
                      </a:r>
                      <a:endParaRPr lang="cs-CZ" sz="900" b="0" i="0" u="none" strike="noStrike" dirty="0" smtClean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 smtClean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48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Itálie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47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Oswald" panose="02000503000000000000" pitchFamily="2" charset="0"/>
                        </a:rPr>
                        <a:t>Řecko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44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  <a:tr h="250170">
                <a:tc>
                  <a:txBody>
                    <a:bodyPr/>
                    <a:lstStyle/>
                    <a:p>
                      <a:pPr algn="l" fontAlgn="b"/>
                      <a:r>
                        <a:rPr lang="cs-CZ" sz="900" u="none" strike="noStrike" dirty="0" smtClean="0">
                          <a:effectLst/>
                          <a:latin typeface="Oswald" panose="02000503000000000000" pitchFamily="2" charset="0"/>
                        </a:rPr>
                        <a:t>Bulharsko</a:t>
                      </a:r>
                      <a:endParaRPr lang="cs-CZ" sz="900" b="0" i="0" u="none" strike="noStrike" dirty="0"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 dirty="0">
                          <a:ln>
                            <a:noFill/>
                          </a:ln>
                          <a:effectLst/>
                          <a:latin typeface="Oswald" panose="02000503000000000000" pitchFamily="2" charset="0"/>
                        </a:rPr>
                        <a:t>40</a:t>
                      </a:r>
                      <a:endParaRPr lang="cs-CZ" sz="900" b="0" i="0" u="none" strike="noStrike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Oswald" panose="02000503000000000000" pitchFamily="2" charset="0"/>
                      </a:endParaRPr>
                    </a:p>
                  </a:txBody>
                  <a:tcPr marL="7395" marR="7395" marT="7395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1973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6347048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Meziroční vývoj indexu CPI v Česku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23.1.2017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6</a:t>
            </a:fld>
            <a:endParaRPr lang="cs-CZ"/>
          </a:p>
        </p:txBody>
      </p:sp>
      <p:graphicFrame>
        <p:nvGraphicFramePr>
          <p:cNvPr id="8" name="Graf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0196834"/>
              </p:ext>
            </p:extLst>
          </p:nvPr>
        </p:nvGraphicFramePr>
        <p:xfrm>
          <a:off x="539552" y="1556792"/>
          <a:ext cx="7667625" cy="45405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7848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Zajímavé změny v umístění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Katar             22                             31    </a:t>
            </a:r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Kypr              32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		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  47  </a:t>
            </a:r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Gruzie           48   </a:t>
            </a:r>
            <a:r>
              <a:rPr lang="cs-CZ" dirty="0">
                <a:solidFill>
                  <a:srgbClr val="0070C0"/>
                </a:solidFill>
                <a:latin typeface="Oswald" panose="02000503000000000000" pitchFamily="2" charset="0"/>
              </a:rPr>
              <a:t>		</a:t>
            </a: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  44</a:t>
            </a:r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pPr marL="0" indent="0">
              <a:buNone/>
            </a:pPr>
            <a:r>
              <a:rPr lang="cs-CZ" dirty="0" smtClean="0">
                <a:solidFill>
                  <a:srgbClr val="0070C0"/>
                </a:solidFill>
                <a:latin typeface="Oswald" panose="02000503000000000000" pitchFamily="2" charset="0"/>
              </a:rPr>
              <a:t>    Bělorusko   107                             79</a:t>
            </a:r>
            <a:endParaRPr lang="en-US" dirty="0">
              <a:solidFill>
                <a:srgbClr val="0070C0"/>
              </a:solidFill>
              <a:latin typeface="Oswald" panose="02000503000000000000" pitchFamily="2" charset="0"/>
            </a:endParaRPr>
          </a:p>
          <a:p>
            <a:endParaRPr lang="cs-CZ" dirty="0">
              <a:latin typeface="Oswald" panose="02000503000000000000" pitchFamily="2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9911D8-0E34-426B-B1C9-E7E7EE60479F}" type="datetime1">
              <a:rPr lang="cs-CZ" smtClean="0"/>
              <a:pPr/>
              <a:t>23.1.2017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Index vnímání korupce </a:t>
            </a:r>
            <a:r>
              <a:rPr lang="cs-CZ" dirty="0" smtClean="0"/>
              <a:t>2016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758AA8-A24C-4912-B2BC-1A984E3744CF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Šipka doprava 6"/>
          <p:cNvSpPr/>
          <p:nvPr/>
        </p:nvSpPr>
        <p:spPr>
          <a:xfrm>
            <a:off x="3923928" y="1700808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Šipka doprava 7"/>
          <p:cNvSpPr/>
          <p:nvPr/>
        </p:nvSpPr>
        <p:spPr>
          <a:xfrm>
            <a:off x="3923928" y="2798661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Šipka doprava 8"/>
          <p:cNvSpPr/>
          <p:nvPr/>
        </p:nvSpPr>
        <p:spPr>
          <a:xfrm>
            <a:off x="3923928" y="4005064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ál 11"/>
          <p:cNvSpPr/>
          <p:nvPr/>
        </p:nvSpPr>
        <p:spPr>
          <a:xfrm>
            <a:off x="7169968" y="1583124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- 9</a:t>
            </a:r>
            <a:endParaRPr lang="en-US" dirty="0"/>
          </a:p>
        </p:txBody>
      </p:sp>
      <p:sp>
        <p:nvSpPr>
          <p:cNvPr id="13" name="Ovál 12"/>
          <p:cNvSpPr/>
          <p:nvPr/>
        </p:nvSpPr>
        <p:spPr>
          <a:xfrm>
            <a:off x="7175738" y="5013176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400" dirty="0" smtClean="0"/>
              <a:t>+ 28</a:t>
            </a:r>
            <a:endParaRPr lang="en-US" sz="1400" dirty="0"/>
          </a:p>
        </p:txBody>
      </p:sp>
      <p:sp>
        <p:nvSpPr>
          <p:cNvPr id="14" name="Ovál 13"/>
          <p:cNvSpPr/>
          <p:nvPr/>
        </p:nvSpPr>
        <p:spPr>
          <a:xfrm>
            <a:off x="7184127" y="3887380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+ 4</a:t>
            </a:r>
            <a:endParaRPr lang="en-US" dirty="0"/>
          </a:p>
        </p:txBody>
      </p:sp>
      <p:sp>
        <p:nvSpPr>
          <p:cNvPr id="15" name="Ovál 14"/>
          <p:cNvSpPr/>
          <p:nvPr/>
        </p:nvSpPr>
        <p:spPr>
          <a:xfrm>
            <a:off x="7184127" y="2786045"/>
            <a:ext cx="720000" cy="7200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smtClean="0"/>
              <a:t>- 15</a:t>
            </a:r>
            <a:endParaRPr lang="en-US" sz="1600" dirty="0"/>
          </a:p>
        </p:txBody>
      </p:sp>
      <p:sp>
        <p:nvSpPr>
          <p:cNvPr id="16" name="Šipka doprava 15"/>
          <p:cNvSpPr/>
          <p:nvPr/>
        </p:nvSpPr>
        <p:spPr>
          <a:xfrm>
            <a:off x="3923928" y="5130860"/>
            <a:ext cx="978408" cy="484632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596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Děkujeme Vám za pozornost!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F490-ABBC-4F29-89AE-965B6F17523E}" type="datetime1">
              <a:rPr lang="cs-CZ" smtClean="0"/>
              <a:t>23.1.2017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5419383"/>
            <a:ext cx="2088232" cy="3231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cs-CZ" sz="1500" dirty="0" smtClean="0">
                <a:solidFill>
                  <a:srgbClr val="FFFFFF"/>
                </a:solidFill>
                <a:latin typeface="GarageGothic Bold" pitchFamily="50" charset="-18"/>
              </a:rPr>
              <a:t>David </a:t>
            </a:r>
            <a:r>
              <a:rPr lang="cs-CZ" sz="1500" dirty="0">
                <a:solidFill>
                  <a:srgbClr val="FFFFFF"/>
                </a:solidFill>
                <a:latin typeface="GarageGothic Bold" pitchFamily="50" charset="-18"/>
              </a:rPr>
              <a:t>Ondráčka, ředitel </a:t>
            </a:r>
            <a:r>
              <a:rPr lang="cs-CZ" sz="1500" dirty="0" smtClean="0">
                <a:solidFill>
                  <a:srgbClr val="FFFFFF"/>
                </a:solidFill>
                <a:latin typeface="GarageGothic Bold" pitchFamily="50" charset="-18"/>
              </a:rPr>
              <a:t>TI</a:t>
            </a:r>
            <a:endParaRPr lang="cs-CZ" sz="1500" dirty="0">
              <a:solidFill>
                <a:srgbClr val="FFFFFF"/>
              </a:solidFill>
              <a:latin typeface="GarageGothic Bold" pitchFamily="5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147513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Transparency 1">
      <a:dk1>
        <a:srgbClr val="0065B3"/>
      </a:dk1>
      <a:lt1>
        <a:srgbClr val="C6EAFA"/>
      </a:lt1>
      <a:dk2>
        <a:srgbClr val="000000"/>
      </a:dk2>
      <a:lt2>
        <a:srgbClr val="00BFF3"/>
      </a:lt2>
      <a:accent1>
        <a:srgbClr val="0065B3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ransparency">
      <a:majorFont>
        <a:latin typeface="GarageGothic Regular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</TotalTime>
  <Words>176</Words>
  <Application>Microsoft Office PowerPoint</Application>
  <PresentationFormat>Předvádění na obrazovce (4:3)</PresentationFormat>
  <Paragraphs>103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„Index vnímání korupce 2016“</vt:lpstr>
      <vt:lpstr>Index vnímání korupce 2016</vt:lpstr>
      <vt:lpstr>Česká republika</vt:lpstr>
      <vt:lpstr>Srovnání zemí Visegradu</vt:lpstr>
      <vt:lpstr>Evropská unie</vt:lpstr>
      <vt:lpstr>Meziroční vývoj indexu CPI v Česku</vt:lpstr>
      <vt:lpstr>Zajímavé změny v umístění</vt:lpstr>
      <vt:lpstr>Děkujeme Vám za pozornost!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Michael Puntschuh</dc:creator>
  <cp:lastModifiedBy>Lucia Vilimovská</cp:lastModifiedBy>
  <cp:revision>31</cp:revision>
  <dcterms:created xsi:type="dcterms:W3CDTF">2015-01-30T13:23:07Z</dcterms:created>
  <dcterms:modified xsi:type="dcterms:W3CDTF">2017-01-23T12:02:57Z</dcterms:modified>
</cp:coreProperties>
</file>