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3558-C4D5-4E3A-ABF8-A2759AA428A9}" type="datetimeFigureOut">
              <a:rPr lang="cs-CZ" smtClean="0"/>
              <a:t>26.1.2016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C676-BCB1-44C7-A021-F30A22287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2"/>
                </a:solidFill>
                <a:latin typeface="GarageGothic Bold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E2F3E042-EB93-4DBC-941E-515779E3AACD}" type="datetime1">
              <a:rPr lang="cs-CZ" smtClean="0"/>
              <a:pPr/>
              <a:t>26.1.2016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26.1.2016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DC24-147D-402C-AD46-0D297BECE6B4}" type="datetime1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7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9660-57EF-4016-BCF0-DB9CFEF27461}" type="datetime1">
              <a:rPr lang="cs-CZ" smtClean="0"/>
              <a:t>26.1.2016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5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BF56-6019-4893-91DD-26BBFD503240}" type="datetime1">
              <a:rPr lang="cs-CZ" smtClean="0"/>
              <a:t>26.1.2016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8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A8FE-7754-4EBF-9B4E-922EAD9DBEC0}" type="datetime1">
              <a:rPr lang="cs-CZ" smtClean="0"/>
              <a:t>26.1.2016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3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125-E546-45D4-99DB-0F31AE28A18F}" type="datetime1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9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AD9-5B22-47B1-9184-94E5CFEAE3FF}" type="datetime1">
              <a:rPr lang="cs-CZ" smtClean="0"/>
              <a:t>26.1.2016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08F262C3-D6A5-4B1C-A3C7-0E22F93DEA08}" type="datetime1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2843808" y="638132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6300192" y="638971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„Index vnímání korupce 2015“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Corruption Perceptions Index – CPI </a:t>
            </a:r>
          </a:p>
          <a:p>
            <a:r>
              <a:rPr lang="cs-CZ" sz="3400" dirty="0"/>
              <a:t>#cpi2015 </a:t>
            </a:r>
            <a:r>
              <a:rPr lang="cs-CZ" sz="3400" dirty="0" smtClean="0"/>
              <a:t>#</a:t>
            </a:r>
            <a:r>
              <a:rPr lang="cs-CZ" sz="3400" dirty="0"/>
              <a:t>‎</a:t>
            </a:r>
            <a:r>
              <a:rPr lang="cs-CZ" sz="3400" dirty="0" err="1"/>
              <a:t>timeforjustice</a:t>
            </a:r>
            <a:r>
              <a:rPr lang="cs-CZ" sz="3400" dirty="0"/>
              <a:t>‬</a:t>
            </a:r>
            <a:endParaRPr lang="cs-CZ" sz="3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FF1E-B6B1-4DA7-9232-1CDB3CABEC8B}" type="datetime1">
              <a:rPr lang="cs-CZ" smtClean="0"/>
              <a:t>26.1.2016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836622"/>
            <a:ext cx="2088232" cy="5539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Radim Bureš, programový ředitel TI</a:t>
            </a:r>
          </a:p>
          <a:p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David Ondráčka, ředitel TI</a:t>
            </a:r>
            <a:endParaRPr lang="cs-CZ" sz="1500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61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Vám za pozornost!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490-ABBC-4F29-89AE-965B6F17523E}" type="datetime1">
              <a:rPr lang="cs-CZ" smtClean="0"/>
              <a:t>26.1.2016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188550"/>
            <a:ext cx="2088232" cy="5539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sz="1500" dirty="0">
                <a:solidFill>
                  <a:srgbClr val="FFFFFF"/>
                </a:solidFill>
                <a:latin typeface="GarageGothic Bold" pitchFamily="50" charset="-18"/>
              </a:rPr>
              <a:t>Radim Bureš, programový ředitel TI</a:t>
            </a:r>
          </a:p>
          <a:p>
            <a:r>
              <a:rPr lang="cs-CZ" sz="1500" dirty="0">
                <a:solidFill>
                  <a:srgbClr val="FFFFFF"/>
                </a:solidFill>
                <a:latin typeface="GarageGothic Bold" pitchFamily="50" charset="-18"/>
              </a:rPr>
              <a:t>David Ondráčka, ředitel </a:t>
            </a:r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TI</a:t>
            </a:r>
            <a:endParaRPr lang="cs-CZ" sz="1500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751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vnímání korupce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Umístění: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51                      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56</a:t>
            </a: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Žebříček:   53                       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37</a:t>
            </a:r>
            <a:endParaRPr lang="en-US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Index vnímání korupce 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2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707904" y="2788191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 doprava 8"/>
          <p:cNvSpPr/>
          <p:nvPr/>
        </p:nvSpPr>
        <p:spPr>
          <a:xfrm>
            <a:off x="3690409" y="1700808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1026" name="Picture 2" descr="\\tisad01.ad.transparency.cz\Plochy$\kotora\CPI 2015 - Infografika Česká republika - výsled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1" y="1295466"/>
            <a:ext cx="7170977" cy="501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06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zemí </a:t>
            </a:r>
            <a:r>
              <a:rPr lang="cs-CZ" dirty="0" err="1" smtClean="0"/>
              <a:t>Visegradu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3769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85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94661"/>
              </p:ext>
            </p:extLst>
          </p:nvPr>
        </p:nvGraphicFramePr>
        <p:xfrm>
          <a:off x="1043608" y="1340773"/>
          <a:ext cx="6840760" cy="4968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640"/>
                <a:gridCol w="1284029"/>
                <a:gridCol w="1195471"/>
                <a:gridCol w="3298620"/>
              </a:tblGrid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dirty="0">
                          <a:effectLst/>
                        </a:rPr>
                        <a:t>1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dirty="0">
                          <a:effectLst/>
                        </a:rPr>
                        <a:t>1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91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Denmark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90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Finland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Sweden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Netherlands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Norway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Switzerland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Germany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United Kingdom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81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Luxembourg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Iceland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Belgium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Austria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Ireland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Estonia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70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France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Portugal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Poland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Cyprus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Lithuania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Slovenia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Spain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22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Czech Republic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Malta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Latvia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Croatia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Hungary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Slovakia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Greece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58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28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Romania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44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>
                          <a:effectLst/>
                        </a:rPr>
                        <a:t>Italy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  <a:tr h="160276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69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31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41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 dirty="0" err="1">
                          <a:effectLst/>
                        </a:rPr>
                        <a:t>Bulgaria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0" marR="7300" marT="73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7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Meziroční vývoj indexu CPI v Česku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136904" cy="508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Přímá spojnice 20"/>
          <p:cNvCxnSpPr/>
          <p:nvPr/>
        </p:nvCxnSpPr>
        <p:spPr>
          <a:xfrm>
            <a:off x="6732240" y="1713911"/>
            <a:ext cx="0" cy="424847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5292080" y="1713911"/>
            <a:ext cx="0" cy="424847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419872" y="1713911"/>
            <a:ext cx="0" cy="424847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84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Rakousko 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72                       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76    </a:t>
            </a: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Maďarsko    54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		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 51  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Brazílie    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43   		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38</a:t>
            </a: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Bulharsko 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43                              41</a:t>
            </a:r>
            <a:endParaRPr lang="en-US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23928" y="1700808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Šipka doprava 7"/>
          <p:cNvSpPr/>
          <p:nvPr/>
        </p:nvSpPr>
        <p:spPr>
          <a:xfrm>
            <a:off x="3923928" y="2798661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 doprava 8"/>
          <p:cNvSpPr/>
          <p:nvPr/>
        </p:nvSpPr>
        <p:spPr>
          <a:xfrm>
            <a:off x="3923928" y="4005064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7169968" y="1583124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+ 4</a:t>
            </a:r>
            <a:endParaRPr lang="en-US" dirty="0"/>
          </a:p>
        </p:txBody>
      </p:sp>
      <p:sp>
        <p:nvSpPr>
          <p:cNvPr id="13" name="Ovál 12"/>
          <p:cNvSpPr/>
          <p:nvPr/>
        </p:nvSpPr>
        <p:spPr>
          <a:xfrm>
            <a:off x="7175738" y="5013176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 </a:t>
            </a:r>
            <a:r>
              <a:rPr lang="cs-CZ" dirty="0" smtClean="0"/>
              <a:t>2</a:t>
            </a:r>
            <a:endParaRPr lang="en-US" dirty="0"/>
          </a:p>
        </p:txBody>
      </p:sp>
      <p:sp>
        <p:nvSpPr>
          <p:cNvPr id="14" name="Ovál 13"/>
          <p:cNvSpPr/>
          <p:nvPr/>
        </p:nvSpPr>
        <p:spPr>
          <a:xfrm>
            <a:off x="7184127" y="3887380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- 5</a:t>
            </a:r>
            <a:endParaRPr lang="en-US" dirty="0"/>
          </a:p>
        </p:txBody>
      </p:sp>
      <p:sp>
        <p:nvSpPr>
          <p:cNvPr id="15" name="Ovál 14"/>
          <p:cNvSpPr/>
          <p:nvPr/>
        </p:nvSpPr>
        <p:spPr>
          <a:xfrm>
            <a:off x="7184127" y="2786045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 3</a:t>
            </a:r>
            <a:endParaRPr lang="en-US" dirty="0"/>
          </a:p>
        </p:txBody>
      </p:sp>
      <p:sp>
        <p:nvSpPr>
          <p:cNvPr id="16" name="Šipka doprava 15"/>
          <p:cNvSpPr/>
          <p:nvPr/>
        </p:nvSpPr>
        <p:spPr>
          <a:xfrm>
            <a:off x="3923928" y="5130860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9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Zdůvodnění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Razantnější a důslednější přístup OČTR proti korupčním trestným činům, zvláště složitějšího a organizovaného charakteru.</a:t>
            </a:r>
          </a:p>
          <a:p>
            <a:pPr lvl="0"/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Podařilo se rozbít klientelistické systémy, kdy o důležitých veřejných záležitostech rozhodovali kontroverzní osoby z šedé zóny.</a:t>
            </a:r>
          </a:p>
          <a:p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Tlak na legislativní a systémové změny iniciované platformou Rekonstrukce státu. </a:t>
            </a: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23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Zdůvodnění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Zvýšený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důraz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kvalitu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a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integritu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veřejných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institucí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spolu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s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větším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zaměřením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účelné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a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hospodárné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nakládání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s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veřejnými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financemi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. 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Skupiny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angažovaných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občanů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místní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úrovni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vstoupily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do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komunální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politiky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, v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řadě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obcí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se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dostaly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k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moci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a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začaly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rušit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zaběhnutá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korupční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schémata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Zároveň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se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jimi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tlačená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opatření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stávají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v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řadě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měst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a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obcí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normou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.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Pozitivní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prvky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se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objevují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v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různých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segmentech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soukromého</a:t>
            </a:r>
            <a:r>
              <a:rPr lang="en-US" dirty="0">
                <a:solidFill>
                  <a:srgbClr val="0070C0"/>
                </a:solidFill>
                <a:latin typeface="Oswald" panose="02000503000000000000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Oswald" panose="02000503000000000000" pitchFamily="2" charset="0"/>
              </a:rPr>
              <a:t>sektoru</a:t>
            </a:r>
            <a:endParaRPr lang="en-US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26.1.2016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328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">
      <a:majorFont>
        <a:latin typeface="GarageGothic Regular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360</Words>
  <Application>Microsoft Office PowerPoint</Application>
  <PresentationFormat>Předvádění na obrazovce (4:3)</PresentationFormat>
  <Paragraphs>186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„Index vnímání korupce 2015“</vt:lpstr>
      <vt:lpstr>Index vnímání korupce 2015</vt:lpstr>
      <vt:lpstr>Česká republika</vt:lpstr>
      <vt:lpstr>Srovnání zemí Visegradu</vt:lpstr>
      <vt:lpstr>Evropa</vt:lpstr>
      <vt:lpstr>Meziroční vývoj indexu CPI v Česku</vt:lpstr>
      <vt:lpstr>Zajímavé změny</vt:lpstr>
      <vt:lpstr>Zdůvodnění</vt:lpstr>
      <vt:lpstr>Zdůvodnění</vt:lpstr>
      <vt:lpstr>Děkujeme Vám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Puntschuh</dc:creator>
  <cp:lastModifiedBy>David Kotora</cp:lastModifiedBy>
  <cp:revision>18</cp:revision>
  <dcterms:created xsi:type="dcterms:W3CDTF">2015-01-30T13:23:07Z</dcterms:created>
  <dcterms:modified xsi:type="dcterms:W3CDTF">2016-01-26T15:30:14Z</dcterms:modified>
</cp:coreProperties>
</file>