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43558-C4D5-4E3A-ABF8-A2759AA428A9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6C676-BCB1-44C7-A021-F30A22287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70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facebook.com/pages/Transparency-International-%C4%8Cesk%C3%A1-republika/117823623864?fref=ts" TargetMode="External"/><Relationship Id="rId7" Type="http://schemas.openxmlformats.org/officeDocument/2006/relationships/hyperlink" Target="https://www.linkedin.com/company/3475293?trk=tyah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hyperlink" Target="https://www.youtube.com/user/TransparencyCesko" TargetMode="External"/><Relationship Id="rId5" Type="http://schemas.openxmlformats.org/officeDocument/2006/relationships/hyperlink" Target="https://plus.google.com/u/0/b/113952698299391006250/113952698299391006250/posts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s://twitter.com/Transparency_CZ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-108520" y="-99392"/>
            <a:ext cx="9361040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470025"/>
          </a:xfrm>
        </p:spPr>
        <p:txBody>
          <a:bodyPr>
            <a:normAutofit/>
          </a:bodyPr>
          <a:lstStyle>
            <a:lvl1pPr algn="l">
              <a:defRPr sz="6600">
                <a:solidFill>
                  <a:srgbClr val="FFFFFF"/>
                </a:solidFill>
                <a:latin typeface="GarageGothic Bold" pitchFamily="50" charset="-18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293096"/>
            <a:ext cx="4824536" cy="2376264"/>
          </a:xfrm>
        </p:spPr>
        <p:txBody>
          <a:bodyPr>
            <a:normAutofit/>
          </a:bodyPr>
          <a:lstStyle>
            <a:lvl1pPr marL="0" indent="0" algn="l">
              <a:buNone/>
              <a:defRPr sz="4400">
                <a:solidFill>
                  <a:schemeClr val="bg2"/>
                </a:solidFill>
                <a:latin typeface="GarageGothic Bold" pitchFamily="50" charset="-1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788464" y="302791"/>
            <a:ext cx="396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2000" dirty="0" smtClean="0">
                <a:solidFill>
                  <a:schemeClr val="bg2"/>
                </a:solidFill>
              </a:rPr>
              <a:t>„</a:t>
            </a:r>
            <a:r>
              <a:rPr lang="cs-CZ" sz="2000" dirty="0" smtClean="0"/>
              <a:t>Hlídáme veřejný zájem, hájíme efektivní a odpovědnou správu země</a:t>
            </a:r>
            <a:r>
              <a:rPr lang="cs-CZ" sz="2000" dirty="0" smtClean="0">
                <a:solidFill>
                  <a:schemeClr val="bg2"/>
                </a:solidFill>
              </a:rPr>
              <a:t>.“</a:t>
            </a:r>
            <a:endParaRPr lang="cs-CZ" sz="2000" dirty="0">
              <a:solidFill>
                <a:schemeClr val="bg2"/>
              </a:solidFill>
            </a:endParaRPr>
          </a:p>
        </p:txBody>
      </p:sp>
      <p:pic>
        <p:nvPicPr>
          <p:cNvPr id="1026" name="Picture 2" descr="Z:\PR\Grafika\TI - ID Pack\Inverze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54" y="275581"/>
            <a:ext cx="4327462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 userDrawn="1"/>
        </p:nvCxnSpPr>
        <p:spPr>
          <a:xfrm>
            <a:off x="611560" y="332656"/>
            <a:ext cx="3744416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 userDrawn="1"/>
        </p:nvCxnSpPr>
        <p:spPr>
          <a:xfrm>
            <a:off x="4788464" y="332656"/>
            <a:ext cx="3744416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 userDrawn="1"/>
        </p:nvCxnSpPr>
        <p:spPr>
          <a:xfrm>
            <a:off x="3068656" y="4293096"/>
            <a:ext cx="481571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467544" y="6381328"/>
            <a:ext cx="2084741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fld id="{E2F3E042-EB93-4DBC-941E-515779E3AACD}" type="datetime1">
              <a:rPr lang="cs-CZ" smtClean="0"/>
              <a:pPr/>
              <a:t>26.1.2016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437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-108520" y="-99392"/>
            <a:ext cx="9361040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>
            <a:normAutofit/>
          </a:bodyPr>
          <a:lstStyle>
            <a:lvl1pPr algn="l">
              <a:defRPr sz="6600">
                <a:solidFill>
                  <a:srgbClr val="FFFFFF"/>
                </a:solidFill>
                <a:latin typeface="GarageGothic Bold" pitchFamily="50" charset="-18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575562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fld id="{055BF490-ABBC-4F29-89AE-965B6F17523E}" type="datetime1">
              <a:rPr lang="cs-CZ" smtClean="0"/>
              <a:t>26.1.2016</a:t>
            </a:fld>
            <a:endParaRPr lang="cs-CZ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788464" y="302791"/>
            <a:ext cx="396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2000" dirty="0" smtClean="0">
                <a:solidFill>
                  <a:schemeClr val="bg2"/>
                </a:solidFill>
              </a:rPr>
              <a:t>„</a:t>
            </a:r>
            <a:r>
              <a:rPr lang="cs-CZ" sz="2000" dirty="0" smtClean="0"/>
              <a:t>Hlídáme veřejný zájem, hájíme efektivní a odpovědnou správu země</a:t>
            </a:r>
            <a:r>
              <a:rPr lang="cs-CZ" sz="2000" dirty="0" smtClean="0">
                <a:solidFill>
                  <a:schemeClr val="bg2"/>
                </a:solidFill>
              </a:rPr>
              <a:t>.“</a:t>
            </a:r>
            <a:endParaRPr lang="cs-CZ" sz="2000" dirty="0">
              <a:solidFill>
                <a:schemeClr val="bg2"/>
              </a:solidFill>
            </a:endParaRPr>
          </a:p>
        </p:txBody>
      </p:sp>
      <p:pic>
        <p:nvPicPr>
          <p:cNvPr id="1026" name="Picture 2" descr="Z:\PR\Grafika\TI - ID Pack\Inverze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54" y="275581"/>
            <a:ext cx="4327462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 userDrawn="1"/>
        </p:nvCxnSpPr>
        <p:spPr>
          <a:xfrm>
            <a:off x="611560" y="332656"/>
            <a:ext cx="3744416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 userDrawn="1"/>
        </p:nvCxnSpPr>
        <p:spPr>
          <a:xfrm>
            <a:off x="4788464" y="332656"/>
            <a:ext cx="3744416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467544" y="5780598"/>
            <a:ext cx="2084741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3" name="Obrázek 19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649" y="5861155"/>
            <a:ext cx="50323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Obrázek 22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737" y="5877030"/>
            <a:ext cx="503237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Obrázek 24">
            <a:hlinkClick r:id="rId7"/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74" y="5877030"/>
            <a:ext cx="5048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Obrázek 26">
            <a:hlinkClick r:id="rId9"/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624" y="5877030"/>
            <a:ext cx="503238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Obrázek 28">
            <a:hlinkClick r:id="rId11"/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87" y="5877030"/>
            <a:ext cx="503237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Přímá spojnice 26"/>
          <p:cNvCxnSpPr/>
          <p:nvPr userDrawn="1"/>
        </p:nvCxnSpPr>
        <p:spPr>
          <a:xfrm>
            <a:off x="2760663" y="10050463"/>
            <a:ext cx="27749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 userDrawn="1"/>
        </p:nvCxnSpPr>
        <p:spPr>
          <a:xfrm>
            <a:off x="5686425" y="10052050"/>
            <a:ext cx="27749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 userDrawn="1"/>
        </p:nvSpPr>
        <p:spPr>
          <a:xfrm>
            <a:off x="5868268" y="4725144"/>
            <a:ext cx="2520156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www.transparency.cz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posta@transparency.cz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@</a:t>
            </a:r>
            <a:r>
              <a:rPr lang="cs-CZ" sz="1800" b="0" u="sng" spc="0" dirty="0" err="1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Transparency_CZ</a:t>
            </a:r>
            <a:endParaRPr lang="cs-CZ" sz="1800" b="0" spc="0" dirty="0" smtClean="0">
              <a:solidFill>
                <a:schemeClr val="bg2"/>
              </a:solidFill>
              <a:effectLst/>
              <a:latin typeface="+mj-lt"/>
              <a:ea typeface="Calibri"/>
              <a:cs typeface="Times New Roman"/>
            </a:endParaRPr>
          </a:p>
        </p:txBody>
      </p:sp>
      <p:cxnSp>
        <p:nvCxnSpPr>
          <p:cNvPr id="30" name="Přímá spojnice 29"/>
          <p:cNvCxnSpPr/>
          <p:nvPr userDrawn="1"/>
        </p:nvCxnSpPr>
        <p:spPr>
          <a:xfrm>
            <a:off x="5616649" y="5773123"/>
            <a:ext cx="2771775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526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fld id="{889911D8-0E34-426B-B1C9-E7E7EE60479F}" type="datetime1">
              <a:rPr lang="cs-CZ" smtClean="0"/>
              <a:pPr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2C758AA8-A24C-4912-B2BC-1A984E3744C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985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DC24-147D-402C-AD46-0D297BECE6B4}" type="datetime1">
              <a:rPr lang="cs-CZ" smtClean="0"/>
              <a:t>26.1.2016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278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9660-57EF-4016-BCF0-DB9CFEF27461}" type="datetime1">
              <a:rPr lang="cs-CZ" smtClean="0"/>
              <a:t>26.1.2016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759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BF56-6019-4893-91DD-26BBFD503240}" type="datetime1">
              <a:rPr lang="cs-CZ" smtClean="0"/>
              <a:t>26.1.2016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487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A8FE-7754-4EBF-9B4E-922EAD9DBEC0}" type="datetime1">
              <a:rPr lang="cs-CZ" smtClean="0"/>
              <a:t>26.1.2016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13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A125-E546-45D4-99DB-0F31AE28A18F}" type="datetime1">
              <a:rPr lang="cs-CZ" smtClean="0"/>
              <a:t>26.1.2016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390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CAD9-5B22-47B1-9184-94E5CFEAE3FF}" type="datetime1">
              <a:rPr lang="cs-CZ" smtClean="0"/>
              <a:t>26.1.2016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744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Z:\PR\Grafika\TI - ID Pack\Logo - šedé a průsvitné.png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33863"/>
            <a:ext cx="3454400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fld id="{08F262C3-D6A5-4B1C-A3C7-0E22F93DEA08}" type="datetime1">
              <a:rPr lang="cs-CZ" smtClean="0"/>
              <a:pPr/>
              <a:t>26.1.2016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fld id="{2C758AA8-A24C-4912-B2BC-1A984E3744C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2843808" y="6381328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6300192" y="638971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Z:\PR\Grafika\TI - ID Pack\Logo - TI ČR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2054"/>
            <a:ext cx="1858332" cy="27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28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„Index vnímání korupce 2015“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400" dirty="0" smtClean="0"/>
              <a:t>Corruption Perceptions Index – CPI </a:t>
            </a:r>
          </a:p>
          <a:p>
            <a:r>
              <a:rPr lang="cs-CZ" sz="3400" dirty="0"/>
              <a:t>#cpi2015 </a:t>
            </a:r>
            <a:r>
              <a:rPr lang="cs-CZ" sz="3400" dirty="0" smtClean="0"/>
              <a:t>#</a:t>
            </a:r>
            <a:r>
              <a:rPr lang="cs-CZ" sz="3400" dirty="0"/>
              <a:t>‎</a:t>
            </a:r>
            <a:r>
              <a:rPr lang="cs-CZ" sz="3400" dirty="0" err="1"/>
              <a:t>timeforjustice</a:t>
            </a:r>
            <a:r>
              <a:rPr lang="cs-CZ" sz="3400" dirty="0"/>
              <a:t>‬</a:t>
            </a:r>
            <a:endParaRPr lang="cs-CZ" sz="3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FF1E-B6B1-4DA7-9232-1CDB3CABEC8B}" type="datetime1">
              <a:rPr lang="cs-CZ" smtClean="0"/>
              <a:t>26.1.2016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5836622"/>
            <a:ext cx="2088232" cy="5539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cs-CZ" sz="1500" dirty="0" smtClean="0">
                <a:solidFill>
                  <a:srgbClr val="FFFFFF"/>
                </a:solidFill>
                <a:latin typeface="GarageGothic Bold" pitchFamily="50" charset="-18"/>
              </a:rPr>
              <a:t>Radim Bureš, programový ředitel TI</a:t>
            </a:r>
          </a:p>
          <a:p>
            <a:r>
              <a:rPr lang="cs-CZ" sz="1500" dirty="0" smtClean="0">
                <a:solidFill>
                  <a:srgbClr val="FFFFFF"/>
                </a:solidFill>
                <a:latin typeface="GarageGothic Bold" pitchFamily="50" charset="-18"/>
              </a:rPr>
              <a:t>David Ondráčka, ředitel TI</a:t>
            </a:r>
            <a:endParaRPr lang="cs-CZ" sz="1500" dirty="0">
              <a:solidFill>
                <a:srgbClr val="FFFFFF"/>
              </a:solidFill>
              <a:latin typeface="GarageGothic Bold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0613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Vám za pozornost!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F490-ABBC-4F29-89AE-965B6F17523E}" type="datetime1">
              <a:rPr lang="cs-CZ" smtClean="0"/>
              <a:t>26.1.2016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188550"/>
            <a:ext cx="2088232" cy="5539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cs-CZ" sz="1500" dirty="0">
                <a:solidFill>
                  <a:srgbClr val="FFFFFF"/>
                </a:solidFill>
                <a:latin typeface="GarageGothic Bold" pitchFamily="50" charset="-18"/>
              </a:rPr>
              <a:t>Radim Bureš, programový ředitel TI</a:t>
            </a:r>
          </a:p>
          <a:p>
            <a:r>
              <a:rPr lang="cs-CZ" sz="1500" dirty="0">
                <a:solidFill>
                  <a:srgbClr val="FFFFFF"/>
                </a:solidFill>
                <a:latin typeface="GarageGothic Bold" pitchFamily="50" charset="-18"/>
              </a:rPr>
              <a:t>David Ondráčka, ředitel </a:t>
            </a:r>
            <a:r>
              <a:rPr lang="cs-CZ" sz="1500" dirty="0" smtClean="0">
                <a:solidFill>
                  <a:srgbClr val="FFFFFF"/>
                </a:solidFill>
                <a:latin typeface="GarageGothic Bold" pitchFamily="50" charset="-18"/>
              </a:rPr>
              <a:t>TI</a:t>
            </a:r>
            <a:endParaRPr lang="cs-CZ" sz="1500" dirty="0">
              <a:solidFill>
                <a:srgbClr val="FFFFFF"/>
              </a:solidFill>
              <a:latin typeface="GarageGothic Bold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47513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Index vnímání korupce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Umístění:   </a:t>
            </a:r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51                      </a:t>
            </a: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     </a:t>
            </a:r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56</a:t>
            </a:r>
          </a:p>
          <a:p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Žebříček:   53                           </a:t>
            </a:r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37</a:t>
            </a:r>
            <a:endParaRPr lang="en-US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endParaRPr lang="cs-CZ" dirty="0">
              <a:latin typeface="Oswald" panose="02000503000000000000" pitchFamily="2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C60C-7B70-44EA-B9F4-087CF9BF4887}" type="datetime1">
              <a:rPr lang="cs-CZ" smtClean="0"/>
              <a:t>26.1.2016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Index vnímání korupce 2015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t>2</a:t>
            </a:fld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3707904" y="2788191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Šipka doprava 8"/>
          <p:cNvSpPr/>
          <p:nvPr/>
        </p:nvSpPr>
        <p:spPr>
          <a:xfrm>
            <a:off x="3690409" y="1700808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republika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mtClean="0"/>
              <a:pPr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Index vnímání korupce </a:t>
            </a:r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1026" name="Picture 2" descr="\\tisad01.ad.transparency.cz\Plochy$\kotora\CPI 2015 - Infografika Česká republika - výsled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511" y="1295466"/>
            <a:ext cx="7170977" cy="501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061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zemí </a:t>
            </a:r>
            <a:r>
              <a:rPr lang="cs-CZ" dirty="0" err="1" smtClean="0"/>
              <a:t>Visegradu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mtClean="0"/>
              <a:pPr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Index vnímání korupce </a:t>
            </a:r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808"/>
            <a:ext cx="8229600" cy="3769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485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mtClean="0"/>
              <a:pPr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Index vnímání korupce </a:t>
            </a:r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pPr/>
              <a:t>5</a:t>
            </a:fld>
            <a:endParaRPr lang="cs-CZ"/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94661"/>
              </p:ext>
            </p:extLst>
          </p:nvPr>
        </p:nvGraphicFramePr>
        <p:xfrm>
          <a:off x="1043608" y="1340773"/>
          <a:ext cx="6840760" cy="49685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2640"/>
                <a:gridCol w="1284029"/>
                <a:gridCol w="1195471"/>
                <a:gridCol w="3298620"/>
              </a:tblGrid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dirty="0">
                          <a:effectLst/>
                        </a:rPr>
                        <a:t>1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 dirty="0">
                          <a:effectLst/>
                        </a:rPr>
                        <a:t>1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91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Denmark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90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Finland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89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Sweden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87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Netherlands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87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Norway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86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Switzerland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81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Germany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81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United Kingdom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81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Luxembourg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79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Iceland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Belgium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12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Austria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Ireland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Estonia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70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France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63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Portugal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62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Poland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32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61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Cyprus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32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18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61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Lithuania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60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Slovenia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Spain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22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Czech Republic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Malta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40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Latvia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Croatia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Hungary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Slovakia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46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Greece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58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28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46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Romania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61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44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>
                          <a:effectLst/>
                        </a:rPr>
                        <a:t>Italy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  <a:tr h="160276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69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31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u="none" strike="noStrike">
                          <a:effectLst/>
                        </a:rPr>
                        <a:t>41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 dirty="0" err="1">
                          <a:effectLst/>
                        </a:rPr>
                        <a:t>Bulgaria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300" marR="7300" marT="73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97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Meziroční vývoj indexu CPI v Česku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mtClean="0"/>
              <a:pPr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Index vnímání korupce </a:t>
            </a:r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136904" cy="5082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Přímá spojnice 20"/>
          <p:cNvCxnSpPr/>
          <p:nvPr/>
        </p:nvCxnSpPr>
        <p:spPr>
          <a:xfrm>
            <a:off x="6732240" y="1713911"/>
            <a:ext cx="0" cy="424847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5292080" y="1713911"/>
            <a:ext cx="0" cy="424847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3419872" y="1713911"/>
            <a:ext cx="0" cy="424847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848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Rakousko </a:t>
            </a: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    </a:t>
            </a:r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72                       </a:t>
            </a: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      </a:t>
            </a:r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76    </a:t>
            </a:r>
          </a:p>
          <a:p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Maďarsko    54   </a:t>
            </a:r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		</a:t>
            </a: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      51  </a:t>
            </a:r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Brazílie    </a:t>
            </a: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    </a:t>
            </a:r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43   		</a:t>
            </a: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      </a:t>
            </a:r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38</a:t>
            </a:r>
          </a:p>
          <a:p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Bulharsko </a:t>
            </a:r>
            <a:r>
              <a:rPr lang="cs-CZ" dirty="0" smtClean="0">
                <a:solidFill>
                  <a:srgbClr val="0070C0"/>
                </a:solidFill>
                <a:latin typeface="Oswald" panose="02000503000000000000" pitchFamily="2" charset="0"/>
              </a:rPr>
              <a:t>  43                              41</a:t>
            </a:r>
            <a:endParaRPr lang="en-US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endParaRPr lang="cs-CZ" dirty="0">
              <a:latin typeface="Oswald" panose="02000503000000000000" pitchFamily="2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mtClean="0"/>
              <a:pPr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Index vnímání korupce </a:t>
            </a:r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923928" y="1700808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Šipka doprava 7"/>
          <p:cNvSpPr/>
          <p:nvPr/>
        </p:nvSpPr>
        <p:spPr>
          <a:xfrm>
            <a:off x="3923928" y="2798661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Šipka doprava 8"/>
          <p:cNvSpPr/>
          <p:nvPr/>
        </p:nvSpPr>
        <p:spPr>
          <a:xfrm>
            <a:off x="3923928" y="4005064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ál 11"/>
          <p:cNvSpPr/>
          <p:nvPr/>
        </p:nvSpPr>
        <p:spPr>
          <a:xfrm>
            <a:off x="7169968" y="1583124"/>
            <a:ext cx="720000" cy="7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+ 4</a:t>
            </a:r>
            <a:endParaRPr lang="en-US" dirty="0"/>
          </a:p>
        </p:txBody>
      </p:sp>
      <p:sp>
        <p:nvSpPr>
          <p:cNvPr id="13" name="Ovál 12"/>
          <p:cNvSpPr/>
          <p:nvPr/>
        </p:nvSpPr>
        <p:spPr>
          <a:xfrm>
            <a:off x="7175738" y="5013176"/>
            <a:ext cx="720000" cy="7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-  </a:t>
            </a:r>
            <a:r>
              <a:rPr lang="cs-CZ" dirty="0" smtClean="0"/>
              <a:t>2</a:t>
            </a:r>
            <a:endParaRPr lang="en-US" dirty="0"/>
          </a:p>
        </p:txBody>
      </p:sp>
      <p:sp>
        <p:nvSpPr>
          <p:cNvPr id="14" name="Ovál 13"/>
          <p:cNvSpPr/>
          <p:nvPr/>
        </p:nvSpPr>
        <p:spPr>
          <a:xfrm>
            <a:off x="7184127" y="3887380"/>
            <a:ext cx="720000" cy="7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- 5</a:t>
            </a:r>
            <a:endParaRPr lang="en-US" dirty="0"/>
          </a:p>
        </p:txBody>
      </p:sp>
      <p:sp>
        <p:nvSpPr>
          <p:cNvPr id="15" name="Ovál 14"/>
          <p:cNvSpPr/>
          <p:nvPr/>
        </p:nvSpPr>
        <p:spPr>
          <a:xfrm>
            <a:off x="7184127" y="2786045"/>
            <a:ext cx="720000" cy="7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-  3</a:t>
            </a:r>
            <a:endParaRPr lang="en-US" dirty="0"/>
          </a:p>
        </p:txBody>
      </p:sp>
      <p:sp>
        <p:nvSpPr>
          <p:cNvPr id="16" name="Šipka doprava 15"/>
          <p:cNvSpPr/>
          <p:nvPr/>
        </p:nvSpPr>
        <p:spPr>
          <a:xfrm>
            <a:off x="3923928" y="5130860"/>
            <a:ext cx="978408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96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Zdůvodnění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Razantnější a důslednější přístup OČTR proti korupčním trestným činům, zvláště složitějšího a organizovaného charakteru.</a:t>
            </a:r>
          </a:p>
          <a:p>
            <a:pPr lvl="0"/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Podařilo se rozbít klientelistické systémy, kdy o důležitých veřejných záležitostech rozhodovali kontroverzní osoby z šedé zóny.</a:t>
            </a:r>
          </a:p>
          <a:p>
            <a:r>
              <a:rPr lang="cs-CZ" dirty="0">
                <a:solidFill>
                  <a:srgbClr val="0070C0"/>
                </a:solidFill>
                <a:latin typeface="Oswald" panose="02000503000000000000" pitchFamily="2" charset="0"/>
              </a:rPr>
              <a:t>Tlak na legislativní a systémové změny iniciované platformou Rekonstrukce státu. </a:t>
            </a:r>
          </a:p>
          <a:p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mtClean="0"/>
              <a:pPr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Index vnímání korupce </a:t>
            </a:r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231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Zdůvodnění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Zvýšený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důraz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na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kvalitu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a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integritu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veřejných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institucí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spolu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s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větším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zaměřením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na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účelné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a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hospodárné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nakládání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s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veřejnými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financemi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. </a:t>
            </a:r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Skupiny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angažovaných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občanů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na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místní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úrovni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vstoupily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do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komunální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politiky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, v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řadě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obcí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se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dostaly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k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moci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a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začaly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rušit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zaběhnutá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korupční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schémata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.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Zároveň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se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jimi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tlačená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opatření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stávají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v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řadě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měst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a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obcí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normou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.</a:t>
            </a:r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Pozitivní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prvky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se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objevují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v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různých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segmentech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soukromého</a:t>
            </a:r>
            <a:r>
              <a:rPr lang="en-US" dirty="0">
                <a:solidFill>
                  <a:srgbClr val="0070C0"/>
                </a:solidFill>
                <a:latin typeface="Oswald" panose="02000503000000000000" pitchFamily="2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Oswald" panose="02000503000000000000" pitchFamily="2" charset="0"/>
              </a:rPr>
              <a:t>sektoru</a:t>
            </a:r>
            <a:endParaRPr lang="en-US" dirty="0">
              <a:solidFill>
                <a:srgbClr val="0070C0"/>
              </a:solidFill>
              <a:latin typeface="Oswald" panose="02000503000000000000" pitchFamily="2" charset="0"/>
            </a:endParaRPr>
          </a:p>
          <a:p>
            <a:endParaRPr lang="cs-CZ" dirty="0">
              <a:solidFill>
                <a:srgbClr val="0070C0"/>
              </a:solidFill>
              <a:latin typeface="Oswald" panose="02000503000000000000" pitchFamily="2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11D8-0E34-426B-B1C9-E7E7EE60479F}" type="datetime1">
              <a:rPr lang="cs-CZ" smtClean="0"/>
              <a:pPr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Index vnímání korupce </a:t>
            </a:r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8AA8-A24C-4912-B2BC-1A984E3744C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3284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Transparency 1">
      <a:dk1>
        <a:srgbClr val="0065B3"/>
      </a:dk1>
      <a:lt1>
        <a:srgbClr val="C6EAFA"/>
      </a:lt1>
      <a:dk2>
        <a:srgbClr val="000000"/>
      </a:dk2>
      <a:lt2>
        <a:srgbClr val="00BFF3"/>
      </a:lt2>
      <a:accent1>
        <a:srgbClr val="0065B3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ansparency">
      <a:majorFont>
        <a:latin typeface="GarageGothic Regular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360</Words>
  <Application>Microsoft Office PowerPoint</Application>
  <PresentationFormat>Předvádění na obrazovce (4:3)</PresentationFormat>
  <Paragraphs>186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„Index vnímání korupce 2015“</vt:lpstr>
      <vt:lpstr>Index vnímání korupce 2015</vt:lpstr>
      <vt:lpstr>Česká republika</vt:lpstr>
      <vt:lpstr>Srovnání zemí Visegradu</vt:lpstr>
      <vt:lpstr>Evropa</vt:lpstr>
      <vt:lpstr>Meziroční vývoj indexu CPI v Česku</vt:lpstr>
      <vt:lpstr>Zajímavé změny</vt:lpstr>
      <vt:lpstr>Zdůvodnění</vt:lpstr>
      <vt:lpstr>Zdůvodnění</vt:lpstr>
      <vt:lpstr>Děkujeme Vám za pozornost!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 Puntschuh</dc:creator>
  <cp:lastModifiedBy>David Kotora</cp:lastModifiedBy>
  <cp:revision>18</cp:revision>
  <dcterms:created xsi:type="dcterms:W3CDTF">2015-01-30T13:23:07Z</dcterms:created>
  <dcterms:modified xsi:type="dcterms:W3CDTF">2016-01-26T15:30:14Z</dcterms:modified>
</cp:coreProperties>
</file>