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392" r:id="rId3"/>
    <p:sldId id="409" r:id="rId4"/>
    <p:sldId id="393" r:id="rId5"/>
    <p:sldId id="394" r:id="rId6"/>
    <p:sldId id="397" r:id="rId7"/>
    <p:sldId id="398" r:id="rId8"/>
    <p:sldId id="399" r:id="rId9"/>
    <p:sldId id="402" r:id="rId10"/>
    <p:sldId id="296" r:id="rId11"/>
  </p:sldIdLst>
  <p:sldSz cx="9144000" cy="6858000" type="screen4x3"/>
  <p:notesSz cx="7023100" cy="100838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3177">
          <p15:clr>
            <a:srgbClr val="A4A3A4"/>
          </p15:clr>
        </p15:guide>
        <p15:guide id="2" pos="2212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Martin Bušek" initials="M.B." lastIdx="0" clrIdx="0"/>
  <p:cmAuthor id="1" name="Kateřina Neveselá" initials="K.N.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00AF3F"/>
    <a:srgbClr val="DB7D00"/>
    <a:srgbClr val="F9E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Světlý styl 3 – zvýraznění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087" autoAdjust="0"/>
    <p:restoredTop sz="55957" autoAdjust="0"/>
  </p:normalViewPr>
  <p:slideViewPr>
    <p:cSldViewPr>
      <p:cViewPr>
        <p:scale>
          <a:sx n="77" d="100"/>
          <a:sy n="77" d="100"/>
        </p:scale>
        <p:origin x="-1512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100" d="100"/>
          <a:sy n="100" d="100"/>
        </p:scale>
        <p:origin x="-3600" y="-108"/>
      </p:cViewPr>
      <p:guideLst>
        <p:guide orient="horz" pos="3177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8132" y="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/>
          <a:lstStyle>
            <a:lvl1pPr algn="r">
              <a:defRPr sz="1200"/>
            </a:lvl1pPr>
          </a:lstStyle>
          <a:p>
            <a:fld id="{DEDA9FB6-D9ED-404E-AFD2-37E0835FC3D6}" type="datetimeFigureOut">
              <a:rPr lang="cs-CZ" smtClean="0"/>
              <a:pPr/>
              <a:t>27.10.2016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957786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8132" y="957786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 anchor="b"/>
          <a:lstStyle>
            <a:lvl1pPr algn="r">
              <a:defRPr sz="1200"/>
            </a:lvl1pPr>
          </a:lstStyle>
          <a:p>
            <a:fld id="{84BA257B-425A-4350-8792-7C494188941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820806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/>
          <a:lstStyle>
            <a:lvl1pPr algn="r">
              <a:defRPr sz="1200"/>
            </a:lvl1pPr>
          </a:lstStyle>
          <a:p>
            <a:fld id="{07B48070-1754-4046-9E38-6F5D9D5E9BB1}" type="datetimeFigureOut">
              <a:rPr lang="cs-CZ" smtClean="0"/>
              <a:pPr/>
              <a:t>27.10.2016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89013" y="755650"/>
            <a:ext cx="5045075" cy="37830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525" tIns="46762" rIns="93525" bIns="46762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2311" y="4789805"/>
            <a:ext cx="5618480" cy="4537710"/>
          </a:xfrm>
          <a:prstGeom prst="rect">
            <a:avLst/>
          </a:prstGeom>
        </p:spPr>
        <p:txBody>
          <a:bodyPr vert="horz" lIns="93525" tIns="46762" rIns="93525" bIns="46762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57786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8132" y="9577860"/>
            <a:ext cx="3043343" cy="504190"/>
          </a:xfrm>
          <a:prstGeom prst="rect">
            <a:avLst/>
          </a:prstGeom>
        </p:spPr>
        <p:txBody>
          <a:bodyPr vert="horz" lIns="93525" tIns="46762" rIns="93525" bIns="46762" rtlCol="0" anchor="b"/>
          <a:lstStyle>
            <a:lvl1pPr algn="r">
              <a:defRPr sz="1200"/>
            </a:lvl1pPr>
          </a:lstStyle>
          <a:p>
            <a:fld id="{2A477F0F-9C0A-45F8-A7AE-EABCF911889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2146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8120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34322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66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A477F0F-9C0A-45F8-A7AE-EABCF9118898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02762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62334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841894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pPr defTabSz="942472" fontAlgn="base">
              <a:spcBef>
                <a:spcPct val="30000"/>
              </a:spcBef>
              <a:spcAft>
                <a:spcPct val="0"/>
              </a:spcAft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1801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 defTabSz="942472" fontAlgn="base">
              <a:spcBef>
                <a:spcPct val="30000"/>
              </a:spcBef>
              <a:spcAft>
                <a:spcPct val="0"/>
              </a:spcAft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D20FC2D-0872-4A52-9DE2-C20A2859F135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972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li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692696"/>
            <a:ext cx="2565000" cy="562500"/>
          </a:xfrm>
          <a:prstGeom prst="rect">
            <a:avLst/>
          </a:prstGeom>
        </p:spPr>
      </p:pic>
      <p:sp>
        <p:nvSpPr>
          <p:cNvPr id="9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1403648" y="4869160"/>
            <a:ext cx="7272808" cy="864096"/>
          </a:xfrm>
          <a:prstGeom prst="rect">
            <a:avLst/>
          </a:prstGeom>
        </p:spPr>
        <p:txBody>
          <a:bodyPr anchor="b">
            <a:noAutofit/>
          </a:bodyPr>
          <a:lstStyle>
            <a:lvl1pPr marL="0" indent="0" algn="l">
              <a:buNone/>
              <a:defRPr sz="20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dirty="0"/>
              <a:t>autoři projektu</a:t>
            </a:r>
          </a:p>
        </p:txBody>
      </p:sp>
      <p:sp>
        <p:nvSpPr>
          <p:cNvPr id="6" name="Nadpis 13"/>
          <p:cNvSpPr>
            <a:spLocks noGrp="1" noChangeAspect="1"/>
          </p:cNvSpPr>
          <p:nvPr>
            <p:ph type="title" hasCustomPrompt="1"/>
          </p:nvPr>
        </p:nvSpPr>
        <p:spPr>
          <a:xfrm>
            <a:off x="1403648" y="3140968"/>
            <a:ext cx="7283152" cy="864096"/>
          </a:xfrm>
          <a:prstGeom prst="rect">
            <a:avLst/>
          </a:prstGeom>
        </p:spPr>
        <p:txBody>
          <a:bodyPr anchor="b"/>
          <a:lstStyle>
            <a:lvl1pPr algn="l">
              <a:defRPr b="1" baseline="0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NÁZEV PREZENTACE</a:t>
            </a:r>
          </a:p>
        </p:txBody>
      </p:sp>
      <p:sp>
        <p:nvSpPr>
          <p:cNvPr id="10" name="Podnadpis 2"/>
          <p:cNvSpPr txBox="1">
            <a:spLocks/>
          </p:cNvSpPr>
          <p:nvPr userDrawn="1"/>
        </p:nvSpPr>
        <p:spPr>
          <a:xfrm>
            <a:off x="1403648" y="3140968"/>
            <a:ext cx="7209184" cy="1152128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l">
              <a:buNone/>
              <a:defRPr sz="26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cs-CZ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2060848"/>
            <a:ext cx="8291264" cy="388843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pic>
        <p:nvPicPr>
          <p:cNvPr id="4" name="Obrázek 3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395536" y="1484784"/>
            <a:ext cx="8291264" cy="446449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spcBef>
                <a:spcPts val="1000"/>
              </a:spcBef>
              <a:spcAft>
                <a:spcPts val="1000"/>
              </a:spcAft>
              <a:buFontTx/>
              <a:buNone/>
              <a:defRPr sz="2800">
                <a:latin typeface="Arial" pitchFamily="34" charset="0"/>
                <a:cs typeface="Arial" pitchFamily="34" charset="0"/>
              </a:defRPr>
            </a:lvl1pPr>
            <a:lvl2pPr algn="l">
              <a:buFontTx/>
              <a:buNone/>
              <a:defRPr sz="2400">
                <a:latin typeface="Arial" pitchFamily="34" charset="0"/>
                <a:cs typeface="Arial" pitchFamily="34" charset="0"/>
              </a:defRPr>
            </a:lvl2pPr>
            <a:lvl3pPr algn="l">
              <a:buFontTx/>
              <a:buNone/>
              <a:defRPr sz="2000">
                <a:latin typeface="Arial" pitchFamily="34" charset="0"/>
                <a:cs typeface="Arial" pitchFamily="34" charset="0"/>
              </a:defRPr>
            </a:lvl3pPr>
            <a:lvl4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4pPr>
            <a:lvl5pPr algn="l">
              <a:buFontTx/>
              <a:buNone/>
              <a:defRPr sz="1800">
                <a:latin typeface="Arial" pitchFamily="34" charset="0"/>
                <a:cs typeface="Arial" pitchFamily="34" charset="0"/>
              </a:defRPr>
            </a:lvl5pPr>
            <a:lvl6pPr>
              <a:buNone/>
              <a:defRPr/>
            </a:lvl6pPr>
          </a:lstStyle>
          <a:p>
            <a:pPr lvl="0"/>
            <a:r>
              <a:rPr lang="cs-CZ" dirty="0"/>
              <a:t>Klepnutím vložíte text</a:t>
            </a:r>
          </a:p>
        </p:txBody>
      </p:sp>
      <p:pic>
        <p:nvPicPr>
          <p:cNvPr id="3" name="Obrázek 2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nitřní list s odrážkam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Nadpis 9"/>
          <p:cNvSpPr>
            <a:spLocks noGrp="1"/>
          </p:cNvSpPr>
          <p:nvPr>
            <p:ph type="title" hasCustomPrompt="1"/>
          </p:nvPr>
        </p:nvSpPr>
        <p:spPr>
          <a:xfrm>
            <a:off x="395536" y="1412776"/>
            <a:ext cx="829126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>
              <a:defRPr sz="3200" b="1">
                <a:solidFill>
                  <a:srgbClr val="000099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cs-CZ" dirty="0"/>
              <a:t>NADPIS</a:t>
            </a:r>
          </a:p>
        </p:txBody>
      </p:sp>
      <p:sp>
        <p:nvSpPr>
          <p:cNvPr id="4" name="Zástupný symbol pro obsah 2"/>
          <p:cNvSpPr>
            <a:spLocks noGrp="1"/>
          </p:cNvSpPr>
          <p:nvPr>
            <p:ph idx="10"/>
          </p:nvPr>
        </p:nvSpPr>
        <p:spPr>
          <a:xfrm>
            <a:off x="467544" y="2060849"/>
            <a:ext cx="8229600" cy="3888431"/>
          </a:xfrm>
          <a:prstGeom prst="rect">
            <a:avLst/>
          </a:prstGeom>
        </p:spPr>
        <p:txBody>
          <a:bodyPr/>
          <a:lstStyle>
            <a:lvl1pPr marL="342900" indent="-342900">
              <a:buClr>
                <a:schemeClr val="accent1"/>
              </a:buClr>
              <a:buFont typeface="Wingdings" pitchFamily="2" charset="2"/>
              <a:buChar char="§"/>
              <a:defRPr/>
            </a:lvl1pPr>
            <a:lvl2pPr marL="742950" indent="-285750">
              <a:buClr>
                <a:schemeClr val="accent1"/>
              </a:buClr>
              <a:buFont typeface="Wingdings" pitchFamily="2" charset="2"/>
              <a:buChar char="§"/>
              <a:defRPr/>
            </a:lvl2pPr>
            <a:lvl3pPr marL="1143000" indent="-228600">
              <a:buClr>
                <a:schemeClr val="accent1"/>
              </a:buClr>
              <a:buFont typeface="Wingdings" pitchFamily="2" charset="2"/>
              <a:buChar char="§"/>
              <a:defRPr/>
            </a:lvl3pPr>
            <a:lvl4pPr marL="1600200" indent="-228600">
              <a:buClr>
                <a:schemeClr val="accent1"/>
              </a:buClr>
              <a:buFont typeface="Wingdings" pitchFamily="2" charset="2"/>
              <a:buChar char="§"/>
              <a:defRPr/>
            </a:lvl4pPr>
            <a:lvl5pPr marL="2057400" indent="-228600">
              <a:buClr>
                <a:schemeClr val="accent1"/>
              </a:buClr>
              <a:buFont typeface="Wingdings" pitchFamily="2" charset="2"/>
              <a:buChar char="§"/>
              <a:defRPr/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pic>
        <p:nvPicPr>
          <p:cNvPr id="5" name="Obrázek 4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942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C466529-9B79-43F6-9BA7-C68323A332B1}" type="datetimeFigureOut">
              <a:rPr lang="cs-CZ" smtClean="0"/>
              <a:t>27.10.2016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1C58DD9-D2E0-42C5-8FFD-485777987DB9}" type="slidenum">
              <a:rPr lang="cs-CZ" smtClean="0"/>
              <a:t>‹#›</a:t>
            </a:fld>
            <a:endParaRPr lang="cs-CZ"/>
          </a:p>
        </p:txBody>
      </p:sp>
      <p:pic>
        <p:nvPicPr>
          <p:cNvPr id="8" name="Obrázek 7" descr="mmr_cr_rgb.em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467544" y="620688"/>
            <a:ext cx="2016224" cy="442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2714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 descr="nok bubliny.jpg"/>
          <p:cNvPicPr>
            <a:picLocks noChangeAspect="1"/>
          </p:cNvPicPr>
          <p:nvPr/>
        </p:nvPicPr>
        <p:blipFill>
          <a:blip r:embed="rId7" cstate="print"/>
          <a:srcRect l="14905"/>
          <a:stretch>
            <a:fillRect/>
          </a:stretch>
        </p:blipFill>
        <p:spPr>
          <a:xfrm>
            <a:off x="-1" y="1628800"/>
            <a:ext cx="7056301" cy="4608512"/>
          </a:xfrm>
          <a:prstGeom prst="rect">
            <a:avLst/>
          </a:prstGeom>
        </p:spPr>
      </p:pic>
      <p:sp>
        <p:nvSpPr>
          <p:cNvPr id="12" name="Obdélník 11"/>
          <p:cNvSpPr>
            <a:spLocks noChangeAspect="1"/>
          </p:cNvSpPr>
          <p:nvPr/>
        </p:nvSpPr>
        <p:spPr>
          <a:xfrm>
            <a:off x="0" y="1"/>
            <a:ext cx="9144000" cy="260648"/>
          </a:xfrm>
          <a:prstGeom prst="rect">
            <a:avLst/>
          </a:prstGeom>
          <a:solidFill>
            <a:srgbClr val="0000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sp>
        <p:nvSpPr>
          <p:cNvPr id="14" name="Obdélník 13"/>
          <p:cNvSpPr/>
          <p:nvPr/>
        </p:nvSpPr>
        <p:spPr>
          <a:xfrm>
            <a:off x="0" y="260649"/>
            <a:ext cx="9144000" cy="144016"/>
          </a:xfrm>
          <a:prstGeom prst="rect">
            <a:avLst/>
          </a:prstGeom>
          <a:gradFill>
            <a:gsLst>
              <a:gs pos="0">
                <a:srgbClr val="000099"/>
              </a:gs>
              <a:gs pos="100000">
                <a:schemeClr val="bg1">
                  <a:alpha val="0"/>
                </a:schemeClr>
              </a:gs>
            </a:gsLst>
            <a:lin ang="0" scaled="1"/>
          </a:gradFill>
          <a:ln>
            <a:noFill/>
          </a:ln>
          <a:effectLst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noFill/>
            </a:endParaRPr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5934504"/>
            <a:ext cx="3266223" cy="102109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mr.cz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4.xml"/><Relationship Id="rId4" Type="http://schemas.openxmlformats.org/officeDocument/2006/relationships/hyperlink" Target="http://www.strukturalni-fondy.cz/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755576" y="4581128"/>
            <a:ext cx="7920880" cy="1152128"/>
          </a:xfrm>
        </p:spPr>
        <p:txBody>
          <a:bodyPr/>
          <a:lstStyle/>
          <a:p>
            <a:pPr marL="342900" indent="-342900" algn="ctr">
              <a:lnSpc>
                <a:spcPct val="80000"/>
              </a:lnSpc>
            </a:pPr>
            <a:r>
              <a:rPr lang="cs-CZ" i="1" dirty="0"/>
              <a:t>Praha, hotel GRANDIOR</a:t>
            </a:r>
          </a:p>
          <a:p>
            <a:pPr marL="342900" indent="-342900" algn="ctr">
              <a:lnSpc>
                <a:spcPct val="80000"/>
              </a:lnSpc>
            </a:pPr>
            <a:r>
              <a:rPr lang="cs-CZ" i="1" dirty="0"/>
              <a:t>3.11.2016</a:t>
            </a:r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683568" y="2564904"/>
            <a:ext cx="8003232" cy="864096"/>
          </a:xfrm>
        </p:spPr>
        <p:txBody>
          <a:bodyPr/>
          <a:lstStyle/>
          <a:p>
            <a:pPr algn="ctr"/>
            <a:r>
              <a:rPr lang="cs-CZ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Řízení rizik podvodů pro období 2014–2020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0609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7544" y="1556792"/>
            <a:ext cx="8229600" cy="2367136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cs-CZ" b="1" i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>Děkuji za pozornost.</a:t>
            </a:r>
            <a:br>
              <a:rPr lang="cs-CZ" b="1" i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3000" b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  <a:t/>
            </a:r>
            <a:br>
              <a:rPr lang="cs-CZ" sz="3000" b="1" kern="1200" dirty="0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pitchFamily="34" charset="0"/>
                <a:ea typeface="+mn-ea"/>
                <a:cs typeface="Arial" pitchFamily="34" charset="0"/>
              </a:rPr>
            </a:br>
            <a: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/>
            </a:r>
            <a:b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</a:br>
            <a: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JUDr. Olga Letáčková</a:t>
            </a:r>
            <a:b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náměstkyně sekce koordinace evropských fondů a mezinárodních vztahů</a:t>
            </a:r>
            <a:b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</a:br>
            <a:r>
              <a:rPr lang="cs-CZ" sz="24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>Ministerstvo pro místní rozvoj</a:t>
            </a:r>
            <a: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  <a:t/>
            </a:r>
            <a:br>
              <a:rPr lang="cs-CZ" sz="3000" dirty="0">
                <a:effectLst>
                  <a:outerShdw blurRad="38100" dist="38100" dir="2700000" algn="tl">
                    <a:srgbClr val="C0C0C0"/>
                  </a:outerShdw>
                </a:effectLst>
                <a:ea typeface="+mn-ea"/>
              </a:rPr>
            </a:br>
            <a:endParaRPr lang="cs-CZ" sz="3000" b="1" kern="1200" dirty="0">
              <a:solidFill>
                <a:srgbClr val="000099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51520" y="4869160"/>
            <a:ext cx="8424863" cy="6480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>
                <a:solidFill>
                  <a:srgbClr val="000099"/>
                </a:solidFill>
                <a:latin typeface="Calibri" pitchFamily="34" charset="0"/>
                <a:hlinkClick r:id="rId3"/>
              </a:rPr>
              <a:t>www.mmr.cz</a:t>
            </a:r>
            <a:endParaRPr lang="cs-CZ" sz="2000" dirty="0">
              <a:solidFill>
                <a:srgbClr val="000099"/>
              </a:solidFill>
              <a:latin typeface="Calibri" pitchFamily="34" charset="0"/>
            </a:endParaRPr>
          </a:p>
          <a:p>
            <a:pPr marL="342900" indent="-342900" algn="ctr">
              <a:lnSpc>
                <a:spcPct val="80000"/>
              </a:lnSpc>
              <a:spcBef>
                <a:spcPct val="20000"/>
              </a:spcBef>
              <a:buFont typeface="Arial" charset="0"/>
              <a:buNone/>
            </a:pPr>
            <a:r>
              <a:rPr lang="cs-CZ" sz="2000" dirty="0">
                <a:solidFill>
                  <a:srgbClr val="000099"/>
                </a:solidFill>
                <a:latin typeface="Calibri" pitchFamily="34" charset="0"/>
                <a:hlinkClick r:id="rId4"/>
              </a:rPr>
              <a:t>www.dotaceEU.cz</a:t>
            </a:r>
            <a:r>
              <a:rPr lang="cs-CZ" sz="2000" dirty="0">
                <a:solidFill>
                  <a:srgbClr val="000099"/>
                </a:solidFill>
                <a:latin typeface="Calibri" pitchFamily="34" charset="0"/>
              </a:rPr>
              <a:t> </a:t>
            </a:r>
            <a:r>
              <a:rPr lang="cs-CZ" dirty="0">
                <a:solidFill>
                  <a:srgbClr val="000099"/>
                </a:solidFill>
                <a:latin typeface="Calibri" pitchFamily="34" charset="0"/>
              </a:rPr>
              <a:t> </a:t>
            </a:r>
            <a:endParaRPr lang="cs-CZ" b="1" dirty="0">
              <a:solidFill>
                <a:srgbClr val="000099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78489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95536" y="1556792"/>
            <a:ext cx="8291264" cy="4176464"/>
          </a:xfrm>
        </p:spPr>
        <p:txBody>
          <a:bodyPr>
            <a:noAutofit/>
          </a:bodyPr>
          <a:lstStyle/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Klíčové téma - problematika podvodů obecně a zejména korupce 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Nové požadavky nařízení č. 1303/2013 – riziko podvodu.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Apel na provádění protikorupční strategie v pozičním dokumentu EK.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Předcházení poškozování vnímání přínosu kohezní politiky v ČR a medializace.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Poučení se z programového období 2007-2013.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Možnost navázat na existující nástroje.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Aktivní řízení rizika podvodu a korupce.</a:t>
            </a:r>
          </a:p>
          <a:p>
            <a:pPr marL="457200" indent="-45720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2000" kern="200" dirty="0">
                <a:solidFill>
                  <a:srgbClr val="000099"/>
                </a:solidFill>
              </a:rPr>
              <a:t>Příspěvek k plnění kritérií předběžných podmínek.</a:t>
            </a:r>
          </a:p>
          <a:p>
            <a:pPr marL="457200" indent="-45720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kern="200" dirty="0">
              <a:solidFill>
                <a:srgbClr val="000099"/>
              </a:solidFill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</a:pPr>
            <a:endParaRPr lang="cs-CZ" sz="2000" kern="2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620688"/>
            <a:ext cx="6131024" cy="504056"/>
          </a:xfrm>
        </p:spPr>
        <p:txBody>
          <a:bodyPr/>
          <a:lstStyle/>
          <a:p>
            <a:r>
              <a:rPr lang="cs-CZ" dirty="0"/>
              <a:t>Východiska</a:t>
            </a:r>
          </a:p>
        </p:txBody>
      </p:sp>
    </p:spTree>
    <p:extLst>
      <p:ext uri="{BB962C8B-B14F-4D97-AF65-F5344CB8AC3E}">
        <p14:creationId xmlns:p14="http://schemas.microsoft.com/office/powerpoint/2010/main" val="4828334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251520" y="1064568"/>
            <a:ext cx="8291264" cy="3888432"/>
          </a:xfrm>
        </p:spPr>
        <p:txBody>
          <a:bodyPr/>
          <a:lstStyle/>
          <a:p>
            <a:endParaRPr lang="cs-CZ" dirty="0"/>
          </a:p>
          <a:p>
            <a:r>
              <a:rPr lang="cs-CZ" dirty="0">
                <a:solidFill>
                  <a:srgbClr val="000099"/>
                </a:solidFill>
              </a:rPr>
              <a:t>Motto: „Rizika obecně a zejména rizika podvodu a korupce v rámci ESI fondů nelze eliminovat, ale lze je úspěšně řídit.“</a:t>
            </a:r>
          </a:p>
        </p:txBody>
      </p:sp>
      <p:sp>
        <p:nvSpPr>
          <p:cNvPr id="4" name="Nadpis 2"/>
          <p:cNvSpPr txBox="1">
            <a:spLocks/>
          </p:cNvSpPr>
          <p:nvPr/>
        </p:nvSpPr>
        <p:spPr>
          <a:xfrm>
            <a:off x="2771800" y="620688"/>
            <a:ext cx="6131024" cy="504056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3200" b="1" kern="1200">
                <a:solidFill>
                  <a:srgbClr val="000099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cs-CZ"/>
              <a:t>Východiska</a:t>
            </a:r>
            <a:endParaRPr lang="cs-CZ" dirty="0"/>
          </a:p>
        </p:txBody>
      </p:sp>
      <p:pic>
        <p:nvPicPr>
          <p:cNvPr id="1026" name="Picture 2" descr="C:\Users\hrapet\Desktop\10312534_625388087537462_335072322209706345_n.jpg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69000" contrast="-39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204" y="2996952"/>
            <a:ext cx="7102236" cy="3192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81337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843808" y="548680"/>
            <a:ext cx="5698976" cy="648072"/>
          </a:xfrm>
        </p:spPr>
        <p:txBody>
          <a:bodyPr/>
          <a:lstStyle/>
          <a:p>
            <a:r>
              <a:rPr lang="cs-CZ" dirty="0"/>
              <a:t>Vnímání korupce při přípravě 2014-2020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26368"/>
            <a:ext cx="8912247" cy="27748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039715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340768"/>
            <a:ext cx="8291264" cy="5112568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0099"/>
                </a:solidFill>
              </a:rPr>
              <a:t>Úroveň EU: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Na evropské úrovni je základním dokumentem </a:t>
            </a:r>
            <a:r>
              <a:rPr lang="cs-CZ" sz="2000" b="1" dirty="0">
                <a:solidFill>
                  <a:srgbClr val="000099"/>
                </a:solidFill>
              </a:rPr>
              <a:t>pokyn EK pro řízení rizik podvodu a efektivní a proporční systém zamezující podvodům</a:t>
            </a:r>
            <a:r>
              <a:rPr lang="cs-CZ" sz="2000" dirty="0">
                <a:solidFill>
                  <a:srgbClr val="000099"/>
                </a:solidFill>
              </a:rPr>
              <a:t>.</a:t>
            </a:r>
          </a:p>
          <a:p>
            <a:r>
              <a:rPr lang="cs-CZ" sz="2000" b="1" dirty="0">
                <a:solidFill>
                  <a:srgbClr val="000099"/>
                </a:solidFill>
              </a:rPr>
              <a:t>Národní úroveň: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Stěžejní rámcový dokument na národní úrovni - </a:t>
            </a:r>
            <a:r>
              <a:rPr lang="cs-CZ" sz="2000" b="1" dirty="0">
                <a:solidFill>
                  <a:srgbClr val="000099"/>
                </a:solidFill>
              </a:rPr>
              <a:t>Strategie vlády v boji s korupcí, navazující Akční plány a realizace RIPP</a:t>
            </a:r>
          </a:p>
          <a:p>
            <a:r>
              <a:rPr lang="cs-CZ" sz="2000" b="1" dirty="0">
                <a:solidFill>
                  <a:srgbClr val="000099"/>
                </a:solidFill>
              </a:rPr>
              <a:t>ESI fondy v ČR:</a:t>
            </a:r>
            <a:endParaRPr lang="cs-CZ" sz="2000" dirty="0">
              <a:solidFill>
                <a:srgbClr val="0000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Na vládní strategii navazuje </a:t>
            </a:r>
            <a:r>
              <a:rPr lang="cs-CZ" sz="2000" b="1" dirty="0">
                <a:solidFill>
                  <a:srgbClr val="000099"/>
                </a:solidFill>
              </a:rPr>
              <a:t>Strategie pro boj s podvody a korupcí v rámci čerpání ESI fondů v období 2014 – 2020 </a:t>
            </a:r>
            <a:r>
              <a:rPr lang="cs-CZ" sz="2000" dirty="0">
                <a:solidFill>
                  <a:srgbClr val="000099"/>
                </a:solidFill>
              </a:rPr>
              <a:t>(Strategie).</a:t>
            </a:r>
          </a:p>
          <a:p>
            <a:endParaRPr lang="cs-CZ" sz="2000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555776" y="548680"/>
            <a:ext cx="6480720" cy="504056"/>
          </a:xfrm>
        </p:spPr>
        <p:txBody>
          <a:bodyPr/>
          <a:lstStyle/>
          <a:p>
            <a:r>
              <a:rPr lang="cs-CZ" dirty="0"/>
              <a:t>Start – co s tím?</a:t>
            </a:r>
          </a:p>
        </p:txBody>
      </p:sp>
    </p:spTree>
    <p:extLst>
      <p:ext uri="{BB962C8B-B14F-4D97-AF65-F5344CB8AC3E}">
        <p14:creationId xmlns:p14="http://schemas.microsoft.com/office/powerpoint/2010/main" val="503450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79512" y="1484784"/>
            <a:ext cx="8676456" cy="4392488"/>
          </a:xfrm>
        </p:spPr>
        <p:txBody>
          <a:bodyPr>
            <a:noAutofit/>
          </a:bodyPr>
          <a:lstStyle/>
          <a:p>
            <a:r>
              <a:rPr lang="cs-CZ" sz="2000" b="1" dirty="0">
                <a:solidFill>
                  <a:srgbClr val="000099"/>
                </a:solidFill>
              </a:rPr>
              <a:t>Principy Strategie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Nulová tolerance podvodů na všech úrovních implementace ESI fondů Transparentnost.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Snižování administrativní zátěže, jasné a jednoduché postupy.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Efektivnost, účelnost a hospodárnost.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cs-CZ" sz="2000" dirty="0">
                <a:solidFill>
                  <a:srgbClr val="000099"/>
                </a:solidFill>
              </a:rPr>
              <a:t>Omezování politických vlivů.</a:t>
            </a:r>
          </a:p>
          <a:p>
            <a:r>
              <a:rPr lang="cs-CZ" sz="2000" b="1" dirty="0">
                <a:solidFill>
                  <a:srgbClr val="000099"/>
                </a:solidFill>
              </a:rPr>
              <a:t> Hlavní cíl </a:t>
            </a:r>
            <a:r>
              <a:rPr lang="cs-CZ" sz="2000" dirty="0">
                <a:solidFill>
                  <a:srgbClr val="000099"/>
                </a:solidFill>
                <a:latin typeface="Calibri"/>
                <a:ea typeface="Calibri"/>
                <a:cs typeface="Times New Roman"/>
              </a:rPr>
              <a:t>→ </a:t>
            </a:r>
            <a:r>
              <a:rPr lang="cs-CZ" sz="2000" b="1" dirty="0">
                <a:solidFill>
                  <a:srgbClr val="000099"/>
                </a:solidFill>
              </a:rPr>
              <a:t>Minimalizace podvodů při implementaci ESI fondů v období 2014 – 2020 v ČR prostřednictvím nastavení vhodných mechanismů v rámci jednotného metodického prostředí</a:t>
            </a:r>
            <a:endParaRPr lang="cs-CZ" sz="2000" dirty="0">
              <a:solidFill>
                <a:srgbClr val="000099"/>
              </a:solidFill>
            </a:endParaRPr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698976" cy="504056"/>
          </a:xfrm>
        </p:spPr>
        <p:txBody>
          <a:bodyPr/>
          <a:lstStyle/>
          <a:p>
            <a:r>
              <a:rPr lang="cs-CZ" dirty="0"/>
              <a:t>Strategie</a:t>
            </a:r>
          </a:p>
        </p:txBody>
      </p:sp>
    </p:spTree>
    <p:extLst>
      <p:ext uri="{BB962C8B-B14F-4D97-AF65-F5344CB8AC3E}">
        <p14:creationId xmlns:p14="http://schemas.microsoft.com/office/powerpoint/2010/main" val="1801190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382560"/>
            <a:ext cx="8568952" cy="4733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Nadpis 2"/>
          <p:cNvSpPr>
            <a:spLocks noGrp="1"/>
          </p:cNvSpPr>
          <p:nvPr>
            <p:ph type="title"/>
          </p:nvPr>
        </p:nvSpPr>
        <p:spPr>
          <a:xfrm>
            <a:off x="2771800" y="548680"/>
            <a:ext cx="5698976" cy="504056"/>
          </a:xfrm>
        </p:spPr>
        <p:txBody>
          <a:bodyPr/>
          <a:lstStyle/>
          <a:p>
            <a:r>
              <a:rPr lang="cs-CZ" dirty="0"/>
              <a:t>Jak na to?</a:t>
            </a:r>
          </a:p>
        </p:txBody>
      </p:sp>
    </p:spTree>
    <p:extLst>
      <p:ext uri="{BB962C8B-B14F-4D97-AF65-F5344CB8AC3E}">
        <p14:creationId xmlns:p14="http://schemas.microsoft.com/office/powerpoint/2010/main" val="36369961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467544" y="1196752"/>
            <a:ext cx="8280920" cy="4680520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solidFill>
                  <a:srgbClr val="000099"/>
                </a:solidFill>
              </a:rPr>
              <a:t>Oblasti nejvíce náchylné k podvodům: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Výběr a hodnocení projektů.</a:t>
            </a:r>
          </a:p>
          <a:p>
            <a:pPr marL="285750" indent="-2857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Zadávání veřejných zakázek.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Provádění kontrolní činnosti.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Nastavení řídících procesů na úrovni jednotlivých subjektů implementace.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cs-CZ" sz="1800" b="1" dirty="0">
              <a:solidFill>
                <a:srgbClr val="000099"/>
              </a:solidFill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cs-CZ" sz="1800" b="1" dirty="0">
                <a:solidFill>
                  <a:srgbClr val="000099"/>
                </a:solidFill>
              </a:rPr>
              <a:t>Implementace opatření – </a:t>
            </a:r>
            <a:r>
              <a:rPr lang="cs-CZ" sz="1800" b="1" dirty="0" err="1">
                <a:solidFill>
                  <a:srgbClr val="000099"/>
                </a:solidFill>
              </a:rPr>
              <a:t>např</a:t>
            </a:r>
            <a:r>
              <a:rPr lang="cs-CZ" sz="1800" b="1" dirty="0">
                <a:solidFill>
                  <a:srgbClr val="000099"/>
                </a:solidFill>
              </a:rPr>
              <a:t>:</a:t>
            </a:r>
            <a:endParaRPr lang="cs-CZ" sz="1800" dirty="0">
              <a:solidFill>
                <a:srgbClr val="000099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Zahrnutí rizika podvodu a korupce do ISŘR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Nastavení minimálních standardů pro hodnotící kritéria v souladu s 3E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Databáze hodnotitelů a jejich náhodný výběr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Zavedení Etických kodexů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Nastavení pravidel pro rozkrývání vlastnické struktury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Nastavení jednotných kontrolních listů pro oblast VZ a kontrola střetu zájmu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Využívání Indikátorů podvodu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Nastavení pravidel pro oblast vzdělávání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DAZ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cs-CZ" sz="1800" dirty="0">
                <a:solidFill>
                  <a:srgbClr val="000099"/>
                </a:solidFill>
              </a:rPr>
              <a:t>Ověřování 3E</a:t>
            </a: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99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99"/>
              </a:solidFill>
            </a:endParaRPr>
          </a:p>
          <a:p>
            <a:pPr marL="285750" indent="-28575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cs-CZ" sz="2000" dirty="0">
              <a:solidFill>
                <a:srgbClr val="000099"/>
              </a:solidFill>
            </a:endParaRPr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2987824" y="692696"/>
            <a:ext cx="5770984" cy="504056"/>
          </a:xfrm>
        </p:spPr>
        <p:txBody>
          <a:bodyPr/>
          <a:lstStyle/>
          <a:p>
            <a:r>
              <a:rPr lang="cs-CZ" dirty="0"/>
              <a:t>Strategie a její implementace</a:t>
            </a:r>
          </a:p>
        </p:txBody>
      </p:sp>
    </p:spTree>
    <p:extLst>
      <p:ext uri="{BB962C8B-B14F-4D97-AF65-F5344CB8AC3E}">
        <p14:creationId xmlns:p14="http://schemas.microsoft.com/office/powerpoint/2010/main" val="3609101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71800" y="620688"/>
            <a:ext cx="5915000" cy="796950"/>
          </a:xfrm>
        </p:spPr>
        <p:txBody>
          <a:bodyPr/>
          <a:lstStyle/>
          <a:p>
            <a:r>
              <a:rPr lang="cs-CZ" sz="3200" b="1" dirty="0">
                <a:solidFill>
                  <a:srgbClr val="000099"/>
                </a:solidFill>
                <a:latin typeface="Arial" pitchFamily="34" charset="0"/>
                <a:cs typeface="Arial" pitchFamily="34" charset="0"/>
              </a:rPr>
              <a:t>Další kroky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2000" b="1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navazující kroky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systému vzdělávání subjektů implementace na rizika korupce a podvodu.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Pokračování v systému řízení rizik (včetně rizika korupce) v programovém období 2014-2020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Evaluace Strategie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Využívání nálezů z auditů a kontrol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Využití podnětů a doporučení od ostatních subjektů implementační struktury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Další práce s indikátory podvodu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cs-CZ" sz="2000" dirty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Realizace pilotního projektu k Paktům integrity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cs-CZ" sz="2000" dirty="0">
              <a:solidFill>
                <a:srgbClr val="000099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0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1770777"/>
      </p:ext>
    </p:extLst>
  </p:cSld>
  <p:clrMapOvr>
    <a:masterClrMapping/>
  </p:clrMapOvr>
</p:sld>
</file>

<file path=ppt/theme/theme1.xml><?xml version="1.0" encoding="utf-8"?>
<a:theme xmlns:a="http://schemas.openxmlformats.org/drawingml/2006/main" name="MMR_OPTP_NOK_klas">
  <a:themeElements>
    <a:clrScheme name="Barvy MMR">
      <a:dk1>
        <a:sysClr val="windowText" lastClr="000000"/>
      </a:dk1>
      <a:lt1>
        <a:sysClr val="window" lastClr="FFFFFF"/>
      </a:lt1>
      <a:dk2>
        <a:srgbClr val="262626"/>
      </a:dk2>
      <a:lt2>
        <a:srgbClr val="EEECE1"/>
      </a:lt2>
      <a:accent1>
        <a:srgbClr val="000099"/>
      </a:accent1>
      <a:accent2>
        <a:srgbClr val="00AF3F"/>
      </a:accent2>
      <a:accent3>
        <a:srgbClr val="F9E300"/>
      </a:accent3>
      <a:accent4>
        <a:srgbClr val="E21C18"/>
      </a:accent4>
      <a:accent5>
        <a:srgbClr val="24A7AF"/>
      </a:accent5>
      <a:accent6>
        <a:srgbClr val="868686"/>
      </a:accent6>
      <a:hlink>
        <a:srgbClr val="00AF3F"/>
      </a:hlink>
      <a:folHlink>
        <a:srgbClr val="868686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6340</TotalTime>
  <Words>351</Words>
  <Application>Microsoft Office PowerPoint</Application>
  <PresentationFormat>Předvádění na obrazovce (4:3)</PresentationFormat>
  <Paragraphs>74</Paragraphs>
  <Slides>10</Slides>
  <Notes>10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MMR_OPTP_NOK_klas</vt:lpstr>
      <vt:lpstr>Řízení rizik podvodů pro období 2014–2020</vt:lpstr>
      <vt:lpstr>Východiska</vt:lpstr>
      <vt:lpstr>Prezentace aplikace PowerPoint</vt:lpstr>
      <vt:lpstr>Vnímání korupce při přípravě 2014-2020</vt:lpstr>
      <vt:lpstr>Start – co s tím?</vt:lpstr>
      <vt:lpstr>Strategie</vt:lpstr>
      <vt:lpstr>Jak na to?</vt:lpstr>
      <vt:lpstr>Strategie a její implementace</vt:lpstr>
      <vt:lpstr>Další kroky</vt:lpstr>
      <vt:lpstr>Děkuji za pozornost.   JUDr. Olga Letáčková náměstkyně sekce koordinace evropských fondů a mezinárodních vztahů Ministerstvo pro místní rozvoj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Vaner Lukáš</dc:creator>
  <cp:lastModifiedBy>uzivatel</cp:lastModifiedBy>
  <cp:revision>315</cp:revision>
  <cp:lastPrinted>2016-09-02T13:08:28Z</cp:lastPrinted>
  <dcterms:created xsi:type="dcterms:W3CDTF">2014-02-26T13:27:39Z</dcterms:created>
  <dcterms:modified xsi:type="dcterms:W3CDTF">2016-10-27T04:44:35Z</dcterms:modified>
</cp:coreProperties>
</file>