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363" r:id="rId3"/>
    <p:sldId id="368" r:id="rId4"/>
    <p:sldId id="369" r:id="rId5"/>
    <p:sldId id="367" r:id="rId6"/>
    <p:sldId id="370" r:id="rId7"/>
    <p:sldId id="364" r:id="rId8"/>
    <p:sldId id="365" r:id="rId9"/>
    <p:sldId id="361" r:id="rId10"/>
    <p:sldId id="366" r:id="rId11"/>
    <p:sldId id="371" r:id="rId12"/>
    <p:sldId id="373" r:id="rId13"/>
    <p:sldId id="300" r:id="rId14"/>
  </p:sldIdLst>
  <p:sldSz cx="9144000" cy="6858000" type="screen4x3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6" autoAdjust="0"/>
    <p:restoredTop sz="86326" autoAdjust="0"/>
  </p:normalViewPr>
  <p:slideViewPr>
    <p:cSldViewPr>
      <p:cViewPr varScale="1">
        <p:scale>
          <a:sx n="75" d="100"/>
          <a:sy n="75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EE1F7-F63B-473A-965F-4739AE7E1F81}" type="datetimeFigureOut">
              <a:rPr lang="hu-HU" smtClean="0"/>
              <a:pPr/>
              <a:t>2016.11.01.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4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41B58-6683-428D-8B4D-060B13B10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4224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9F9CD-899E-472B-AA54-CFF3D8213DE2}" type="datetimeFigureOut">
              <a:rPr lang="hu-HU" smtClean="0"/>
              <a:pPr/>
              <a:t>2016.11.01.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5F6BE-CA15-4C0B-A3B8-A93AAD39FBA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3897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F6BE-CA15-4C0B-A3B8-A93AAD39FBA4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20641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F6BE-CA15-4C0B-A3B8-A93AAD39FBA4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812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F6BE-CA15-4C0B-A3B8-A93AAD39FBA4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439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F6BE-CA15-4C0B-A3B8-A93AAD39FBA4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439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F6BE-CA15-4C0B-A3B8-A93AAD39FBA4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439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F6BE-CA15-4C0B-A3B8-A93AAD39FBA4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4393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F6BE-CA15-4C0B-A3B8-A93AAD39FBA4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4393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F6BE-CA15-4C0B-A3B8-A93AAD39FBA4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81766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F6BE-CA15-4C0B-A3B8-A93AAD39FBA4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81261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F6BE-CA15-4C0B-A3B8-A93AAD39FBA4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8126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3054" y="-10373"/>
            <a:ext cx="965705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X:\Új\MIS\Admin\TI_logo\TI_magyarorszag_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87" y="1628800"/>
            <a:ext cx="3445827" cy="952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919B-4047-4DB1-8B39-23A42AEBA556}" type="datetimeFigureOut">
              <a:rPr lang="hu-HU" smtClean="0"/>
              <a:pPr/>
              <a:t>2016.11.01.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919B-4047-4DB1-8B39-23A42AEBA556}" type="datetimeFigureOut">
              <a:rPr lang="hu-HU" smtClean="0"/>
              <a:pPr/>
              <a:t>2016.11.01.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1356" y="139858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hu-HU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hu-HU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hu-HU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hu-HU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hu-HU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pSp>
        <p:nvGrpSpPr>
          <p:cNvPr id="10" name="Csoportba foglalás 9"/>
          <p:cNvGrpSpPr/>
          <p:nvPr userDrawn="1"/>
        </p:nvGrpSpPr>
        <p:grpSpPr>
          <a:xfrm>
            <a:off x="0" y="0"/>
            <a:ext cx="9144000" cy="6958013"/>
            <a:chOff x="0" y="0"/>
            <a:chExt cx="9144000" cy="6958013"/>
          </a:xfrm>
        </p:grpSpPr>
        <p:pic>
          <p:nvPicPr>
            <p:cNvPr id="11" name="Picture 4" descr="T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8313" y="0"/>
              <a:ext cx="8675687" cy="139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68313" cy="6958013"/>
            </a:xfrm>
            <a:prstGeom prst="rect">
              <a:avLst/>
            </a:prstGeom>
            <a:solidFill>
              <a:srgbClr val="034EA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="0">
                <a:latin typeface="Calibri" pitchFamily="34" charset="0"/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1356" y="12779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hu-HU" sz="4000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pic>
        <p:nvPicPr>
          <p:cNvPr id="13" name="Picture 2" descr="X:\Új\MIS\Admin\TI_logo\TI_magyarorszag_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50" y="6152200"/>
            <a:ext cx="2483768" cy="659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919B-4047-4DB1-8B39-23A42AEBA556}" type="datetimeFigureOut">
              <a:rPr lang="hu-HU" smtClean="0"/>
              <a:pPr/>
              <a:t>2016.11.01.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919B-4047-4DB1-8B39-23A42AEBA556}" type="datetimeFigureOut">
              <a:rPr lang="hu-HU" smtClean="0"/>
              <a:pPr/>
              <a:t>2016.11.01.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919B-4047-4DB1-8B39-23A42AEBA556}" type="datetimeFigureOut">
              <a:rPr lang="hu-HU" smtClean="0"/>
              <a:pPr/>
              <a:t>2016.11.01.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3054" y="-10373"/>
            <a:ext cx="965705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X:\Új\MIS\Admin\TI_logo\TI_magyarorszag_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50" y="6152200"/>
            <a:ext cx="2483768" cy="659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919B-4047-4DB1-8B39-23A42AEBA556}" type="datetimeFigureOut">
              <a:rPr lang="hu-HU" smtClean="0"/>
              <a:pPr/>
              <a:t>2016.11.01.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919B-4047-4DB1-8B39-23A42AEBA556}" type="datetimeFigureOut">
              <a:rPr lang="hu-HU" smtClean="0"/>
              <a:pPr/>
              <a:t>2016.11.01.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919B-4047-4DB1-8B39-23A42AEBA556}" type="datetimeFigureOut">
              <a:rPr lang="hu-HU" smtClean="0"/>
              <a:pPr/>
              <a:t>2016.11.01.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flags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flags.e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parency.h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771800" y="1556792"/>
            <a:ext cx="3600400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" name="Cím 1"/>
          <p:cNvSpPr txBox="1">
            <a:spLocks/>
          </p:cNvSpPr>
          <p:nvPr/>
        </p:nvSpPr>
        <p:spPr>
          <a:xfrm>
            <a:off x="287524" y="1628800"/>
            <a:ext cx="8568952" cy="4176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hu-HU" sz="4400" b="1" dirty="0" smtClean="0">
              <a:ea typeface="Palatino Linotype" charset="0"/>
              <a:cs typeface="Palatino Linotype" charset="0"/>
            </a:endParaRPr>
          </a:p>
          <a:p>
            <a:endParaRPr lang="hu-HU" sz="4400" b="1" dirty="0" smtClean="0">
              <a:ea typeface="Palatino Linotype" charset="0"/>
              <a:cs typeface="Palatino Linotype" charset="0"/>
            </a:endParaRPr>
          </a:p>
          <a:p>
            <a:endParaRPr lang="hu-HU" sz="4400" b="1" dirty="0" smtClean="0">
              <a:ea typeface="Palatino Linotype" charset="0"/>
              <a:cs typeface="Palatino Linotype" charset="0"/>
            </a:endParaRPr>
          </a:p>
          <a:p>
            <a:endParaRPr lang="hu-HU" sz="4400" b="1" dirty="0" smtClean="0">
              <a:ea typeface="Palatino Linotype" charset="0"/>
              <a:cs typeface="Palatino Linotype" charset="0"/>
            </a:endParaRPr>
          </a:p>
          <a:p>
            <a:endParaRPr lang="hu-HU" sz="4400" b="1" dirty="0" smtClean="0">
              <a:ea typeface="Palatino Linotype" charset="0"/>
              <a:cs typeface="Palatino Linotype" charset="0"/>
            </a:endParaRPr>
          </a:p>
          <a:p>
            <a:endParaRPr lang="hu-HU" sz="4400" b="1" dirty="0" smtClean="0">
              <a:ea typeface="Palatino Linotype" charset="0"/>
              <a:cs typeface="Palatino Linotype" charset="0"/>
            </a:endParaRPr>
          </a:p>
          <a:p>
            <a:r>
              <a:rPr lang="hu-HU" sz="4400" b="1" dirty="0" smtClean="0">
                <a:ea typeface="Palatino Linotype" charset="0"/>
                <a:cs typeface="Palatino Linotype" charset="0"/>
              </a:rPr>
              <a:t>EU </a:t>
            </a:r>
            <a:r>
              <a:rPr lang="hu-HU" sz="4400" b="1" dirty="0" err="1" smtClean="0">
                <a:ea typeface="Palatino Linotype" charset="0"/>
                <a:cs typeface="Palatino Linotype" charset="0"/>
              </a:rPr>
              <a:t>Funds</a:t>
            </a:r>
            <a:r>
              <a:rPr lang="hu-HU" sz="4400" b="1" dirty="0" smtClean="0">
                <a:ea typeface="Palatino Linotype" charset="0"/>
                <a:cs typeface="Palatino Linotype" charset="0"/>
              </a:rPr>
              <a:t> – </a:t>
            </a:r>
            <a:r>
              <a:rPr lang="hu-HU" sz="4400" b="1" dirty="0" err="1" smtClean="0">
                <a:ea typeface="Palatino Linotype" charset="0"/>
                <a:cs typeface="Palatino Linotype" charset="0"/>
              </a:rPr>
              <a:t>Fraud</a:t>
            </a:r>
            <a:r>
              <a:rPr lang="hu-HU" sz="4400" b="1" dirty="0" smtClean="0">
                <a:ea typeface="Palatino Linotype" charset="0"/>
                <a:cs typeface="Palatino Linotype" charset="0"/>
              </a:rPr>
              <a:t> and </a:t>
            </a:r>
            <a:r>
              <a:rPr lang="hu-HU" sz="4400" b="1" dirty="0" err="1" smtClean="0">
                <a:ea typeface="Palatino Linotype" charset="0"/>
                <a:cs typeface="Palatino Linotype" charset="0"/>
              </a:rPr>
              <a:t>Fraud</a:t>
            </a:r>
            <a:r>
              <a:rPr lang="hu-HU" sz="4400" b="1" dirty="0" smtClean="0">
                <a:ea typeface="Palatino Linotype" charset="0"/>
                <a:cs typeface="Palatino Linotype" charset="0"/>
              </a:rPr>
              <a:t> </a:t>
            </a:r>
            <a:r>
              <a:rPr lang="hu-HU" sz="4400" b="1" dirty="0" err="1" smtClean="0">
                <a:ea typeface="Palatino Linotype" charset="0"/>
                <a:cs typeface="Palatino Linotype" charset="0"/>
              </a:rPr>
              <a:t>Prevention</a:t>
            </a:r>
            <a:r>
              <a:rPr lang="hu-HU" sz="4400" b="1" dirty="0" smtClean="0">
                <a:ea typeface="Palatino Linotype" charset="0"/>
                <a:cs typeface="Palatino Linotype" charset="0"/>
              </a:rPr>
              <a:t> </a:t>
            </a:r>
            <a:r>
              <a:rPr lang="hu-HU" sz="4400" b="1" dirty="0" err="1" smtClean="0">
                <a:ea typeface="Palatino Linotype" charset="0"/>
                <a:cs typeface="Palatino Linotype" charset="0"/>
              </a:rPr>
              <a:t>Tools</a:t>
            </a:r>
            <a:endParaRPr lang="hu-HU" sz="4400" b="1" dirty="0" smtClean="0">
              <a:ea typeface="Palatino Linotype" charset="0"/>
              <a:cs typeface="Palatino Linotype" charset="0"/>
            </a:endParaRPr>
          </a:p>
          <a:p>
            <a:endParaRPr lang="hu-HU" sz="3600" b="1" i="1" dirty="0" smtClean="0">
              <a:ea typeface="Palatino Linotype" charset="0"/>
              <a:cs typeface="Palatino Linotype" charset="0"/>
            </a:endParaRPr>
          </a:p>
          <a:p>
            <a:r>
              <a:rPr lang="hu-HU" sz="3600" b="1" i="1" dirty="0" smtClean="0">
                <a:ea typeface="Palatino Linotype" charset="0"/>
                <a:cs typeface="Palatino Linotype" charset="0"/>
              </a:rPr>
              <a:t>The </a:t>
            </a:r>
            <a:r>
              <a:rPr lang="hu-HU" sz="3600" b="1" i="1" dirty="0" err="1" smtClean="0">
                <a:ea typeface="Palatino Linotype" charset="0"/>
                <a:cs typeface="Palatino Linotype" charset="0"/>
              </a:rPr>
              <a:t>Hungarian</a:t>
            </a:r>
            <a:r>
              <a:rPr lang="hu-HU" sz="3600" b="1" i="1" dirty="0" smtClean="0">
                <a:ea typeface="Palatino Linotype" charset="0"/>
                <a:cs typeface="Palatino Linotype" charset="0"/>
              </a:rPr>
              <a:t> </a:t>
            </a:r>
            <a:r>
              <a:rPr lang="hu-HU" sz="3600" b="1" i="1" dirty="0" err="1" smtClean="0">
                <a:ea typeface="Palatino Linotype" charset="0"/>
                <a:cs typeface="Palatino Linotype" charset="0"/>
              </a:rPr>
              <a:t>Case</a:t>
            </a:r>
            <a:endParaRPr lang="hu-HU" sz="3600" b="1" i="1" dirty="0" smtClean="0">
              <a:ea typeface="Palatino Linotype" charset="0"/>
              <a:cs typeface="Palatino Linotype" charset="0"/>
            </a:endParaRPr>
          </a:p>
          <a:p>
            <a:endParaRPr lang="hu-HU" sz="3200" b="1" dirty="0">
              <a:ea typeface="Palatino Linotype" charset="0"/>
              <a:cs typeface="Palatino Linotype" charset="0"/>
            </a:endParaRPr>
          </a:p>
          <a:p>
            <a:pPr lvl="0"/>
            <a:endParaRPr lang="en-US" sz="4000" b="1" dirty="0"/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215516" y="5896000"/>
            <a:ext cx="8712968" cy="1185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EU Funds: Fraud Risk Management</a:t>
            </a:r>
          </a:p>
          <a:p>
            <a:pPr lvl="0">
              <a:defRPr/>
            </a:pPr>
            <a:r>
              <a:rPr lang="hu-HU" dirty="0" err="1" smtClean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Novem</a:t>
            </a:r>
            <a:r>
              <a:rPr lang="en-US" dirty="0" err="1" smtClean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ber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 </a:t>
            </a:r>
            <a:r>
              <a:rPr lang="hu-HU" dirty="0" smtClean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3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, </a:t>
            </a:r>
            <a:r>
              <a:rPr lang="en-US" dirty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2016 - </a:t>
            </a:r>
            <a:r>
              <a:rPr lang="hu-HU" dirty="0" err="1" smtClean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Prague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, </a:t>
            </a:r>
            <a:r>
              <a:rPr lang="hu-HU" dirty="0" err="1" smtClean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Czech</a:t>
            </a:r>
            <a:r>
              <a:rPr lang="hu-HU" dirty="0" smtClean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 </a:t>
            </a:r>
            <a:r>
              <a:rPr lang="hu-HU" dirty="0" err="1" smtClean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Republic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hu-HU" dirty="0">
              <a:solidFill>
                <a:sysClr val="windowText" lastClr="000000">
                  <a:tint val="75000"/>
                </a:sysClr>
              </a:solidFill>
              <a:latin typeface="Century Gothic"/>
            </a:endParaRPr>
          </a:p>
        </p:txBody>
      </p:sp>
      <p:pic>
        <p:nvPicPr>
          <p:cNvPr id="6" name="Kép 5" descr="X:\Új\MIS\Admin\TI_logo\TI_magyarorszag_logo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723515" cy="795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544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150" y="1772816"/>
            <a:ext cx="8229600" cy="482453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200" dirty="0" smtClean="0"/>
              <a:t>I</a:t>
            </a:r>
            <a:r>
              <a:rPr lang="hu-HU" sz="3200" dirty="0" smtClean="0"/>
              <a:t>P</a:t>
            </a:r>
            <a:r>
              <a:rPr lang="en-US" sz="3200" dirty="0" smtClean="0"/>
              <a:t>s </a:t>
            </a:r>
            <a:r>
              <a:rPr lang="en-US" sz="3200" dirty="0"/>
              <a:t>to be implemented within the framework of the European Commission’ pilot project</a:t>
            </a:r>
          </a:p>
        </p:txBody>
      </p:sp>
    </p:spTree>
    <p:extLst>
      <p:ext uri="{BB962C8B-B14F-4D97-AF65-F5344CB8AC3E}">
        <p14:creationId xmlns="" xmlns:p14="http://schemas.microsoft.com/office/powerpoint/2010/main" val="214292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412776"/>
            <a:ext cx="8381404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 </a:t>
            </a:r>
            <a:r>
              <a:rPr lang="en-GB" u="sng" dirty="0" smtClean="0"/>
              <a:t>Objectives </a:t>
            </a:r>
            <a:r>
              <a:rPr lang="en-GB" u="sng" dirty="0"/>
              <a:t>of the project</a:t>
            </a:r>
            <a:r>
              <a:rPr lang="en-GB" dirty="0"/>
              <a:t>:</a:t>
            </a:r>
            <a:endParaRPr lang="hu-HU" dirty="0"/>
          </a:p>
          <a:p>
            <a:pPr lvl="0"/>
            <a:r>
              <a:rPr lang="en-US" sz="2000" dirty="0"/>
              <a:t>To develop:</a:t>
            </a:r>
            <a:endParaRPr lang="hu-HU" sz="2000" dirty="0"/>
          </a:p>
          <a:p>
            <a:pPr lvl="1"/>
            <a:r>
              <a:rPr lang="en-US" sz="2000" dirty="0"/>
              <a:t>a new risk assessment methodology;</a:t>
            </a:r>
            <a:endParaRPr lang="hu-HU" sz="2000" dirty="0"/>
          </a:p>
          <a:p>
            <a:pPr lvl="1"/>
            <a:r>
              <a:rPr lang="en-US" sz="2000" dirty="0"/>
              <a:t>an interactive online monitoring tool;</a:t>
            </a:r>
            <a:endParaRPr lang="hu-HU" sz="2000" dirty="0"/>
          </a:p>
          <a:p>
            <a:pPr lvl="1"/>
            <a:r>
              <a:rPr lang="en-US" sz="2000" dirty="0"/>
              <a:t>a structured database available for controls, investigations and analyses</a:t>
            </a:r>
            <a:r>
              <a:rPr lang="en-US" sz="2000" dirty="0" smtClean="0"/>
              <a:t>.</a:t>
            </a:r>
            <a:endParaRPr lang="hu-HU" sz="2000" dirty="0"/>
          </a:p>
          <a:p>
            <a:pPr lvl="1">
              <a:buNone/>
            </a:pPr>
            <a:endParaRPr lang="hu-HU" sz="2000" dirty="0"/>
          </a:p>
          <a:p>
            <a:pPr lvl="0"/>
            <a:r>
              <a:rPr lang="en-US" sz="2000" dirty="0"/>
              <a:t>Target groups:</a:t>
            </a:r>
            <a:endParaRPr lang="hu-HU" sz="2000" dirty="0"/>
          </a:p>
          <a:p>
            <a:pPr lvl="1"/>
            <a:r>
              <a:rPr lang="en-US" sz="2000" dirty="0"/>
              <a:t>authorities in charge of controlling public procurements;</a:t>
            </a:r>
            <a:endParaRPr lang="hu-HU" sz="2000" dirty="0"/>
          </a:p>
          <a:p>
            <a:pPr lvl="1"/>
            <a:r>
              <a:rPr lang="en-US" sz="2000" dirty="0"/>
              <a:t>private sector;</a:t>
            </a:r>
            <a:endParaRPr lang="hu-HU" sz="2000" dirty="0"/>
          </a:p>
          <a:p>
            <a:pPr lvl="1"/>
            <a:r>
              <a:rPr lang="en-US" sz="2000" dirty="0"/>
              <a:t>citizens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dirty="0" smtClean="0"/>
              <a:t>CSO </a:t>
            </a:r>
            <a:r>
              <a:rPr lang="hu-HU" sz="3200" dirty="0" err="1" smtClean="0"/>
              <a:t>tool</a:t>
            </a:r>
            <a:r>
              <a:rPr lang="hu-HU" sz="3200" dirty="0" smtClean="0"/>
              <a:t>: ‘Red </a:t>
            </a:r>
            <a:r>
              <a:rPr lang="hu-HU" sz="3200" dirty="0" err="1" smtClean="0"/>
              <a:t>Flags</a:t>
            </a:r>
            <a:r>
              <a:rPr lang="hu-HU" sz="3200" dirty="0" smtClean="0"/>
              <a:t>’ </a:t>
            </a:r>
            <a:r>
              <a:rPr lang="hu-HU" sz="3200" dirty="0" err="1" smtClean="0"/>
              <a:t>signalling</a:t>
            </a:r>
            <a:r>
              <a:rPr lang="hu-HU" sz="3200" dirty="0" smtClean="0"/>
              <a:t> </a:t>
            </a:r>
            <a:r>
              <a:rPr lang="hu-HU" sz="3200" dirty="0" err="1" smtClean="0"/>
              <a:t>tool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err="1" smtClean="0">
                <a:hlinkClick r:id="rId3"/>
              </a:rPr>
              <a:t>www.redflags.eu</a:t>
            </a:r>
            <a:r>
              <a:rPr lang="hu-HU" dirty="0" smtClean="0"/>
              <a:t/>
            </a:r>
            <a:br>
              <a:rPr lang="hu-HU" dirty="0" smtClean="0"/>
            </a:b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2411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412776"/>
            <a:ext cx="8381404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u="sng" dirty="0" smtClean="0"/>
              <a:t>About </a:t>
            </a:r>
            <a:r>
              <a:rPr lang="en-GB" u="sng" dirty="0"/>
              <a:t>the tool</a:t>
            </a:r>
            <a:r>
              <a:rPr lang="en-GB" dirty="0" smtClean="0"/>
              <a:t>:</a:t>
            </a:r>
            <a:endParaRPr lang="hu-HU" dirty="0" smtClean="0"/>
          </a:p>
          <a:p>
            <a:pPr>
              <a:buNone/>
            </a:pPr>
            <a:endParaRPr lang="hu-HU" dirty="0"/>
          </a:p>
          <a:p>
            <a:pPr lvl="0"/>
            <a:r>
              <a:rPr lang="en-US" sz="2000" dirty="0"/>
              <a:t>Officially launched on 9 November 2015;</a:t>
            </a:r>
            <a:endParaRPr lang="hu-HU" sz="2000" dirty="0"/>
          </a:p>
          <a:p>
            <a:pPr lvl="0"/>
            <a:r>
              <a:rPr lang="en-US" sz="2000" dirty="0"/>
              <a:t>Based on TED database;</a:t>
            </a:r>
            <a:endParaRPr lang="hu-HU" sz="2000" dirty="0"/>
          </a:p>
          <a:p>
            <a:pPr lvl="0"/>
            <a:r>
              <a:rPr lang="en-US" sz="2000" dirty="0"/>
              <a:t>Monitors the Hungarian public procurement procedures above EU threshold;</a:t>
            </a:r>
            <a:endParaRPr lang="hu-HU" sz="2000" dirty="0"/>
          </a:p>
          <a:p>
            <a:pPr lvl="0"/>
            <a:r>
              <a:rPr lang="en-US" sz="2000" dirty="0"/>
              <a:t>Data since June </a:t>
            </a:r>
            <a:r>
              <a:rPr lang="en-US" sz="2000" dirty="0" smtClean="0"/>
              <a:t>2012</a:t>
            </a:r>
            <a:r>
              <a:rPr lang="hu-HU" sz="2000" dirty="0" smtClean="0"/>
              <a:t> ~</a:t>
            </a:r>
            <a:r>
              <a:rPr lang="en-US" sz="2000" dirty="0" smtClean="0"/>
              <a:t>16.000 procedures monitored;</a:t>
            </a:r>
            <a:endParaRPr lang="hu-HU" sz="2000" dirty="0"/>
          </a:p>
          <a:p>
            <a:pPr lvl="0"/>
            <a:r>
              <a:rPr lang="en-US" sz="2000" dirty="0"/>
              <a:t>Uses ca. 40 indicators;</a:t>
            </a:r>
            <a:endParaRPr lang="hu-HU" sz="2000" dirty="0"/>
          </a:p>
          <a:p>
            <a:pPr lvl="0"/>
            <a:r>
              <a:rPr lang="en-US" sz="2000" dirty="0"/>
              <a:t>Future plans;</a:t>
            </a:r>
            <a:endParaRPr lang="hu-HU" sz="2000" dirty="0"/>
          </a:p>
          <a:p>
            <a:pPr lvl="0"/>
            <a:r>
              <a:rPr lang="en-US" sz="2000" dirty="0"/>
              <a:t>Users;</a:t>
            </a:r>
            <a:endParaRPr lang="hu-HU" sz="2000" dirty="0"/>
          </a:p>
          <a:p>
            <a:pPr lvl="0"/>
            <a:r>
              <a:rPr lang="en-US" sz="2000" dirty="0"/>
              <a:t>Raising public awareness, Facebook campaign.</a:t>
            </a:r>
            <a:endParaRPr lang="hu-HU" sz="2000" dirty="0"/>
          </a:p>
          <a:p>
            <a:pPr lvl="1"/>
            <a:endParaRPr lang="en-US" dirty="0" smtClean="0"/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dirty="0" smtClean="0"/>
              <a:t>CSO </a:t>
            </a:r>
            <a:r>
              <a:rPr lang="hu-HU" sz="3200" dirty="0" err="1" smtClean="0"/>
              <a:t>tool</a:t>
            </a:r>
            <a:r>
              <a:rPr lang="hu-HU" sz="3200" dirty="0" smtClean="0"/>
              <a:t>: ‘Red </a:t>
            </a:r>
            <a:r>
              <a:rPr lang="hu-HU" sz="3200" dirty="0" err="1" smtClean="0"/>
              <a:t>Flags</a:t>
            </a:r>
            <a:r>
              <a:rPr lang="hu-HU" sz="3200" dirty="0" smtClean="0"/>
              <a:t>’ </a:t>
            </a:r>
            <a:r>
              <a:rPr lang="hu-HU" sz="3200" dirty="0" err="1" smtClean="0"/>
              <a:t>signalling</a:t>
            </a:r>
            <a:r>
              <a:rPr lang="hu-HU" sz="3200" dirty="0" smtClean="0"/>
              <a:t> </a:t>
            </a:r>
            <a:r>
              <a:rPr lang="hu-HU" sz="3200" dirty="0" err="1" smtClean="0"/>
              <a:t>tool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err="1" smtClean="0">
                <a:hlinkClick r:id="rId3"/>
              </a:rPr>
              <a:t>www.redflags.eu</a:t>
            </a:r>
            <a:r>
              <a:rPr lang="hu-HU" dirty="0" smtClean="0"/>
              <a:t/>
            </a:r>
            <a:br>
              <a:rPr lang="hu-HU" dirty="0" smtClean="0"/>
            </a:b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2411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83668" y="3244334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>
              <a:buNone/>
            </a:pPr>
            <a:r>
              <a:rPr lang="hu-HU" sz="2400" dirty="0" err="1" smtClean="0">
                <a:latin typeface="Century Gothic" panose="020B0502020202020204" pitchFamily="34" charset="0"/>
              </a:rPr>
              <a:t>Thank</a:t>
            </a:r>
            <a:r>
              <a:rPr lang="hu-HU" sz="2400" dirty="0" smtClean="0">
                <a:latin typeface="Century Gothic" panose="020B0502020202020204" pitchFamily="34" charset="0"/>
              </a:rPr>
              <a:t> </a:t>
            </a:r>
            <a:r>
              <a:rPr lang="hu-HU" sz="2400" dirty="0" err="1" smtClean="0">
                <a:latin typeface="Century Gothic" panose="020B0502020202020204" pitchFamily="34" charset="0"/>
              </a:rPr>
              <a:t>you</a:t>
            </a:r>
            <a:r>
              <a:rPr lang="hu-HU" sz="2400" dirty="0" smtClean="0">
                <a:latin typeface="Century Gothic" panose="020B0502020202020204" pitchFamily="34" charset="0"/>
              </a:rPr>
              <a:t> </a:t>
            </a:r>
            <a:r>
              <a:rPr lang="hu-HU" sz="2400" dirty="0" err="1" smtClean="0">
                <a:latin typeface="Century Gothic" panose="020B0502020202020204" pitchFamily="34" charset="0"/>
              </a:rPr>
              <a:t>for</a:t>
            </a:r>
            <a:r>
              <a:rPr lang="hu-HU" sz="2400" dirty="0" smtClean="0">
                <a:latin typeface="Century Gothic" panose="020B0502020202020204" pitchFamily="34" charset="0"/>
              </a:rPr>
              <a:t> </a:t>
            </a:r>
            <a:r>
              <a:rPr lang="hu-HU" sz="2400" dirty="0" err="1" smtClean="0">
                <a:latin typeface="Century Gothic" panose="020B0502020202020204" pitchFamily="34" charset="0"/>
              </a:rPr>
              <a:t>your</a:t>
            </a:r>
            <a:r>
              <a:rPr lang="hu-HU" sz="2400" dirty="0" smtClean="0">
                <a:latin typeface="Century Gothic" panose="020B0502020202020204" pitchFamily="34" charset="0"/>
              </a:rPr>
              <a:t> </a:t>
            </a:r>
            <a:r>
              <a:rPr lang="hu-HU" sz="2400" dirty="0" err="1" smtClean="0">
                <a:latin typeface="Century Gothic" panose="020B0502020202020204" pitchFamily="34" charset="0"/>
              </a:rPr>
              <a:t>attention</a:t>
            </a:r>
            <a:r>
              <a:rPr lang="hu-HU" sz="2400" smtClean="0">
                <a:latin typeface="Century Gothic" panose="020B0502020202020204" pitchFamily="34" charset="0"/>
              </a:rPr>
              <a:t>.</a:t>
            </a:r>
            <a:endParaRPr lang="hu-HU" sz="2400" dirty="0">
              <a:latin typeface="Century Gothic" panose="020B0502020202020204" pitchFamily="34" charset="0"/>
            </a:endParaRPr>
          </a:p>
          <a:p>
            <a:pPr marL="0" lvl="1" indent="0" algn="ctr">
              <a:buNone/>
            </a:pPr>
            <a:endParaRPr lang="hu-HU" sz="2400" dirty="0" smtClean="0">
              <a:latin typeface="Century Gothic" panose="020B0502020202020204" pitchFamily="34" charset="0"/>
            </a:endParaRPr>
          </a:p>
          <a:p>
            <a:pPr marL="0" lvl="1" indent="0" algn="ctr">
              <a:buNone/>
            </a:pPr>
            <a:endParaRPr lang="hu-HU" sz="2400" dirty="0">
              <a:latin typeface="Century Gothic" panose="020B0502020202020204" pitchFamily="34" charset="0"/>
            </a:endParaRPr>
          </a:p>
          <a:p>
            <a:pPr marL="0" lvl="1" indent="0" algn="r">
              <a:buNone/>
            </a:pPr>
            <a:r>
              <a:rPr lang="en-US" dirty="0">
                <a:latin typeface="Century Gothic" panose="020B0502020202020204" pitchFamily="34" charset="0"/>
              </a:rPr>
              <a:t>Gabriella Nagy </a:t>
            </a:r>
          </a:p>
          <a:p>
            <a:pPr marL="0" lvl="1" indent="0" algn="r">
              <a:buNone/>
            </a:pPr>
            <a:r>
              <a:rPr lang="en-US" dirty="0">
                <a:latin typeface="Century Gothic" panose="020B0502020202020204" pitchFamily="34" charset="0"/>
              </a:rPr>
              <a:t>head of public funds programs </a:t>
            </a:r>
          </a:p>
          <a:p>
            <a:pPr marL="0" lvl="1" indent="0" algn="r">
              <a:buNone/>
            </a:pPr>
            <a:r>
              <a:rPr lang="en-US" dirty="0">
                <a:latin typeface="Century Gothic" panose="020B0502020202020204" pitchFamily="34" charset="0"/>
              </a:rPr>
              <a:t>Transparency International Hungary</a:t>
            </a:r>
          </a:p>
          <a:p>
            <a:pPr marL="0" lvl="1" indent="0" algn="r">
              <a:buNone/>
            </a:pPr>
            <a:r>
              <a:rPr lang="en-US" dirty="0">
                <a:latin typeface="Century Gothic" panose="020B0502020202020204" pitchFamily="34" charset="0"/>
              </a:rPr>
              <a:t>gabriella.nagy@transparency.hu</a:t>
            </a:r>
          </a:p>
          <a:p>
            <a:pPr marL="0" lvl="1" indent="0" algn="r">
              <a:buNone/>
            </a:pPr>
            <a:r>
              <a:rPr lang="hu-HU" dirty="0" smtClean="0">
                <a:latin typeface="Century Gothic" panose="020B0502020202020204" pitchFamily="34" charset="0"/>
                <a:hlinkClick r:id="rId2"/>
              </a:rPr>
              <a:t>http</a:t>
            </a:r>
            <a:r>
              <a:rPr lang="hu-HU" dirty="0">
                <a:latin typeface="Century Gothic" panose="020B0502020202020204" pitchFamily="34" charset="0"/>
                <a:hlinkClick r:id="rId2"/>
              </a:rPr>
              <a:t>://transparency.hu/</a:t>
            </a:r>
            <a:r>
              <a:rPr lang="hu-HU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215516" y="4653136"/>
            <a:ext cx="8928484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hu-HU" sz="900" dirty="0">
              <a:solidFill>
                <a:sysClr val="windowText" lastClr="000000">
                  <a:tint val="75000"/>
                </a:sysClr>
              </a:solidFill>
              <a:latin typeface="Century Gothic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hu-HU" sz="900" dirty="0">
              <a:solidFill>
                <a:sysClr val="windowText" lastClr="000000">
                  <a:tint val="75000"/>
                </a:sysClr>
              </a:solidFill>
              <a:latin typeface="Century Gothic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8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772816"/>
            <a:ext cx="8381404" cy="4896544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acska\Documents\ELTE szakjogász\bodrogkeresztur-kilato-2-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321" y="1518444"/>
            <a:ext cx="7877042" cy="4430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35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772816"/>
            <a:ext cx="8381404" cy="4896544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acska\Documents\TI\képek\BA__4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597928" cy="5062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35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772816"/>
            <a:ext cx="8381404" cy="4896544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/>
          <p:nvPr/>
        </p:nvPicPr>
        <p:blipFill rotWithShape="1">
          <a:blip r:embed="rId3" cstate="print"/>
          <a:srcRect l="31358" t="37441" r="30301" b="21227"/>
          <a:stretch/>
        </p:blipFill>
        <p:spPr bwMode="auto">
          <a:xfrm>
            <a:off x="683568" y="1196752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35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772816"/>
            <a:ext cx="8381404" cy="4896544"/>
          </a:xfrm>
        </p:spPr>
        <p:txBody>
          <a:bodyPr>
            <a:normAutofit/>
          </a:bodyPr>
          <a:lstStyle/>
          <a:p>
            <a:pPr marL="355600" lvl="1" indent="-266700">
              <a:buFont typeface="Arial" pitchFamily="34" charset="0"/>
              <a:buChar char="•"/>
            </a:pPr>
            <a:r>
              <a:rPr lang="en-US" dirty="0" smtClean="0"/>
              <a:t>in average 3.5 billion EUR/year allocated to Hungary;</a:t>
            </a:r>
          </a:p>
          <a:p>
            <a:pPr marL="355600" lvl="1" indent="-266700">
              <a:buNone/>
            </a:pPr>
            <a:endParaRPr lang="en-US" dirty="0" smtClean="0"/>
          </a:p>
          <a:p>
            <a:pPr marL="355600" lvl="1" indent="-266700">
              <a:buFont typeface="Arial" pitchFamily="34" charset="0"/>
              <a:buChar char="•"/>
            </a:pPr>
            <a:r>
              <a:rPr lang="en-US" dirty="0" smtClean="0"/>
              <a:t>abundance of funds &amp; pressure on absorption</a:t>
            </a:r>
          </a:p>
          <a:p>
            <a:pPr marL="990600" lvl="2" indent="-501650">
              <a:buFont typeface="Symbol"/>
              <a:buChar char="Þ"/>
            </a:pPr>
            <a:r>
              <a:rPr lang="en-US" dirty="0" smtClean="0"/>
              <a:t>unjustified development goals and projects;</a:t>
            </a:r>
          </a:p>
          <a:p>
            <a:pPr marL="990600" lvl="2" indent="-501650">
              <a:buFont typeface="Symbol"/>
              <a:buChar char="Þ"/>
            </a:pPr>
            <a:r>
              <a:rPr lang="en-US" dirty="0" err="1" smtClean="0"/>
              <a:t>overplanning</a:t>
            </a:r>
            <a:r>
              <a:rPr lang="en-US" dirty="0" smtClean="0"/>
              <a:t> of projects financially;</a:t>
            </a:r>
          </a:p>
          <a:p>
            <a:pPr marL="990600" lvl="2" indent="-501650">
              <a:buFont typeface="Symbol"/>
              <a:buChar char="Þ"/>
            </a:pPr>
            <a:r>
              <a:rPr lang="en-US" dirty="0" smtClean="0"/>
              <a:t>overpricing</a:t>
            </a:r>
          </a:p>
          <a:p>
            <a:pPr marL="990600" lvl="2" indent="-501650">
              <a:buFont typeface="Symbol"/>
              <a:buChar char="Þ"/>
            </a:pPr>
            <a:r>
              <a:rPr lang="en-US" dirty="0" smtClean="0"/>
              <a:t>less inclined to effective control mechanisms;</a:t>
            </a:r>
          </a:p>
          <a:p>
            <a:pPr marL="990600" lvl="2" indent="-501650">
              <a:buNone/>
            </a:pPr>
            <a:endParaRPr lang="en-US" dirty="0" smtClean="0"/>
          </a:p>
          <a:p>
            <a:pPr marL="355600" lvl="1" indent="-266700">
              <a:buFont typeface="Arial" pitchFamily="34" charset="0"/>
              <a:buChar char="•"/>
            </a:pPr>
            <a:r>
              <a:rPr lang="en-US" dirty="0" smtClean="0"/>
              <a:t>the riskiest phase: public procurement</a:t>
            </a: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/>
              <a:t>Corruption Risks of the Use of EU Funds in Hungary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35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772816"/>
            <a:ext cx="8381404" cy="48965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legal tool developed by Transparency International in 1994;</a:t>
            </a:r>
          </a:p>
          <a:p>
            <a:r>
              <a:rPr lang="en-US" dirty="0" smtClean="0"/>
              <a:t>trilateral agreement under civil law</a:t>
            </a:r>
          </a:p>
          <a:p>
            <a:pPr lvl="1"/>
            <a:r>
              <a:rPr lang="en-US" dirty="0" smtClean="0"/>
              <a:t>contracting authorities;</a:t>
            </a:r>
          </a:p>
          <a:p>
            <a:pPr lvl="1"/>
            <a:r>
              <a:rPr lang="en-US" dirty="0" smtClean="0"/>
              <a:t>bidders;</a:t>
            </a:r>
          </a:p>
          <a:p>
            <a:pPr lvl="1"/>
            <a:r>
              <a:rPr lang="en-US" dirty="0" smtClean="0"/>
              <a:t>independent civil </a:t>
            </a:r>
            <a:r>
              <a:rPr lang="en-US" dirty="0" err="1" smtClean="0"/>
              <a:t>organisation</a:t>
            </a:r>
            <a:r>
              <a:rPr lang="en-US" dirty="0" smtClean="0"/>
              <a:t> as monitor</a:t>
            </a:r>
          </a:p>
          <a:p>
            <a:r>
              <a:rPr lang="en-US" dirty="0" smtClean="0"/>
              <a:t>for the purpose of monitoring a public procurement procedure;</a:t>
            </a:r>
          </a:p>
          <a:p>
            <a:r>
              <a:rPr lang="en-US" dirty="0" smtClean="0"/>
              <a:t>all phases from preparation to the execution of the contract;</a:t>
            </a:r>
          </a:p>
          <a:p>
            <a:r>
              <a:rPr lang="en-US" dirty="0" smtClean="0"/>
              <a:t>regular reporting to the public</a:t>
            </a:r>
            <a:r>
              <a:rPr lang="hu-HU" dirty="0" smtClean="0"/>
              <a:t>;</a:t>
            </a:r>
          </a:p>
          <a:p>
            <a:r>
              <a:rPr lang="hu-HU" dirty="0" err="1" smtClean="0"/>
              <a:t>IPs</a:t>
            </a:r>
            <a:r>
              <a:rPr lang="hu-HU" dirty="0" smtClean="0"/>
              <a:t> </a:t>
            </a:r>
            <a:r>
              <a:rPr lang="hu-HU" dirty="0" err="1" smtClean="0"/>
              <a:t>around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world</a:t>
            </a:r>
            <a:r>
              <a:rPr lang="hu-HU" dirty="0" smtClean="0"/>
              <a:t>;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CSO </a:t>
            </a:r>
            <a:r>
              <a:rPr lang="hu-HU" dirty="0" err="1" smtClean="0"/>
              <a:t>tool</a:t>
            </a:r>
            <a:r>
              <a:rPr lang="hu-HU" dirty="0" smtClean="0"/>
              <a:t>: </a:t>
            </a:r>
            <a:r>
              <a:rPr lang="hu-HU" dirty="0" err="1" smtClean="0"/>
              <a:t>Integrity</a:t>
            </a:r>
            <a:r>
              <a:rPr lang="hu-HU" dirty="0" smtClean="0"/>
              <a:t> </a:t>
            </a:r>
            <a:r>
              <a:rPr lang="hu-HU" dirty="0" err="1" smtClean="0"/>
              <a:t>Pacts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6635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412776"/>
            <a:ext cx="8381404" cy="4608512"/>
          </a:xfrm>
        </p:spPr>
        <p:txBody>
          <a:bodyPr>
            <a:normAutofit/>
          </a:bodyPr>
          <a:lstStyle/>
          <a:p>
            <a:pPr lvl="0">
              <a:spcBef>
                <a:spcPts val="638"/>
              </a:spcBef>
              <a:buFont typeface="Arial" pitchFamily="32"/>
              <a:buChar char="•"/>
            </a:pPr>
            <a:endParaRPr lang="hu-HU" dirty="0">
              <a:latin typeface="Calibri" pitchFamily="18"/>
            </a:endParaRPr>
          </a:p>
          <a:p>
            <a:pPr lvl="1"/>
            <a:endParaRPr lang="en-US" dirty="0" smtClean="0"/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CSO </a:t>
            </a:r>
            <a:r>
              <a:rPr lang="hu-HU" dirty="0" err="1" smtClean="0"/>
              <a:t>tool</a:t>
            </a:r>
            <a:r>
              <a:rPr lang="hu-HU" dirty="0" smtClean="0"/>
              <a:t>: </a:t>
            </a:r>
            <a:r>
              <a:rPr lang="hu-HU" dirty="0" err="1" smtClean="0"/>
              <a:t>Integrity</a:t>
            </a:r>
            <a:r>
              <a:rPr lang="hu-HU" dirty="0" smtClean="0"/>
              <a:t> </a:t>
            </a:r>
            <a:r>
              <a:rPr lang="hu-HU" dirty="0" err="1" smtClean="0"/>
              <a:t>Pacts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600" dirty="0" smtClean="0"/>
              <a:t>- TI </a:t>
            </a:r>
            <a:r>
              <a:rPr lang="hu-HU" sz="3600" dirty="0" err="1" smtClean="0"/>
              <a:t>Hungary’s</a:t>
            </a:r>
            <a:r>
              <a:rPr lang="hu-HU" sz="3600" dirty="0" smtClean="0"/>
              <a:t> </a:t>
            </a:r>
            <a:r>
              <a:rPr lang="hu-HU" sz="3600" dirty="0" err="1" smtClean="0"/>
              <a:t>Experiences</a:t>
            </a:r>
            <a:r>
              <a:rPr lang="hu-HU" sz="3600" dirty="0" smtClean="0"/>
              <a:t> -</a:t>
            </a:r>
            <a:endParaRPr lang="hu-HU" sz="3600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Macska\Documents\TI\képek\119899_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20888"/>
            <a:ext cx="1566340" cy="1080120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539552" y="148478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2010-2012. </a:t>
            </a:r>
            <a:r>
              <a:rPr lang="hu-HU" sz="1600" dirty="0" err="1" smtClean="0"/>
              <a:t>procuring</a:t>
            </a:r>
            <a:r>
              <a:rPr lang="hu-HU" sz="1600" dirty="0" smtClean="0"/>
              <a:t> taxi </a:t>
            </a:r>
            <a:r>
              <a:rPr lang="hu-HU" sz="1600" dirty="0" err="1" smtClean="0"/>
              <a:t>services</a:t>
            </a:r>
            <a:r>
              <a:rPr lang="hu-HU" sz="1600" dirty="0" smtClean="0"/>
              <a:t> and </a:t>
            </a:r>
            <a:r>
              <a:rPr lang="hu-HU" sz="1600" dirty="0" err="1" smtClean="0"/>
              <a:t>PCs</a:t>
            </a:r>
            <a:r>
              <a:rPr lang="hu-HU" sz="1600" dirty="0" smtClean="0"/>
              <a:t> </a:t>
            </a:r>
            <a:r>
              <a:rPr lang="hu-HU" sz="1600" dirty="0" err="1" smtClean="0"/>
              <a:t>by</a:t>
            </a:r>
            <a:r>
              <a:rPr lang="hu-HU" sz="1600" dirty="0" smtClean="0"/>
              <a:t> </a:t>
            </a:r>
            <a:r>
              <a:rPr lang="hu-HU" sz="1600" dirty="0" err="1" smtClean="0"/>
              <a:t>Central</a:t>
            </a:r>
            <a:r>
              <a:rPr lang="hu-HU" sz="1600" dirty="0" smtClean="0"/>
              <a:t> Bank of Hungary</a:t>
            </a:r>
          </a:p>
        </p:txBody>
      </p:sp>
      <p:pic>
        <p:nvPicPr>
          <p:cNvPr id="9" name="Picture 2" descr="C:\Users\Macska\Documents\TI\képek\Csatornaépítés 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060848"/>
            <a:ext cx="2039888" cy="1354613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7380312" y="1340768"/>
            <a:ext cx="17636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2012/2013 – 2016. </a:t>
            </a:r>
            <a:r>
              <a:rPr lang="hu-HU" sz="1600" dirty="0" err="1" smtClean="0"/>
              <a:t>water</a:t>
            </a:r>
            <a:r>
              <a:rPr lang="hu-HU" sz="1600" dirty="0" smtClean="0"/>
              <a:t> </a:t>
            </a:r>
            <a:r>
              <a:rPr lang="hu-HU" sz="1600" dirty="0" err="1" smtClean="0"/>
              <a:t>supply</a:t>
            </a:r>
            <a:r>
              <a:rPr lang="hu-HU" sz="1600" dirty="0" smtClean="0"/>
              <a:t> </a:t>
            </a:r>
            <a:r>
              <a:rPr lang="hu-HU" sz="1600" dirty="0" err="1" smtClean="0"/>
              <a:t>infrastructure</a:t>
            </a:r>
            <a:r>
              <a:rPr lang="hu-HU" sz="1600" dirty="0" smtClean="0"/>
              <a:t> </a:t>
            </a:r>
            <a:r>
              <a:rPr lang="hu-HU" sz="1600" dirty="0" err="1" smtClean="0"/>
              <a:t>development</a:t>
            </a:r>
            <a:r>
              <a:rPr lang="hu-HU" sz="1600" dirty="0" smtClean="0"/>
              <a:t> </a:t>
            </a:r>
            <a:r>
              <a:rPr lang="hu-HU" sz="1600" dirty="0" err="1" smtClean="0"/>
              <a:t>in</a:t>
            </a:r>
            <a:r>
              <a:rPr lang="hu-HU" sz="1600" dirty="0" smtClean="0"/>
              <a:t> Ózd </a:t>
            </a:r>
            <a:r>
              <a:rPr lang="hu-HU" sz="1600" dirty="0" err="1" smtClean="0"/>
              <a:t>financed</a:t>
            </a:r>
            <a:r>
              <a:rPr lang="hu-HU" sz="1600" dirty="0" smtClean="0"/>
              <a:t> </a:t>
            </a:r>
            <a:r>
              <a:rPr lang="hu-HU" sz="1600" dirty="0" err="1" smtClean="0"/>
              <a:t>by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Swiss</a:t>
            </a:r>
            <a:r>
              <a:rPr lang="hu-HU" sz="1600" dirty="0" smtClean="0"/>
              <a:t> </a:t>
            </a:r>
            <a:r>
              <a:rPr lang="hu-HU" sz="1600" dirty="0" err="1" smtClean="0"/>
              <a:t>Confederation</a:t>
            </a:r>
            <a:endParaRPr lang="hu-HU" sz="1600" dirty="0" smtClean="0"/>
          </a:p>
          <a:p>
            <a:endParaRPr lang="hu-HU" dirty="0"/>
          </a:p>
        </p:txBody>
      </p:sp>
      <p:pic>
        <p:nvPicPr>
          <p:cNvPr id="11" name="Picture 3" descr="C:\Users\Macska\Documents\TI\képek\wpc3c32c42_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77072"/>
            <a:ext cx="2160240" cy="1445178"/>
          </a:xfrm>
          <a:prstGeom prst="rect">
            <a:avLst/>
          </a:prstGeom>
          <a:noFill/>
        </p:spPr>
      </p:pic>
      <p:sp>
        <p:nvSpPr>
          <p:cNvPr id="12" name="Szövegdoboz 11"/>
          <p:cNvSpPr txBox="1"/>
          <p:nvPr/>
        </p:nvSpPr>
        <p:spPr>
          <a:xfrm>
            <a:off x="539552" y="573325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2013-2014. </a:t>
            </a:r>
            <a:r>
              <a:rPr lang="hu-HU" sz="1600" dirty="0" err="1" smtClean="0"/>
              <a:t>reconstruction</a:t>
            </a:r>
            <a:r>
              <a:rPr lang="hu-HU" sz="1600" dirty="0" smtClean="0"/>
              <a:t> of a </a:t>
            </a:r>
            <a:r>
              <a:rPr lang="hu-HU" sz="1600" dirty="0" err="1" smtClean="0"/>
              <a:t>nursery</a:t>
            </a:r>
            <a:r>
              <a:rPr lang="hu-HU" sz="1600" dirty="0" smtClean="0"/>
              <a:t> </a:t>
            </a:r>
            <a:r>
              <a:rPr lang="hu-HU" sz="1600" dirty="0" err="1" smtClean="0"/>
              <a:t>in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13th </a:t>
            </a:r>
            <a:r>
              <a:rPr lang="hu-HU" sz="1600" dirty="0" err="1" smtClean="0"/>
              <a:t>District</a:t>
            </a:r>
            <a:r>
              <a:rPr lang="hu-HU" sz="1600" dirty="0" smtClean="0"/>
              <a:t> of Budapest</a:t>
            </a:r>
          </a:p>
        </p:txBody>
      </p:sp>
      <p:pic>
        <p:nvPicPr>
          <p:cNvPr id="13" name="Picture 4" descr="C:\Users\Macska\Documents\TI\képek\Gidófalvy-Játszótér-2-700x4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5" y="4005064"/>
            <a:ext cx="2448272" cy="1368152"/>
          </a:xfrm>
          <a:prstGeom prst="rect">
            <a:avLst/>
          </a:prstGeom>
          <a:noFill/>
        </p:spPr>
      </p:pic>
      <p:sp>
        <p:nvSpPr>
          <p:cNvPr id="14" name="Szövegdoboz 13"/>
          <p:cNvSpPr txBox="1"/>
          <p:nvPr/>
        </p:nvSpPr>
        <p:spPr>
          <a:xfrm>
            <a:off x="7164288" y="3933056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2015. </a:t>
            </a:r>
            <a:r>
              <a:rPr lang="hu-HU" sz="1600" dirty="0" err="1" smtClean="0"/>
              <a:t>playground</a:t>
            </a:r>
            <a:r>
              <a:rPr lang="hu-HU" sz="1600" dirty="0" smtClean="0"/>
              <a:t> </a:t>
            </a:r>
            <a:r>
              <a:rPr lang="hu-HU" sz="1600" dirty="0" err="1" smtClean="0"/>
              <a:t>development</a:t>
            </a:r>
            <a:r>
              <a:rPr lang="hu-HU" sz="1600" dirty="0" smtClean="0"/>
              <a:t> </a:t>
            </a:r>
            <a:r>
              <a:rPr lang="hu-HU" sz="1600" dirty="0" err="1" smtClean="0"/>
              <a:t>in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13th </a:t>
            </a:r>
            <a:r>
              <a:rPr lang="hu-HU" sz="1600" dirty="0" err="1" smtClean="0"/>
              <a:t>District</a:t>
            </a:r>
            <a:r>
              <a:rPr lang="hu-HU" sz="1600" dirty="0" smtClean="0"/>
              <a:t> of Budapest</a:t>
            </a:r>
            <a:endParaRPr lang="hu-HU" sz="16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915816" y="155679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hu-HU" sz="2400" b="1" dirty="0" err="1" smtClean="0">
                <a:solidFill>
                  <a:prstClr val="black"/>
                </a:solidFill>
              </a:rPr>
              <a:t>Implemented</a:t>
            </a:r>
            <a:r>
              <a:rPr lang="hu-HU" sz="2400" b="1" dirty="0" smtClean="0">
                <a:solidFill>
                  <a:prstClr val="black"/>
                </a:solidFill>
              </a:rPr>
              <a:t> </a:t>
            </a:r>
            <a:r>
              <a:rPr lang="hu-HU" sz="2400" b="1" dirty="0" err="1" smtClean="0">
                <a:solidFill>
                  <a:prstClr val="black"/>
                </a:solidFill>
              </a:rPr>
              <a:t>IPs</a:t>
            </a:r>
            <a:r>
              <a:rPr lang="hu-HU" sz="2400" b="1" dirty="0" smtClean="0">
                <a:solidFill>
                  <a:prstClr val="black"/>
                </a:solidFill>
              </a:rPr>
              <a:t> </a:t>
            </a:r>
            <a:r>
              <a:rPr lang="hu-HU" sz="2400" b="1" dirty="0" err="1" smtClean="0">
                <a:solidFill>
                  <a:prstClr val="black"/>
                </a:solidFill>
              </a:rPr>
              <a:t>until</a:t>
            </a:r>
            <a:r>
              <a:rPr lang="hu-HU" sz="2400" b="1" dirty="0" smtClean="0">
                <a:solidFill>
                  <a:prstClr val="black"/>
                </a:solidFill>
              </a:rPr>
              <a:t> </a:t>
            </a:r>
            <a:r>
              <a:rPr lang="hu-HU" sz="2400" b="1" dirty="0" err="1" smtClean="0">
                <a:solidFill>
                  <a:prstClr val="black"/>
                </a:solidFill>
              </a:rPr>
              <a:t>now</a:t>
            </a:r>
            <a:endParaRPr lang="hu-HU" sz="2400" b="1" dirty="0" smtClean="0">
              <a:solidFill>
                <a:prstClr val="black"/>
              </a:solidFill>
            </a:endParaRPr>
          </a:p>
        </p:txBody>
      </p:sp>
      <p:sp>
        <p:nvSpPr>
          <p:cNvPr id="16" name="Dia számának helye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65B45B-4852-4469-A87A-926167D6CCAC}" type="slidenum">
              <a:rPr kumimoji="0" lang="fr-B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5" descr="C:\Users\Macska\Documents\TI\képek\front-page-sargataxi-dunaujvaro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420888"/>
            <a:ext cx="1152128" cy="1140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19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412776"/>
            <a:ext cx="8381404" cy="460851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prices were lower by </a:t>
            </a:r>
            <a:r>
              <a:rPr lang="en-US" dirty="0" smtClean="0"/>
              <a:t>30</a:t>
            </a:r>
            <a:r>
              <a:rPr lang="hu-HU" dirty="0" smtClean="0"/>
              <a:t>%</a:t>
            </a:r>
            <a:r>
              <a:rPr lang="en-US" dirty="0" smtClean="0"/>
              <a:t>;</a:t>
            </a:r>
            <a:endParaRPr 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increase</a:t>
            </a:r>
            <a:r>
              <a:rPr lang="hu-HU" dirty="0" smtClean="0"/>
              <a:t>d</a:t>
            </a:r>
            <a:r>
              <a:rPr lang="en-US" dirty="0" smtClean="0"/>
              <a:t> </a:t>
            </a:r>
            <a:r>
              <a:rPr lang="en-US" dirty="0"/>
              <a:t>trust from companies toward the public institutions;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increased competition;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authorities</a:t>
            </a:r>
            <a:r>
              <a:rPr lang="en-US" dirty="0"/>
              <a:t>, State-owned </a:t>
            </a:r>
            <a:r>
              <a:rPr lang="en-US" dirty="0" smtClean="0"/>
              <a:t>companies</a:t>
            </a:r>
            <a:r>
              <a:rPr lang="hu-HU" dirty="0" smtClean="0"/>
              <a:t>:</a:t>
            </a:r>
            <a:r>
              <a:rPr lang="en-US" dirty="0" smtClean="0"/>
              <a:t> </a:t>
            </a:r>
            <a:r>
              <a:rPr lang="en-US" dirty="0"/>
              <a:t>good PR </a:t>
            </a:r>
            <a:r>
              <a:rPr lang="en-US" dirty="0" smtClean="0"/>
              <a:t>value</a:t>
            </a:r>
            <a:r>
              <a:rPr lang="hu-HU" dirty="0" smtClean="0"/>
              <a:t>, PR </a:t>
            </a:r>
            <a:r>
              <a:rPr lang="en-US" dirty="0" smtClean="0"/>
              <a:t>possibility;</a:t>
            </a:r>
            <a:endParaRPr 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building trust and good cooperation with monitor, good experiences =&gt; usually more IPs later</a:t>
            </a:r>
          </a:p>
          <a:p>
            <a:pPr lvl="1"/>
            <a:endParaRPr lang="en-US" dirty="0" smtClean="0"/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CSO </a:t>
            </a:r>
            <a:r>
              <a:rPr lang="hu-HU" dirty="0" err="1" smtClean="0"/>
              <a:t>tool</a:t>
            </a:r>
            <a:r>
              <a:rPr lang="hu-HU" dirty="0" smtClean="0"/>
              <a:t>: </a:t>
            </a:r>
            <a:r>
              <a:rPr lang="hu-HU" dirty="0" err="1" smtClean="0"/>
              <a:t>Integrity</a:t>
            </a:r>
            <a:r>
              <a:rPr lang="hu-HU" dirty="0" smtClean="0"/>
              <a:t> </a:t>
            </a:r>
            <a:r>
              <a:rPr lang="hu-HU" dirty="0" err="1" smtClean="0"/>
              <a:t>Pacts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800" dirty="0" smtClean="0"/>
              <a:t>- </a:t>
            </a:r>
            <a:r>
              <a:rPr lang="en-US" sz="2800" dirty="0" smtClean="0"/>
              <a:t>Lessons </a:t>
            </a:r>
            <a:r>
              <a:rPr lang="en-US" sz="2800" dirty="0"/>
              <a:t>from Hungarian experience with </a:t>
            </a:r>
            <a:r>
              <a:rPr lang="en-US" sz="2800" dirty="0" smtClean="0"/>
              <a:t>IP</a:t>
            </a:r>
            <a:r>
              <a:rPr lang="hu-HU" sz="2800" dirty="0" smtClean="0"/>
              <a:t> -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2411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1444" y="1556792"/>
            <a:ext cx="8229600" cy="5030019"/>
          </a:xfrm>
        </p:spPr>
        <p:txBody>
          <a:bodyPr/>
          <a:lstStyle/>
          <a:p>
            <a:pPr marL="431800" lvl="1" indent="-342900">
              <a:buFont typeface="Arial" panose="020B0604020202020204" pitchFamily="34" charset="0"/>
              <a:buChar char="•"/>
            </a:pPr>
            <a:r>
              <a:rPr lang="hu-HU" dirty="0" smtClean="0"/>
              <a:t>4-year pilot project </a:t>
            </a:r>
            <a:r>
              <a:rPr lang="hu-HU" dirty="0" err="1" smtClean="0"/>
              <a:t>supported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European </a:t>
            </a:r>
            <a:r>
              <a:rPr lang="hu-HU" dirty="0" err="1" smtClean="0"/>
              <a:t>Commission</a:t>
            </a:r>
            <a:r>
              <a:rPr lang="hu-HU" dirty="0" smtClean="0"/>
              <a:t> (DG REGIO)</a:t>
            </a:r>
          </a:p>
          <a:p>
            <a:pPr marL="4318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11 </a:t>
            </a:r>
            <a:r>
              <a:rPr lang="en-US" dirty="0"/>
              <a:t>EU </a:t>
            </a:r>
            <a:r>
              <a:rPr lang="en-US" dirty="0" smtClean="0"/>
              <a:t>countries</a:t>
            </a:r>
            <a:r>
              <a:rPr lang="hu-HU" dirty="0" smtClean="0"/>
              <a:t> – </a:t>
            </a:r>
            <a:r>
              <a:rPr lang="en-US" dirty="0" smtClean="0"/>
              <a:t>17 </a:t>
            </a:r>
            <a:r>
              <a:rPr lang="en-US" dirty="0"/>
              <a:t>major public </a:t>
            </a:r>
            <a:r>
              <a:rPr lang="en-US" dirty="0" smtClean="0"/>
              <a:t>contract</a:t>
            </a:r>
            <a:r>
              <a:rPr lang="hu-HU" dirty="0" smtClean="0"/>
              <a:t>s;</a:t>
            </a:r>
          </a:p>
          <a:p>
            <a:pPr marL="431800" lvl="1" indent="-342900">
              <a:buFont typeface="Arial" panose="020B0604020202020204" pitchFamily="34" charset="0"/>
              <a:buChar char="•"/>
            </a:pPr>
            <a:r>
              <a:rPr lang="hu-HU" dirty="0"/>
              <a:t>t</a:t>
            </a:r>
            <a:r>
              <a:rPr lang="en-US" dirty="0" err="1" smtClean="0"/>
              <a:t>ogether</a:t>
            </a:r>
            <a:r>
              <a:rPr lang="en-US" dirty="0"/>
              <a:t>, these contracts are worth nearly €1 </a:t>
            </a:r>
            <a:r>
              <a:rPr lang="en-US" dirty="0" smtClean="0"/>
              <a:t>billion</a:t>
            </a:r>
            <a:r>
              <a:rPr lang="hu-HU" dirty="0" smtClean="0"/>
              <a:t>;</a:t>
            </a:r>
            <a:endParaRPr lang="en-US" dirty="0"/>
          </a:p>
          <a:p>
            <a:pPr marL="4318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fostering </a:t>
            </a:r>
            <a:r>
              <a:rPr lang="en-US" dirty="0"/>
              <a:t>collective </a:t>
            </a:r>
            <a:r>
              <a:rPr lang="en-US" dirty="0" smtClean="0"/>
              <a:t>action</a:t>
            </a:r>
            <a:r>
              <a:rPr lang="hu-HU" dirty="0" smtClean="0"/>
              <a:t>s:</a:t>
            </a:r>
            <a:r>
              <a:rPr lang="en-US" dirty="0" smtClean="0"/>
              <a:t> </a:t>
            </a:r>
            <a:endParaRPr lang="hu-HU" dirty="0" smtClean="0"/>
          </a:p>
          <a:p>
            <a:pPr marL="831850" lvl="2" indent="-342900">
              <a:buFont typeface="Wingdings" panose="05000000000000000000" pitchFamily="2" charset="2"/>
              <a:buChar char="Ø"/>
            </a:pPr>
            <a:r>
              <a:rPr lang="en-US" dirty="0" smtClean="0"/>
              <a:t>we </a:t>
            </a:r>
            <a:r>
              <a:rPr lang="en-US" dirty="0"/>
              <a:t>aim to work with the communities directly affected by each of the 17 projects. (For example, those who live near to where a power plant, highway, hospital or other facility is being built.)</a:t>
            </a:r>
            <a:endParaRPr lang="hu-HU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sz="2800" dirty="0" smtClean="0"/>
              <a:t>EU Pilot Project: </a:t>
            </a:r>
            <a:r>
              <a:rPr lang="en-US" sz="2800" dirty="0"/>
              <a:t>‘Integrity Pacts – Civil Control Mechanism for Safeguarding EU </a:t>
            </a:r>
            <a:r>
              <a:rPr lang="en-US" sz="2800" dirty="0" smtClean="0"/>
              <a:t>Funds</a:t>
            </a:r>
            <a:r>
              <a:rPr lang="hu-HU" sz="2800" dirty="0" smtClean="0"/>
              <a:t>’</a:t>
            </a:r>
            <a:endParaRPr lang="de-DE" sz="2800" dirty="0"/>
          </a:p>
        </p:txBody>
      </p:sp>
    </p:spTree>
    <p:extLst>
      <p:ext uri="{BB962C8B-B14F-4D97-AF65-F5344CB8AC3E}">
        <p14:creationId xmlns="" xmlns:p14="http://schemas.microsoft.com/office/powerpoint/2010/main" val="139171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463</Words>
  <Application>Microsoft Office PowerPoint</Application>
  <PresentationFormat>Diavetítés a képernyőre (4:3 oldalarány)</PresentationFormat>
  <Paragraphs>96</Paragraphs>
  <Slides>13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1. dia</vt:lpstr>
      <vt:lpstr>2. dia</vt:lpstr>
      <vt:lpstr>3. dia</vt:lpstr>
      <vt:lpstr>4. dia</vt:lpstr>
      <vt:lpstr>Corruption Risks of the Use of EU Funds in Hungary</vt:lpstr>
      <vt:lpstr>CSO tool: Integrity Pacts</vt:lpstr>
      <vt:lpstr>CSO tool: Integrity Pacts - TI Hungary’s Experiences -</vt:lpstr>
      <vt:lpstr>CSO tool: Integrity Pacts - Lessons from Hungarian experience with IP -</vt:lpstr>
      <vt:lpstr>EU Pilot Project: ‘Integrity Pacts – Civil Control Mechanism for Safeguarding EU Funds’</vt:lpstr>
      <vt:lpstr>IPs to be implemented within the framework of the European Commission’ pilot project</vt:lpstr>
      <vt:lpstr>CSO tool: ‘Red Flags’ signalling tool www.redflags.eu </vt:lpstr>
      <vt:lpstr>CSO tool: ‘Red Flags’ signalling tool www.redflags.eu 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Mucsi Gyula</dc:creator>
  <cp:lastModifiedBy>Gabi</cp:lastModifiedBy>
  <cp:revision>585</cp:revision>
  <cp:lastPrinted>2016-09-22T08:26:46Z</cp:lastPrinted>
  <dcterms:created xsi:type="dcterms:W3CDTF">2015-04-29T10:56:49Z</dcterms:created>
  <dcterms:modified xsi:type="dcterms:W3CDTF">2016-11-01T20:04:10Z</dcterms:modified>
</cp:coreProperties>
</file>