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charts/chart2.xml" ContentType="application/vnd.openxmlformats-officedocument.drawingml.chart+xml"/>
  <Override PartName="/ppt/notesSlides/notesSlide9.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charts/chart4.xml" ContentType="application/vnd.openxmlformats-officedocument.drawingml.chart+xml"/>
  <Override PartName="/ppt/notesSlides/notesSlide11.xml" ContentType="application/vnd.openxmlformats-officedocument.presentationml.notesSlide+xml"/>
  <Override PartName="/ppt/charts/chart5.xml" ContentType="application/vnd.openxmlformats-officedocument.drawingml.chart+xml"/>
  <Override PartName="/ppt/notesSlides/notesSlide12.xml" ContentType="application/vnd.openxmlformats-officedocument.presentationml.notesSlide+xml"/>
  <Override PartName="/ppt/charts/chart6.xml" ContentType="application/vnd.openxmlformats-officedocument.drawingml.chart+xml"/>
  <Override PartName="/ppt/theme/themeOverride1.xml" ContentType="application/vnd.openxmlformats-officedocument.themeOverr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69" r:id="rId3"/>
    <p:sldId id="313" r:id="rId4"/>
    <p:sldId id="270" r:id="rId5"/>
    <p:sldId id="319" r:id="rId6"/>
    <p:sldId id="320" r:id="rId7"/>
    <p:sldId id="323" r:id="rId8"/>
    <p:sldId id="325" r:id="rId9"/>
    <p:sldId id="304" r:id="rId10"/>
    <p:sldId id="305" r:id="rId11"/>
    <p:sldId id="312" r:id="rId12"/>
    <p:sldId id="308" r:id="rId13"/>
    <p:sldId id="316" r:id="rId14"/>
    <p:sldId id="317" r:id="rId15"/>
    <p:sldId id="328" r:id="rId16"/>
    <p:sldId id="310" r:id="rId17"/>
    <p:sldId id="311" r:id="rId18"/>
    <p:sldId id="327" r:id="rId19"/>
    <p:sldId id="279" r:id="rId20"/>
  </p:sldIdLst>
  <p:sldSz cx="10693400" cy="7562850"/>
  <p:notesSz cx="10693400" cy="75628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otmel Benedikt" initials="KB"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086" autoAdjust="0"/>
  </p:normalViewPr>
  <p:slideViewPr>
    <p:cSldViewPr>
      <p:cViewPr>
        <p:scale>
          <a:sx n="80" d="100"/>
          <a:sy n="80" d="100"/>
        </p:scale>
        <p:origin x="-684" y="666"/>
      </p:cViewPr>
      <p:guideLst>
        <p:guide orient="horz" pos="270"/>
        <p:guide pos="296"/>
      </p:guideLst>
    </p:cSldViewPr>
  </p:slideViewPr>
  <p:notesTextViewPr>
    <p:cViewPr>
      <p:scale>
        <a:sx n="100" d="100"/>
        <a:sy n="100" d="100"/>
      </p:scale>
      <p:origin x="0" y="0"/>
    </p:cViewPr>
  </p:notesTextViewPr>
  <p:notesViewPr>
    <p:cSldViewPr>
      <p:cViewPr varScale="1">
        <p:scale>
          <a:sx n="119" d="100"/>
          <a:sy n="119" d="100"/>
        </p:scale>
        <p:origin x="-1620" y="-90"/>
      </p:cViewPr>
      <p:guideLst>
        <p:guide orient="horz" pos="2382"/>
        <p:guide pos="336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15256\Desktop\Prezentace%20AO\Audit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15256\Desktop\Prezentace%20AO\Audity.xlsx" TargetMode="Externa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5.xml.rels><?xml version="1.0" encoding="UTF-8" standalone="yes"?>
<Relationships xmlns="http://schemas.openxmlformats.org/package/2006/relationships"><Relationship Id="rId1" Type="http://schemas.openxmlformats.org/officeDocument/2006/relationships/oleObject" Target="file:///C:\Users\15256\Desktop\Prezentace%20AO\Zjisteni.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15256\Desktop\Prezentace%20AO\Zjisten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celkove!$A$2</c:f>
              <c:strCache>
                <c:ptCount val="1"/>
                <c:pt idx="0">
                  <c:v>Audity systémů</c:v>
                </c:pt>
              </c:strCache>
            </c:strRef>
          </c:tx>
          <c:invertIfNegative val="0"/>
          <c:dLbls>
            <c:showLegendKey val="0"/>
            <c:showVal val="1"/>
            <c:showCatName val="0"/>
            <c:showSerName val="0"/>
            <c:showPercent val="0"/>
            <c:showBubbleSize val="0"/>
            <c:showLeaderLines val="0"/>
          </c:dLbls>
          <c:cat>
            <c:numRef>
              <c:f>celkove!$B$1:$D$1</c:f>
              <c:numCache>
                <c:formatCode>General</c:formatCode>
                <c:ptCount val="3"/>
                <c:pt idx="0">
                  <c:v>2013</c:v>
                </c:pt>
                <c:pt idx="1">
                  <c:v>2014</c:v>
                </c:pt>
                <c:pt idx="2">
                  <c:v>2015</c:v>
                </c:pt>
              </c:numCache>
            </c:numRef>
          </c:cat>
          <c:val>
            <c:numRef>
              <c:f>celkove!$B$2:$D$2</c:f>
              <c:numCache>
                <c:formatCode>#,##0</c:formatCode>
                <c:ptCount val="3"/>
                <c:pt idx="0">
                  <c:v>38</c:v>
                </c:pt>
                <c:pt idx="1">
                  <c:v>70</c:v>
                </c:pt>
                <c:pt idx="2">
                  <c:v>13</c:v>
                </c:pt>
              </c:numCache>
            </c:numRef>
          </c:val>
        </c:ser>
        <c:ser>
          <c:idx val="1"/>
          <c:order val="1"/>
          <c:tx>
            <c:strRef>
              <c:f>celkove!$A$3</c:f>
              <c:strCache>
                <c:ptCount val="1"/>
                <c:pt idx="0">
                  <c:v>Audity operací</c:v>
                </c:pt>
              </c:strCache>
            </c:strRef>
          </c:tx>
          <c:invertIfNegative val="0"/>
          <c:dLbls>
            <c:showLegendKey val="0"/>
            <c:showVal val="1"/>
            <c:showCatName val="0"/>
            <c:showSerName val="0"/>
            <c:showPercent val="0"/>
            <c:showBubbleSize val="0"/>
            <c:showLeaderLines val="0"/>
          </c:dLbls>
          <c:cat>
            <c:numRef>
              <c:f>celkove!$B$1:$D$1</c:f>
              <c:numCache>
                <c:formatCode>General</c:formatCode>
                <c:ptCount val="3"/>
                <c:pt idx="0">
                  <c:v>2013</c:v>
                </c:pt>
                <c:pt idx="1">
                  <c:v>2014</c:v>
                </c:pt>
                <c:pt idx="2">
                  <c:v>2015</c:v>
                </c:pt>
              </c:numCache>
            </c:numRef>
          </c:cat>
          <c:val>
            <c:numRef>
              <c:f>celkove!$B$3:$D$3</c:f>
              <c:numCache>
                <c:formatCode>#,##0</c:formatCode>
                <c:ptCount val="3"/>
                <c:pt idx="0">
                  <c:v>698</c:v>
                </c:pt>
                <c:pt idx="1">
                  <c:v>736</c:v>
                </c:pt>
                <c:pt idx="2">
                  <c:v>647</c:v>
                </c:pt>
              </c:numCache>
            </c:numRef>
          </c:val>
        </c:ser>
        <c:ser>
          <c:idx val="2"/>
          <c:order val="2"/>
          <c:tx>
            <c:strRef>
              <c:f>celkove!$A$4</c:f>
              <c:strCache>
                <c:ptCount val="1"/>
                <c:pt idx="0">
                  <c:v>Audity operací dle plánu</c:v>
                </c:pt>
              </c:strCache>
            </c:strRef>
          </c:tx>
          <c:invertIfNegative val="0"/>
          <c:dLbls>
            <c:showLegendKey val="0"/>
            <c:showVal val="1"/>
            <c:showCatName val="0"/>
            <c:showSerName val="0"/>
            <c:showPercent val="0"/>
            <c:showBubbleSize val="0"/>
            <c:showLeaderLines val="0"/>
          </c:dLbls>
          <c:cat>
            <c:numRef>
              <c:f>celkove!$B$1:$D$1</c:f>
              <c:numCache>
                <c:formatCode>General</c:formatCode>
                <c:ptCount val="3"/>
                <c:pt idx="0">
                  <c:v>2013</c:v>
                </c:pt>
                <c:pt idx="1">
                  <c:v>2014</c:v>
                </c:pt>
                <c:pt idx="2">
                  <c:v>2015</c:v>
                </c:pt>
              </c:numCache>
            </c:numRef>
          </c:cat>
          <c:val>
            <c:numRef>
              <c:f>celkove!$B$4:$D$4</c:f>
              <c:numCache>
                <c:formatCode>#,##0</c:formatCode>
                <c:ptCount val="3"/>
                <c:pt idx="0">
                  <c:v>597</c:v>
                </c:pt>
                <c:pt idx="1">
                  <c:v>671</c:v>
                </c:pt>
                <c:pt idx="2">
                  <c:v>631</c:v>
                </c:pt>
              </c:numCache>
            </c:numRef>
          </c:val>
        </c:ser>
        <c:ser>
          <c:idx val="3"/>
          <c:order val="3"/>
          <c:tx>
            <c:strRef>
              <c:f>celkove!$A$5</c:f>
              <c:strCache>
                <c:ptCount val="1"/>
                <c:pt idx="0">
                  <c:v>Mimořádné audity</c:v>
                </c:pt>
              </c:strCache>
            </c:strRef>
          </c:tx>
          <c:invertIfNegative val="0"/>
          <c:dLbls>
            <c:showLegendKey val="0"/>
            <c:showVal val="1"/>
            <c:showCatName val="0"/>
            <c:showSerName val="0"/>
            <c:showPercent val="0"/>
            <c:showBubbleSize val="0"/>
            <c:showLeaderLines val="0"/>
          </c:dLbls>
          <c:cat>
            <c:numRef>
              <c:f>celkove!$B$1:$D$1</c:f>
              <c:numCache>
                <c:formatCode>General</c:formatCode>
                <c:ptCount val="3"/>
                <c:pt idx="0">
                  <c:v>2013</c:v>
                </c:pt>
                <c:pt idx="1">
                  <c:v>2014</c:v>
                </c:pt>
                <c:pt idx="2">
                  <c:v>2015</c:v>
                </c:pt>
              </c:numCache>
            </c:numRef>
          </c:cat>
          <c:val>
            <c:numRef>
              <c:f>celkove!$B$5:$D$5</c:f>
              <c:numCache>
                <c:formatCode>#,##0</c:formatCode>
                <c:ptCount val="3"/>
                <c:pt idx="0">
                  <c:v>101</c:v>
                </c:pt>
                <c:pt idx="1">
                  <c:v>65</c:v>
                </c:pt>
                <c:pt idx="2">
                  <c:v>16</c:v>
                </c:pt>
              </c:numCache>
            </c:numRef>
          </c:val>
        </c:ser>
        <c:ser>
          <c:idx val="4"/>
          <c:order val="4"/>
          <c:tx>
            <c:strRef>
              <c:f>celkove!$A$6</c:f>
              <c:strCache>
                <c:ptCount val="1"/>
                <c:pt idx="0">
                  <c:v>Auditní šetření</c:v>
                </c:pt>
              </c:strCache>
            </c:strRef>
          </c:tx>
          <c:spPr>
            <a:solidFill>
              <a:schemeClr val="bg1">
                <a:lumMod val="50000"/>
              </a:schemeClr>
            </a:solidFill>
          </c:spPr>
          <c:invertIfNegative val="0"/>
          <c:dLbls>
            <c:showLegendKey val="0"/>
            <c:showVal val="1"/>
            <c:showCatName val="0"/>
            <c:showSerName val="0"/>
            <c:showPercent val="0"/>
            <c:showBubbleSize val="0"/>
            <c:showLeaderLines val="0"/>
          </c:dLbls>
          <c:cat>
            <c:numRef>
              <c:f>celkove!$B$1:$D$1</c:f>
              <c:numCache>
                <c:formatCode>General</c:formatCode>
                <c:ptCount val="3"/>
                <c:pt idx="0">
                  <c:v>2013</c:v>
                </c:pt>
                <c:pt idx="1">
                  <c:v>2014</c:v>
                </c:pt>
                <c:pt idx="2">
                  <c:v>2015</c:v>
                </c:pt>
              </c:numCache>
            </c:numRef>
          </c:cat>
          <c:val>
            <c:numRef>
              <c:f>celkove!$B$6:$D$6</c:f>
              <c:numCache>
                <c:formatCode>#,##0</c:formatCode>
                <c:ptCount val="3"/>
                <c:pt idx="0">
                  <c:v>0</c:v>
                </c:pt>
                <c:pt idx="1">
                  <c:v>4</c:v>
                </c:pt>
                <c:pt idx="2">
                  <c:v>16</c:v>
                </c:pt>
              </c:numCache>
            </c:numRef>
          </c:val>
        </c:ser>
        <c:dLbls>
          <c:showLegendKey val="0"/>
          <c:showVal val="0"/>
          <c:showCatName val="0"/>
          <c:showSerName val="0"/>
          <c:showPercent val="0"/>
          <c:showBubbleSize val="0"/>
        </c:dLbls>
        <c:gapWidth val="150"/>
        <c:axId val="92347008"/>
        <c:axId val="92352896"/>
      </c:barChart>
      <c:catAx>
        <c:axId val="92347008"/>
        <c:scaling>
          <c:orientation val="minMax"/>
        </c:scaling>
        <c:delete val="0"/>
        <c:axPos val="b"/>
        <c:numFmt formatCode="General" sourceLinked="1"/>
        <c:majorTickMark val="out"/>
        <c:minorTickMark val="none"/>
        <c:tickLblPos val="nextTo"/>
        <c:crossAx val="92352896"/>
        <c:crosses val="autoZero"/>
        <c:auto val="1"/>
        <c:lblAlgn val="ctr"/>
        <c:lblOffset val="100"/>
        <c:noMultiLvlLbl val="0"/>
      </c:catAx>
      <c:valAx>
        <c:axId val="92352896"/>
        <c:scaling>
          <c:orientation val="minMax"/>
        </c:scaling>
        <c:delete val="0"/>
        <c:axPos val="l"/>
        <c:numFmt formatCode="#,##0" sourceLinked="1"/>
        <c:majorTickMark val="out"/>
        <c:minorTickMark val="none"/>
        <c:tickLblPos val="nextTo"/>
        <c:crossAx val="92347008"/>
        <c:crosses val="autoZero"/>
        <c:crossBetween val="between"/>
      </c:valAx>
    </c:plotArea>
    <c:legend>
      <c:legendPos val="b"/>
      <c:layout/>
      <c:overlay val="0"/>
    </c:legend>
    <c:plotVisOnly val="1"/>
    <c:dispBlanksAs val="gap"/>
    <c:showDLblsOverMax val="0"/>
  </c:chart>
  <c:txPr>
    <a:bodyPr/>
    <a:lstStyle/>
    <a:p>
      <a:pPr>
        <a:defRPr sz="1600"/>
      </a:pPr>
      <a:endParaRPr lang="cs-CZ"/>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celkove!$A$32</c:f>
              <c:strCache>
                <c:ptCount val="1"/>
                <c:pt idx="0">
                  <c:v>Certifikovaná hodnota v mil. Kč</c:v>
                </c:pt>
              </c:strCache>
            </c:strRef>
          </c:tx>
          <c:invertIfNegative val="0"/>
          <c:dLbls>
            <c:showLegendKey val="0"/>
            <c:showVal val="1"/>
            <c:showCatName val="0"/>
            <c:showSerName val="0"/>
            <c:showPercent val="0"/>
            <c:showBubbleSize val="0"/>
            <c:showLeaderLines val="0"/>
          </c:dLbls>
          <c:cat>
            <c:numRef>
              <c:f>celkove!$B$31:$D$31</c:f>
              <c:numCache>
                <c:formatCode>General</c:formatCode>
                <c:ptCount val="3"/>
                <c:pt idx="0">
                  <c:v>2013</c:v>
                </c:pt>
                <c:pt idx="1">
                  <c:v>2014</c:v>
                </c:pt>
                <c:pt idx="2">
                  <c:v>2015</c:v>
                </c:pt>
              </c:numCache>
            </c:numRef>
          </c:cat>
          <c:val>
            <c:numRef>
              <c:f>celkove!$B$32:$D$32</c:f>
              <c:numCache>
                <c:formatCode>#,##0</c:formatCode>
                <c:ptCount val="3"/>
                <c:pt idx="0">
                  <c:v>127741.58429411001</c:v>
                </c:pt>
                <c:pt idx="1">
                  <c:v>229875.19334537</c:v>
                </c:pt>
                <c:pt idx="2">
                  <c:v>150160.95527911003</c:v>
                </c:pt>
              </c:numCache>
            </c:numRef>
          </c:val>
        </c:ser>
        <c:ser>
          <c:idx val="1"/>
          <c:order val="1"/>
          <c:tx>
            <c:strRef>
              <c:f>celkove!$A$33</c:f>
              <c:strCache>
                <c:ptCount val="1"/>
                <c:pt idx="0">
                  <c:v>Auditovaný objem v mil. Kč</c:v>
                </c:pt>
              </c:strCache>
            </c:strRef>
          </c:tx>
          <c:invertIfNegative val="0"/>
          <c:dLbls>
            <c:dLbl>
              <c:idx val="0"/>
              <c:layout>
                <c:manualLayout>
                  <c:x val="1.8023139359211508E-2"/>
                  <c:y val="-1.9328141622011557E-2"/>
                </c:manualLayout>
              </c:layout>
              <c:showLegendKey val="0"/>
              <c:showVal val="1"/>
              <c:showCatName val="0"/>
              <c:showSerName val="0"/>
              <c:showPercent val="0"/>
              <c:showBubbleSize val="0"/>
            </c:dLbl>
            <c:dLbl>
              <c:idx val="1"/>
              <c:layout>
                <c:manualLayout>
                  <c:x val="1.4161038067951898E-2"/>
                  <c:y val="-7.4522236183460055E-3"/>
                </c:manualLayout>
              </c:layout>
              <c:showLegendKey val="0"/>
              <c:showVal val="1"/>
              <c:showCatName val="0"/>
              <c:showSerName val="0"/>
              <c:showPercent val="0"/>
              <c:showBubbleSize val="0"/>
            </c:dLbl>
            <c:dLbl>
              <c:idx val="2"/>
              <c:layout>
                <c:manualLayout>
                  <c:x val="1.158630387377892E-2"/>
                  <c:y val="-2.9808894473384022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celkove!$B$31:$D$31</c:f>
              <c:numCache>
                <c:formatCode>General</c:formatCode>
                <c:ptCount val="3"/>
                <c:pt idx="0">
                  <c:v>2013</c:v>
                </c:pt>
                <c:pt idx="1">
                  <c:v>2014</c:v>
                </c:pt>
                <c:pt idx="2">
                  <c:v>2015</c:v>
                </c:pt>
              </c:numCache>
            </c:numRef>
          </c:cat>
          <c:val>
            <c:numRef>
              <c:f>celkove!$B$33:$D$33</c:f>
              <c:numCache>
                <c:formatCode>#,##0</c:formatCode>
                <c:ptCount val="3"/>
                <c:pt idx="0">
                  <c:v>27137.837575360001</c:v>
                </c:pt>
                <c:pt idx="1">
                  <c:v>60933.742692419997</c:v>
                </c:pt>
                <c:pt idx="2">
                  <c:v>43374.32022454001</c:v>
                </c:pt>
              </c:numCache>
            </c:numRef>
          </c:val>
        </c:ser>
        <c:ser>
          <c:idx val="2"/>
          <c:order val="2"/>
          <c:tx>
            <c:strRef>
              <c:f>celkove!$A$34</c:f>
              <c:strCache>
                <c:ptCount val="1"/>
                <c:pt idx="0">
                  <c:v>Nezpůsobilé výdaje v mil. Kč</c:v>
                </c:pt>
              </c:strCache>
            </c:strRef>
          </c:tx>
          <c:invertIfNegative val="0"/>
          <c:dLbls>
            <c:showLegendKey val="0"/>
            <c:showVal val="1"/>
            <c:showCatName val="0"/>
            <c:showSerName val="0"/>
            <c:showPercent val="0"/>
            <c:showBubbleSize val="0"/>
            <c:showLeaderLines val="0"/>
          </c:dLbls>
          <c:cat>
            <c:numRef>
              <c:f>celkove!$B$31:$D$31</c:f>
              <c:numCache>
                <c:formatCode>General</c:formatCode>
                <c:ptCount val="3"/>
                <c:pt idx="0">
                  <c:v>2013</c:v>
                </c:pt>
                <c:pt idx="1">
                  <c:v>2014</c:v>
                </c:pt>
                <c:pt idx="2">
                  <c:v>2015</c:v>
                </c:pt>
              </c:numCache>
            </c:numRef>
          </c:cat>
          <c:val>
            <c:numRef>
              <c:f>celkove!$B$34:$D$34</c:f>
              <c:numCache>
                <c:formatCode>#,##0</c:formatCode>
                <c:ptCount val="3"/>
                <c:pt idx="0">
                  <c:v>1621.03469092</c:v>
                </c:pt>
                <c:pt idx="1">
                  <c:v>1522.99884161</c:v>
                </c:pt>
                <c:pt idx="2">
                  <c:v>1369.48326163</c:v>
                </c:pt>
              </c:numCache>
            </c:numRef>
          </c:val>
        </c:ser>
        <c:ser>
          <c:idx val="3"/>
          <c:order val="3"/>
          <c:tx>
            <c:strRef>
              <c:f>celkove!$A$35</c:f>
              <c:strCache>
                <c:ptCount val="1"/>
                <c:pt idx="0">
                  <c:v>Extrapolované nezpůsobilé výdaje v mil. Kč</c:v>
                </c:pt>
              </c:strCache>
            </c:strRef>
          </c:tx>
          <c:invertIfNegative val="0"/>
          <c:dLbls>
            <c:dLbl>
              <c:idx val="0"/>
              <c:layout>
                <c:manualLayout>
                  <c:x val="1.4161038067951898E-2"/>
                  <c:y val="-2.4160177027513561E-3"/>
                </c:manualLayout>
              </c:layout>
              <c:showLegendKey val="0"/>
              <c:showVal val="1"/>
              <c:showCatName val="0"/>
              <c:showSerName val="0"/>
              <c:showPercent val="0"/>
              <c:showBubbleSize val="0"/>
            </c:dLbl>
            <c:dLbl>
              <c:idx val="1"/>
              <c:layout>
                <c:manualLayout>
                  <c:x val="1.1586303873778826E-2"/>
                  <c:y val="-2.4160177027514446E-3"/>
                </c:manualLayout>
              </c:layout>
              <c:showLegendKey val="0"/>
              <c:showVal val="1"/>
              <c:showCatName val="0"/>
              <c:showSerName val="0"/>
              <c:showPercent val="0"/>
              <c:showBubbleSize val="0"/>
            </c:dLbl>
            <c:dLbl>
              <c:idx val="2"/>
              <c:layout>
                <c:manualLayout>
                  <c:x val="2.3172607747557653E-2"/>
                  <c:y val="-2.4160177027513561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celkove!$B$31:$D$31</c:f>
              <c:numCache>
                <c:formatCode>General</c:formatCode>
                <c:ptCount val="3"/>
                <c:pt idx="0">
                  <c:v>2013</c:v>
                </c:pt>
                <c:pt idx="1">
                  <c:v>2014</c:v>
                </c:pt>
                <c:pt idx="2">
                  <c:v>2015</c:v>
                </c:pt>
              </c:numCache>
            </c:numRef>
          </c:cat>
          <c:val>
            <c:numRef>
              <c:f>celkove!$B$35:$D$35</c:f>
              <c:numCache>
                <c:formatCode>#,##0</c:formatCode>
                <c:ptCount val="3"/>
                <c:pt idx="0">
                  <c:v>1629.7273422200001</c:v>
                </c:pt>
                <c:pt idx="1">
                  <c:v>1523.7525297</c:v>
                </c:pt>
                <c:pt idx="2">
                  <c:v>1378.2437215900002</c:v>
                </c:pt>
              </c:numCache>
            </c:numRef>
          </c:val>
        </c:ser>
        <c:dLbls>
          <c:showLegendKey val="0"/>
          <c:showVal val="0"/>
          <c:showCatName val="0"/>
          <c:showSerName val="0"/>
          <c:showPercent val="0"/>
          <c:showBubbleSize val="0"/>
        </c:dLbls>
        <c:gapWidth val="150"/>
        <c:axId val="92429696"/>
        <c:axId val="92443776"/>
      </c:barChart>
      <c:catAx>
        <c:axId val="92429696"/>
        <c:scaling>
          <c:orientation val="minMax"/>
        </c:scaling>
        <c:delete val="0"/>
        <c:axPos val="b"/>
        <c:numFmt formatCode="General" sourceLinked="1"/>
        <c:majorTickMark val="out"/>
        <c:minorTickMark val="none"/>
        <c:tickLblPos val="nextTo"/>
        <c:crossAx val="92443776"/>
        <c:crosses val="autoZero"/>
        <c:auto val="1"/>
        <c:lblAlgn val="ctr"/>
        <c:lblOffset val="100"/>
        <c:noMultiLvlLbl val="0"/>
      </c:catAx>
      <c:valAx>
        <c:axId val="92443776"/>
        <c:scaling>
          <c:orientation val="minMax"/>
        </c:scaling>
        <c:delete val="0"/>
        <c:axPos val="l"/>
        <c:numFmt formatCode="#,##0" sourceLinked="1"/>
        <c:majorTickMark val="out"/>
        <c:minorTickMark val="none"/>
        <c:tickLblPos val="nextTo"/>
        <c:crossAx val="92429696"/>
        <c:crosses val="autoZero"/>
        <c:crossBetween val="between"/>
      </c:valAx>
    </c:plotArea>
    <c:legend>
      <c:legendPos val="b"/>
      <c:layout/>
      <c:overlay val="0"/>
      <c:txPr>
        <a:bodyPr/>
        <a:lstStyle/>
        <a:p>
          <a:pPr>
            <a:defRPr sz="1600"/>
          </a:pPr>
          <a:endParaRPr lang="cs-CZ"/>
        </a:p>
      </c:txPr>
    </c:legend>
    <c:plotVisOnly val="1"/>
    <c:dispBlanksAs val="gap"/>
    <c:showDLblsOverMax val="0"/>
  </c:chart>
  <c:txPr>
    <a:bodyPr/>
    <a:lstStyle/>
    <a:p>
      <a:pPr>
        <a:defRPr sz="1600"/>
      </a:pPr>
      <a:endParaRPr lang="cs-CZ"/>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List1!$B$1</c:f>
              <c:strCache>
                <c:ptCount val="1"/>
                <c:pt idx="0">
                  <c:v>Nezpůsobilé výdaje v roce 2015</c:v>
                </c:pt>
              </c:strCache>
            </c:strRef>
          </c:tx>
          <c:spPr>
            <a:solidFill>
              <a:schemeClr val="accent2"/>
            </a:solidFill>
            <a:ln>
              <a:solidFill>
                <a:schemeClr val="bg1"/>
              </a:solidFill>
            </a:ln>
          </c:spPr>
          <c:invertIfNegative val="0"/>
          <c:dLbls>
            <c:numFmt formatCode="#,##0.0" sourceLinked="0"/>
            <c:txPr>
              <a:bodyPr/>
              <a:lstStyle/>
              <a:p>
                <a:pPr>
                  <a:defRPr sz="900"/>
                </a:pPr>
                <a:endParaRPr lang="cs-CZ"/>
              </a:p>
            </c:txPr>
            <c:showLegendKey val="0"/>
            <c:showVal val="1"/>
            <c:showCatName val="0"/>
            <c:showSerName val="0"/>
            <c:showPercent val="0"/>
            <c:showBubbleSize val="0"/>
            <c:showLeaderLines val="0"/>
          </c:dLbls>
          <c:cat>
            <c:strRef>
              <c:f>List1!$A$2:$A$25</c:f>
              <c:strCache>
                <c:ptCount val="24"/>
                <c:pt idx="0">
                  <c:v>IOP</c:v>
                </c:pt>
                <c:pt idx="1">
                  <c:v>OPPI</c:v>
                </c:pt>
                <c:pt idx="2">
                  <c:v>ROPSM</c:v>
                </c:pt>
                <c:pt idx="3">
                  <c:v>ROPJZ</c:v>
                </c:pt>
                <c:pt idx="4">
                  <c:v>OPTP</c:v>
                </c:pt>
                <c:pt idx="5">
                  <c:v>OPŽP</c:v>
                </c:pt>
                <c:pt idx="6">
                  <c:v>FVH</c:v>
                </c:pt>
                <c:pt idx="7">
                  <c:v>ROPSČ</c:v>
                </c:pt>
                <c:pt idx="8">
                  <c:v>ROPSZ</c:v>
                </c:pt>
                <c:pt idx="9">
                  <c:v>OPPK</c:v>
                </c:pt>
                <c:pt idx="10">
                  <c:v>OPVaVpI</c:v>
                </c:pt>
                <c:pt idx="11">
                  <c:v>OPLZZ</c:v>
                </c:pt>
                <c:pt idx="12">
                  <c:v>OPVK</c:v>
                </c:pt>
                <c:pt idx="13">
                  <c:v>OPD</c:v>
                </c:pt>
                <c:pt idx="14">
                  <c:v>ROPJV</c:v>
                </c:pt>
                <c:pt idx="15">
                  <c:v>OPR</c:v>
                </c:pt>
                <c:pt idx="16">
                  <c:v>ROPSV</c:v>
                </c:pt>
                <c:pt idx="17">
                  <c:v>OPPHS-P</c:v>
                </c:pt>
                <c:pt idx="18">
                  <c:v>OPPA</c:v>
                </c:pt>
                <c:pt idx="19">
                  <c:v>ROPMS</c:v>
                </c:pt>
                <c:pt idx="20">
                  <c:v>FM2</c:v>
                </c:pt>
                <c:pt idx="21">
                  <c:v>ENF</c:v>
                </c:pt>
                <c:pt idx="22">
                  <c:v>EIF</c:v>
                </c:pt>
                <c:pt idx="23">
                  <c:v>EUF</c:v>
                </c:pt>
              </c:strCache>
            </c:strRef>
          </c:cat>
          <c:val>
            <c:numRef>
              <c:f>List1!$B$2:$B$25</c:f>
              <c:numCache>
                <c:formatCode>General</c:formatCode>
                <c:ptCount val="24"/>
                <c:pt idx="0">
                  <c:v>289.67</c:v>
                </c:pt>
                <c:pt idx="1">
                  <c:v>219.33</c:v>
                </c:pt>
                <c:pt idx="2">
                  <c:v>195.49</c:v>
                </c:pt>
                <c:pt idx="3">
                  <c:v>179.12</c:v>
                </c:pt>
                <c:pt idx="4">
                  <c:v>176.02</c:v>
                </c:pt>
                <c:pt idx="5">
                  <c:v>76.5</c:v>
                </c:pt>
                <c:pt idx="6">
                  <c:v>57.35</c:v>
                </c:pt>
                <c:pt idx="7">
                  <c:v>40.159999999999997</c:v>
                </c:pt>
                <c:pt idx="8">
                  <c:v>29.65</c:v>
                </c:pt>
                <c:pt idx="9">
                  <c:v>24.1</c:v>
                </c:pt>
                <c:pt idx="10">
                  <c:v>21.83</c:v>
                </c:pt>
                <c:pt idx="11">
                  <c:v>16.399999999999999</c:v>
                </c:pt>
                <c:pt idx="12">
                  <c:v>16.21</c:v>
                </c:pt>
                <c:pt idx="13">
                  <c:v>9.26</c:v>
                </c:pt>
                <c:pt idx="14">
                  <c:v>6.48</c:v>
                </c:pt>
                <c:pt idx="15">
                  <c:v>4.8499999999999996</c:v>
                </c:pt>
                <c:pt idx="16">
                  <c:v>4.3499999999999996</c:v>
                </c:pt>
                <c:pt idx="17">
                  <c:v>1.55</c:v>
                </c:pt>
                <c:pt idx="18">
                  <c:v>0.52</c:v>
                </c:pt>
                <c:pt idx="19">
                  <c:v>0.51</c:v>
                </c:pt>
                <c:pt idx="20">
                  <c:v>0.12</c:v>
                </c:pt>
                <c:pt idx="21">
                  <c:v>0.01</c:v>
                </c:pt>
                <c:pt idx="22">
                  <c:v>0</c:v>
                </c:pt>
                <c:pt idx="23">
                  <c:v>0</c:v>
                </c:pt>
              </c:numCache>
            </c:numRef>
          </c:val>
        </c:ser>
        <c:dLbls>
          <c:showLegendKey val="0"/>
          <c:showVal val="1"/>
          <c:showCatName val="0"/>
          <c:showSerName val="0"/>
          <c:showPercent val="0"/>
          <c:showBubbleSize val="0"/>
        </c:dLbls>
        <c:gapWidth val="75"/>
        <c:axId val="33813632"/>
        <c:axId val="35923456"/>
      </c:barChart>
      <c:catAx>
        <c:axId val="33813632"/>
        <c:scaling>
          <c:orientation val="minMax"/>
        </c:scaling>
        <c:delete val="0"/>
        <c:axPos val="b"/>
        <c:majorTickMark val="none"/>
        <c:minorTickMark val="none"/>
        <c:tickLblPos val="nextTo"/>
        <c:crossAx val="35923456"/>
        <c:crosses val="autoZero"/>
        <c:auto val="1"/>
        <c:lblAlgn val="ctr"/>
        <c:lblOffset val="100"/>
        <c:noMultiLvlLbl val="0"/>
      </c:catAx>
      <c:valAx>
        <c:axId val="35923456"/>
        <c:scaling>
          <c:orientation val="minMax"/>
        </c:scaling>
        <c:delete val="0"/>
        <c:axPos val="l"/>
        <c:title>
          <c:tx>
            <c:rich>
              <a:bodyPr rot="-5400000" vert="horz"/>
              <a:lstStyle/>
              <a:p>
                <a:pPr>
                  <a:defRPr/>
                </a:pPr>
                <a:r>
                  <a:rPr lang="cs-CZ" dirty="0" smtClean="0"/>
                  <a:t>Mil. Kč</a:t>
                </a:r>
                <a:endParaRPr lang="cs-CZ" dirty="0"/>
              </a:p>
            </c:rich>
          </c:tx>
          <c:layout/>
          <c:overlay val="0"/>
        </c:title>
        <c:numFmt formatCode="#,##0" sourceLinked="0"/>
        <c:majorTickMark val="none"/>
        <c:minorTickMark val="none"/>
        <c:tickLblPos val="nextTo"/>
        <c:crossAx val="33813632"/>
        <c:crosses val="autoZero"/>
        <c:crossBetween val="between"/>
      </c:valAx>
      <c:spPr>
        <a:solidFill>
          <a:schemeClr val="bg1">
            <a:lumMod val="95000"/>
          </a:schemeClr>
        </a:solidFill>
      </c:spPr>
    </c:plotArea>
    <c:legend>
      <c:legendPos val="b"/>
      <c:layout/>
      <c:overlay val="0"/>
    </c:legend>
    <c:plotVisOnly val="1"/>
    <c:dispBlanksAs val="gap"/>
    <c:showDLblsOverMax val="0"/>
  </c:chart>
  <c:txPr>
    <a:bodyPr/>
    <a:lstStyle/>
    <a:p>
      <a:pPr>
        <a:defRPr sz="1100"/>
      </a:pPr>
      <a:endParaRPr lang="cs-CZ"/>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List1!$B$1</c:f>
              <c:strCache>
                <c:ptCount val="1"/>
                <c:pt idx="0">
                  <c:v>Verifikovaná chybovost (EK 2015)</c:v>
                </c:pt>
              </c:strCache>
            </c:strRef>
          </c:tx>
          <c:spPr>
            <a:solidFill>
              <a:schemeClr val="accent3"/>
            </a:solidFill>
            <a:ln>
              <a:solidFill>
                <a:schemeClr val="bg1"/>
              </a:solidFill>
            </a:ln>
          </c:spPr>
          <c:invertIfNegative val="0"/>
          <c:dLbls>
            <c:numFmt formatCode="#,##0.0\%" sourceLinked="0"/>
            <c:txPr>
              <a:bodyPr/>
              <a:lstStyle/>
              <a:p>
                <a:pPr>
                  <a:defRPr sz="900"/>
                </a:pPr>
                <a:endParaRPr lang="cs-CZ"/>
              </a:p>
            </c:txPr>
            <c:showLegendKey val="0"/>
            <c:showVal val="1"/>
            <c:showCatName val="0"/>
            <c:showSerName val="0"/>
            <c:showPercent val="0"/>
            <c:showBubbleSize val="0"/>
            <c:showLeaderLines val="0"/>
          </c:dLbls>
          <c:cat>
            <c:strRef>
              <c:f>List1!$A$2:$A$25</c:f>
              <c:strCache>
                <c:ptCount val="24"/>
                <c:pt idx="0">
                  <c:v>FVH</c:v>
                </c:pt>
                <c:pt idx="1">
                  <c:v>OPTP</c:v>
                </c:pt>
                <c:pt idx="2">
                  <c:v>ROPSM</c:v>
                </c:pt>
                <c:pt idx="3">
                  <c:v>ROPJZ</c:v>
                </c:pt>
                <c:pt idx="4">
                  <c:v>OPPK</c:v>
                </c:pt>
                <c:pt idx="5">
                  <c:v>OPR</c:v>
                </c:pt>
                <c:pt idx="6">
                  <c:v>ROPSČ</c:v>
                </c:pt>
                <c:pt idx="7">
                  <c:v>ROPSZ</c:v>
                </c:pt>
                <c:pt idx="8">
                  <c:v>OPPI</c:v>
                </c:pt>
                <c:pt idx="9">
                  <c:v>OPŽP</c:v>
                </c:pt>
                <c:pt idx="10">
                  <c:v>IOP</c:v>
                </c:pt>
                <c:pt idx="11">
                  <c:v>ROPJV</c:v>
                </c:pt>
                <c:pt idx="12">
                  <c:v>OPVK</c:v>
                </c:pt>
                <c:pt idx="13">
                  <c:v>OPPA</c:v>
                </c:pt>
                <c:pt idx="14">
                  <c:v>OPPHS-P</c:v>
                </c:pt>
                <c:pt idx="15">
                  <c:v>OPLZZ</c:v>
                </c:pt>
                <c:pt idx="16">
                  <c:v>ROPSV</c:v>
                </c:pt>
                <c:pt idx="17">
                  <c:v>FM2</c:v>
                </c:pt>
                <c:pt idx="18">
                  <c:v>OPD</c:v>
                </c:pt>
                <c:pt idx="19">
                  <c:v>ENF</c:v>
                </c:pt>
                <c:pt idx="20">
                  <c:v>ROPMS</c:v>
                </c:pt>
                <c:pt idx="21">
                  <c:v>OPVaVpI</c:v>
                </c:pt>
                <c:pt idx="22">
                  <c:v>EIF</c:v>
                </c:pt>
                <c:pt idx="23">
                  <c:v>EUF</c:v>
                </c:pt>
              </c:strCache>
            </c:strRef>
          </c:cat>
          <c:val>
            <c:numRef>
              <c:f>List1!$B$2:$B$25</c:f>
              <c:numCache>
                <c:formatCode>General</c:formatCode>
                <c:ptCount val="24"/>
                <c:pt idx="0">
                  <c:v>75</c:v>
                </c:pt>
                <c:pt idx="1">
                  <c:v>16.170000000000002</c:v>
                </c:pt>
                <c:pt idx="2">
                  <c:v>9.25</c:v>
                </c:pt>
                <c:pt idx="3">
                  <c:v>5.45</c:v>
                </c:pt>
                <c:pt idx="4">
                  <c:v>4.03</c:v>
                </c:pt>
                <c:pt idx="5">
                  <c:v>3.7</c:v>
                </c:pt>
                <c:pt idx="6">
                  <c:v>2.84</c:v>
                </c:pt>
                <c:pt idx="7">
                  <c:v>2.61</c:v>
                </c:pt>
                <c:pt idx="8">
                  <c:v>2.59</c:v>
                </c:pt>
                <c:pt idx="9">
                  <c:v>1.9</c:v>
                </c:pt>
                <c:pt idx="10">
                  <c:v>1.41</c:v>
                </c:pt>
                <c:pt idx="11">
                  <c:v>1.39</c:v>
                </c:pt>
                <c:pt idx="12">
                  <c:v>1.1100000000000001</c:v>
                </c:pt>
                <c:pt idx="13">
                  <c:v>0.74</c:v>
                </c:pt>
                <c:pt idx="14">
                  <c:v>0.74</c:v>
                </c:pt>
                <c:pt idx="15">
                  <c:v>0.64</c:v>
                </c:pt>
                <c:pt idx="16">
                  <c:v>0.56999999999999995</c:v>
                </c:pt>
                <c:pt idx="17">
                  <c:v>0.47</c:v>
                </c:pt>
                <c:pt idx="18">
                  <c:v>0.38</c:v>
                </c:pt>
                <c:pt idx="19">
                  <c:v>0.27</c:v>
                </c:pt>
                <c:pt idx="20">
                  <c:v>0.21</c:v>
                </c:pt>
                <c:pt idx="21">
                  <c:v>0.19</c:v>
                </c:pt>
                <c:pt idx="22">
                  <c:v>0</c:v>
                </c:pt>
                <c:pt idx="23">
                  <c:v>0</c:v>
                </c:pt>
              </c:numCache>
            </c:numRef>
          </c:val>
        </c:ser>
        <c:dLbls>
          <c:showLegendKey val="0"/>
          <c:showVal val="1"/>
          <c:showCatName val="0"/>
          <c:showSerName val="0"/>
          <c:showPercent val="0"/>
          <c:showBubbleSize val="0"/>
        </c:dLbls>
        <c:gapWidth val="75"/>
        <c:axId val="37299712"/>
        <c:axId val="37512320"/>
      </c:barChart>
      <c:catAx>
        <c:axId val="37299712"/>
        <c:scaling>
          <c:orientation val="minMax"/>
        </c:scaling>
        <c:delete val="0"/>
        <c:axPos val="b"/>
        <c:majorTickMark val="none"/>
        <c:minorTickMark val="none"/>
        <c:tickLblPos val="nextTo"/>
        <c:crossAx val="37512320"/>
        <c:crosses val="autoZero"/>
        <c:auto val="1"/>
        <c:lblAlgn val="ctr"/>
        <c:lblOffset val="100"/>
        <c:noMultiLvlLbl val="0"/>
      </c:catAx>
      <c:valAx>
        <c:axId val="37512320"/>
        <c:scaling>
          <c:orientation val="minMax"/>
        </c:scaling>
        <c:delete val="0"/>
        <c:axPos val="l"/>
        <c:numFmt formatCode="#,##0\%" sourceLinked="0"/>
        <c:majorTickMark val="none"/>
        <c:minorTickMark val="none"/>
        <c:tickLblPos val="nextTo"/>
        <c:crossAx val="37299712"/>
        <c:crosses val="autoZero"/>
        <c:crossBetween val="between"/>
      </c:valAx>
      <c:spPr>
        <a:solidFill>
          <a:schemeClr val="bg1">
            <a:lumMod val="95000"/>
          </a:schemeClr>
        </a:solidFill>
      </c:spPr>
    </c:plotArea>
    <c:legend>
      <c:legendPos val="b"/>
      <c:layout/>
      <c:overlay val="0"/>
    </c:legend>
    <c:plotVisOnly val="1"/>
    <c:dispBlanksAs val="gap"/>
    <c:showDLblsOverMax val="0"/>
  </c:chart>
  <c:txPr>
    <a:bodyPr/>
    <a:lstStyle/>
    <a:p>
      <a:pPr>
        <a:defRPr sz="1100"/>
      </a:pPr>
      <a:endParaRPr lang="cs-CZ"/>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415163229913548E-2"/>
          <c:y val="0.18498398027008353"/>
          <c:w val="0.73964134741633203"/>
          <c:h val="0.72016178589736057"/>
        </c:manualLayout>
      </c:layout>
      <c:ofPieChart>
        <c:ofPieType val="pie"/>
        <c:varyColors val="1"/>
        <c:ser>
          <c:idx val="0"/>
          <c:order val="0"/>
          <c:tx>
            <c:strRef>
              <c:f>celkove!$M$19</c:f>
              <c:strCache>
                <c:ptCount val="1"/>
                <c:pt idx="0">
                  <c:v>Počet zjištění</c:v>
                </c:pt>
              </c:strCache>
            </c:strRef>
          </c:tx>
          <c:explosion val="8"/>
          <c:dPt>
            <c:idx val="0"/>
            <c:bubble3D val="0"/>
            <c:spPr>
              <a:solidFill>
                <a:schemeClr val="accent1"/>
              </a:solidFill>
            </c:spPr>
          </c:dPt>
          <c:dPt>
            <c:idx val="1"/>
            <c:bubble3D val="0"/>
            <c:spPr>
              <a:solidFill>
                <a:schemeClr val="accent2"/>
              </a:solidFill>
            </c:spPr>
          </c:dPt>
          <c:dPt>
            <c:idx val="2"/>
            <c:bubble3D val="0"/>
            <c:spPr>
              <a:solidFill>
                <a:schemeClr val="tx2"/>
              </a:solidFill>
            </c:spPr>
          </c:dPt>
          <c:dPt>
            <c:idx val="3"/>
            <c:bubble3D val="0"/>
            <c:spPr>
              <a:solidFill>
                <a:schemeClr val="accent4"/>
              </a:solidFill>
            </c:spPr>
          </c:dPt>
          <c:dPt>
            <c:idx val="4"/>
            <c:bubble3D val="0"/>
            <c:spPr>
              <a:solidFill>
                <a:schemeClr val="accent5"/>
              </a:solidFill>
            </c:spPr>
          </c:dPt>
          <c:dPt>
            <c:idx val="5"/>
            <c:bubble3D val="0"/>
            <c:spPr>
              <a:solidFill>
                <a:schemeClr val="accent6"/>
              </a:solidFill>
            </c:spPr>
          </c:dPt>
          <c:dPt>
            <c:idx val="6"/>
            <c:bubble3D val="0"/>
            <c:spPr>
              <a:solidFill>
                <a:schemeClr val="bg2">
                  <a:lumMod val="75000"/>
                </a:schemeClr>
              </a:solidFill>
            </c:spPr>
          </c:dPt>
          <c:dPt>
            <c:idx val="7"/>
            <c:bubble3D val="0"/>
            <c:spPr>
              <a:solidFill>
                <a:schemeClr val="bg2">
                  <a:lumMod val="50000"/>
                </a:schemeClr>
              </a:solidFill>
            </c:spPr>
          </c:dPt>
          <c:dPt>
            <c:idx val="8"/>
            <c:bubble3D val="0"/>
            <c:spPr>
              <a:solidFill>
                <a:schemeClr val="bg2">
                  <a:lumMod val="60000"/>
                  <a:lumOff val="40000"/>
                </a:schemeClr>
              </a:solidFill>
            </c:spPr>
          </c:dPt>
          <c:dPt>
            <c:idx val="9"/>
            <c:bubble3D val="0"/>
            <c:spPr>
              <a:solidFill>
                <a:schemeClr val="bg2">
                  <a:lumMod val="20000"/>
                  <a:lumOff val="80000"/>
                </a:schemeClr>
              </a:solidFill>
            </c:spPr>
          </c:dPt>
          <c:dPt>
            <c:idx val="10"/>
            <c:bubble3D val="0"/>
            <c:spPr>
              <a:solidFill>
                <a:schemeClr val="bg2">
                  <a:lumMod val="60000"/>
                  <a:lumOff val="40000"/>
                </a:schemeClr>
              </a:solidFill>
            </c:spPr>
          </c:dPt>
          <c:dPt>
            <c:idx val="11"/>
            <c:bubble3D val="0"/>
            <c:spPr>
              <a:solidFill>
                <a:schemeClr val="bg2">
                  <a:lumMod val="75000"/>
                </a:schemeClr>
              </a:solidFill>
            </c:spPr>
          </c:dPt>
          <c:dPt>
            <c:idx val="12"/>
            <c:bubble3D val="0"/>
            <c:spPr>
              <a:solidFill>
                <a:schemeClr val="bg2">
                  <a:lumMod val="50000"/>
                </a:schemeClr>
              </a:solidFill>
            </c:spPr>
          </c:dPt>
          <c:dPt>
            <c:idx val="13"/>
            <c:bubble3D val="0"/>
            <c:spPr>
              <a:solidFill>
                <a:schemeClr val="bg2">
                  <a:lumMod val="20000"/>
                  <a:lumOff val="80000"/>
                </a:schemeClr>
              </a:solidFill>
            </c:spPr>
          </c:dPt>
          <c:dPt>
            <c:idx val="14"/>
            <c:bubble3D val="0"/>
            <c:spPr>
              <a:solidFill>
                <a:schemeClr val="bg2">
                  <a:lumMod val="60000"/>
                  <a:lumOff val="40000"/>
                </a:schemeClr>
              </a:solidFill>
            </c:spPr>
          </c:dPt>
          <c:dPt>
            <c:idx val="15"/>
            <c:bubble3D val="0"/>
            <c:spPr>
              <a:solidFill>
                <a:schemeClr val="bg2"/>
              </a:solidFill>
            </c:spPr>
          </c:dPt>
          <c:dLbls>
            <c:dLbl>
              <c:idx val="0"/>
              <c:layout>
                <c:manualLayout>
                  <c:x val="-1.9959306081908563E-2"/>
                  <c:y val="-1.1368758405877194E-2"/>
                </c:manualLayout>
              </c:layout>
              <c:spPr/>
              <c:txPr>
                <a:bodyPr/>
                <a:lstStyle/>
                <a:p>
                  <a:pPr>
                    <a:defRPr b="1"/>
                  </a:pPr>
                  <a:endParaRPr lang="cs-CZ"/>
                </a:p>
              </c:txPr>
              <c:dLblPos val="bestFit"/>
              <c:showLegendKey val="0"/>
              <c:showVal val="0"/>
              <c:showCatName val="1"/>
              <c:showSerName val="0"/>
              <c:showPercent val="1"/>
              <c:showBubbleSize val="0"/>
            </c:dLbl>
            <c:dLbl>
              <c:idx val="1"/>
              <c:layout>
                <c:manualLayout>
                  <c:x val="-1.8901000294876097E-2"/>
                  <c:y val="4.6198546387158307E-3"/>
                </c:manualLayout>
              </c:layout>
              <c:spPr/>
              <c:txPr>
                <a:bodyPr/>
                <a:lstStyle/>
                <a:p>
                  <a:pPr>
                    <a:defRPr sz="1200" b="1"/>
                  </a:pPr>
                  <a:endParaRPr lang="cs-CZ"/>
                </a:p>
              </c:txPr>
              <c:dLblPos val="bestFit"/>
              <c:showLegendKey val="0"/>
              <c:showVal val="0"/>
              <c:showCatName val="1"/>
              <c:showSerName val="0"/>
              <c:showPercent val="1"/>
              <c:showBubbleSize val="0"/>
            </c:dLbl>
            <c:dLbl>
              <c:idx val="2"/>
              <c:layout>
                <c:manualLayout>
                  <c:x val="-0.11945547903664328"/>
                  <c:y val="-5.4806455786473481E-2"/>
                </c:manualLayout>
              </c:layout>
              <c:spPr/>
              <c:txPr>
                <a:bodyPr/>
                <a:lstStyle/>
                <a:p>
                  <a:pPr>
                    <a:defRPr b="1"/>
                  </a:pPr>
                  <a:endParaRPr lang="cs-CZ"/>
                </a:p>
              </c:txPr>
              <c:dLblPos val="bestFit"/>
              <c:showLegendKey val="0"/>
              <c:showVal val="0"/>
              <c:showCatName val="1"/>
              <c:showSerName val="0"/>
              <c:showPercent val="1"/>
              <c:showBubbleSize val="0"/>
            </c:dLbl>
            <c:dLbl>
              <c:idx val="3"/>
              <c:layout>
                <c:manualLayout>
                  <c:x val="3.4158123633787223E-2"/>
                  <c:y val="-0.10369743045606598"/>
                </c:manualLayout>
              </c:layout>
              <c:spPr/>
              <c:txPr>
                <a:bodyPr/>
                <a:lstStyle/>
                <a:p>
                  <a:pPr>
                    <a:defRPr b="1"/>
                  </a:pPr>
                  <a:endParaRPr lang="cs-CZ"/>
                </a:p>
              </c:txPr>
              <c:dLblPos val="bestFit"/>
              <c:showLegendKey val="0"/>
              <c:showVal val="0"/>
              <c:showCatName val="1"/>
              <c:showSerName val="0"/>
              <c:showPercent val="1"/>
              <c:showBubbleSize val="0"/>
            </c:dLbl>
            <c:dLbl>
              <c:idx val="4"/>
              <c:layout>
                <c:manualLayout>
                  <c:x val="6.1221304773490991E-2"/>
                  <c:y val="-8.7210947461436455E-2"/>
                </c:manualLayout>
              </c:layout>
              <c:spPr/>
              <c:txPr>
                <a:bodyPr/>
                <a:lstStyle/>
                <a:p>
                  <a:pPr>
                    <a:defRPr b="1"/>
                  </a:pPr>
                  <a:endParaRPr lang="cs-CZ"/>
                </a:p>
              </c:txPr>
              <c:dLblPos val="bestFit"/>
              <c:showLegendKey val="0"/>
              <c:showVal val="0"/>
              <c:showCatName val="1"/>
              <c:showSerName val="0"/>
              <c:showPercent val="1"/>
              <c:showBubbleSize val="0"/>
            </c:dLbl>
            <c:dLbl>
              <c:idx val="5"/>
              <c:layout>
                <c:manualLayout>
                  <c:x val="3.7750841361221206E-2"/>
                  <c:y val="-5.5477197246939312E-3"/>
                </c:manualLayout>
              </c:layout>
              <c:spPr/>
              <c:txPr>
                <a:bodyPr/>
                <a:lstStyle/>
                <a:p>
                  <a:pPr>
                    <a:defRPr b="1"/>
                  </a:pPr>
                  <a:endParaRPr lang="cs-CZ"/>
                </a:p>
              </c:txPr>
              <c:dLblPos val="bestFit"/>
              <c:showLegendKey val="0"/>
              <c:showVal val="0"/>
              <c:showCatName val="1"/>
              <c:showSerName val="0"/>
              <c:showPercent val="1"/>
              <c:showBubbleSize val="0"/>
            </c:dLbl>
            <c:dLbl>
              <c:idx val="6"/>
              <c:layout>
                <c:manualLayout>
                  <c:x val="2.4137512758086382E-2"/>
                  <c:y val="0.1885391283745656"/>
                </c:manualLayout>
              </c:layout>
              <c:dLblPos val="bestFit"/>
              <c:showLegendKey val="0"/>
              <c:showVal val="0"/>
              <c:showCatName val="1"/>
              <c:showSerName val="0"/>
              <c:showPercent val="1"/>
              <c:showBubbleSize val="0"/>
            </c:dLbl>
            <c:dLbl>
              <c:idx val="7"/>
              <c:layout>
                <c:manualLayout>
                  <c:x val="0.10408791672820493"/>
                  <c:y val="0.14476842587387914"/>
                </c:manualLayout>
              </c:layout>
              <c:dLblPos val="bestFit"/>
              <c:showLegendKey val="0"/>
              <c:showVal val="0"/>
              <c:showCatName val="1"/>
              <c:showSerName val="0"/>
              <c:showPercent val="1"/>
              <c:showBubbleSize val="0"/>
            </c:dLbl>
            <c:dLbl>
              <c:idx val="8"/>
              <c:layout>
                <c:manualLayout>
                  <c:x val="-5.7845760001299283E-2"/>
                  <c:y val="0.35649690259745814"/>
                </c:manualLayout>
              </c:layout>
              <c:dLblPos val="bestFit"/>
              <c:showLegendKey val="0"/>
              <c:showVal val="0"/>
              <c:showCatName val="1"/>
              <c:showSerName val="0"/>
              <c:showPercent val="1"/>
              <c:showBubbleSize val="0"/>
            </c:dLbl>
            <c:dLbl>
              <c:idx val="9"/>
              <c:layout>
                <c:manualLayout>
                  <c:x val="1.3015760392098945E-2"/>
                  <c:y val="-0.32684161384835458"/>
                </c:manualLayout>
              </c:layout>
              <c:dLblPos val="bestFit"/>
              <c:showLegendKey val="0"/>
              <c:showVal val="0"/>
              <c:showCatName val="1"/>
              <c:showSerName val="0"/>
              <c:showPercent val="1"/>
              <c:showBubbleSize val="0"/>
            </c:dLbl>
            <c:dLbl>
              <c:idx val="10"/>
              <c:layout>
                <c:manualLayout>
                  <c:x val="4.8189049590447029E-2"/>
                  <c:y val="-0.22114233130151684"/>
                </c:manualLayout>
              </c:layout>
              <c:dLblPos val="bestFit"/>
              <c:showLegendKey val="0"/>
              <c:showVal val="0"/>
              <c:showCatName val="1"/>
              <c:showSerName val="0"/>
              <c:showPercent val="1"/>
              <c:showBubbleSize val="0"/>
            </c:dLbl>
            <c:dLbl>
              <c:idx val="11"/>
              <c:layout>
                <c:manualLayout>
                  <c:x val="2.8444937088867431E-2"/>
                  <c:y val="-0.16379284461162233"/>
                </c:manualLayout>
              </c:layout>
              <c:tx>
                <c:rich>
                  <a:bodyPr/>
                  <a:lstStyle/>
                  <a:p>
                    <a:pPr marL="0" marR="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rgbClr val="444444"/>
                        </a:solidFill>
                        <a:latin typeface="+mn-lt"/>
                        <a:ea typeface="+mn-ea"/>
                        <a:cs typeface="+mn-cs"/>
                      </a:defRPr>
                    </a:pPr>
                    <a:r>
                      <a:rPr lang="en-US" sz="1200" b="0" i="0" baseline="0" dirty="0" err="1" smtClean="0">
                        <a:effectLst/>
                      </a:rPr>
                      <a:t>Neplnění</a:t>
                    </a:r>
                    <a:r>
                      <a:rPr lang="en-US" sz="1200" b="0" i="0" baseline="0" dirty="0" smtClean="0">
                        <a:effectLst/>
                      </a:rPr>
                      <a:t> </a:t>
                    </a:r>
                    <a:r>
                      <a:rPr lang="en-US" sz="1200" b="0" i="0" baseline="0" dirty="0" err="1" smtClean="0">
                        <a:effectLst/>
                      </a:rPr>
                      <a:t>monitorovacích</a:t>
                    </a:r>
                    <a:r>
                      <a:rPr lang="en-US" sz="1200" b="0" i="0" baseline="0" dirty="0" smtClean="0">
                        <a:effectLst/>
                      </a:rPr>
                      <a:t> </a:t>
                    </a:r>
                    <a:r>
                      <a:rPr lang="en-US" sz="1200" b="0" i="0" baseline="0" dirty="0" err="1" smtClean="0">
                        <a:effectLst/>
                      </a:rPr>
                      <a:t>ukazatelů</a:t>
                    </a:r>
                    <a:r>
                      <a:rPr lang="en-US" sz="1200" b="0" i="0" baseline="0" dirty="0" smtClean="0">
                        <a:effectLst/>
                      </a:rPr>
                      <a:t> – </a:t>
                    </a:r>
                    <a:r>
                      <a:rPr lang="en-US" sz="1200" b="0" i="0" baseline="0" dirty="0" err="1" smtClean="0">
                        <a:effectLst/>
                      </a:rPr>
                      <a:t>indikátorů</a:t>
                    </a:r>
                    <a:r>
                      <a:rPr lang="en-US" sz="1200" b="0" i="0" baseline="0" dirty="0" smtClean="0">
                        <a:effectLst/>
                      </a:rPr>
                      <a:t> </a:t>
                    </a:r>
                    <a:br>
                      <a:rPr lang="en-US" sz="1200" b="0" i="0" baseline="0" dirty="0" smtClean="0">
                        <a:effectLst/>
                      </a:rPr>
                    </a:br>
                    <a:r>
                      <a:rPr lang="en-US" sz="1200" b="0" i="0" baseline="0" dirty="0" smtClean="0">
                        <a:effectLst/>
                      </a:rPr>
                      <a:t>1%</a:t>
                    </a:r>
                    <a:endParaRPr lang="cs-CZ" sz="1000" dirty="0" smtClean="0">
                      <a:effectLst/>
                    </a:endParaRPr>
                  </a:p>
                </c:rich>
              </c:tx>
              <c:spPr/>
              <c:dLblPos val="bestFit"/>
              <c:showLegendKey val="0"/>
              <c:showVal val="1"/>
              <c:showCatName val="0"/>
              <c:showSerName val="0"/>
              <c:showPercent val="0"/>
              <c:showBubbleSize val="0"/>
            </c:dLbl>
            <c:dLbl>
              <c:idx val="12"/>
              <c:layout>
                <c:manualLayout>
                  <c:x val="2.9623426460385443E-2"/>
                  <c:y val="-5.6271496344859374E-2"/>
                </c:manualLayout>
              </c:layout>
              <c:dLblPos val="bestFit"/>
              <c:showLegendKey val="0"/>
              <c:showVal val="0"/>
              <c:showCatName val="1"/>
              <c:showSerName val="0"/>
              <c:showPercent val="1"/>
              <c:showBubbleSize val="0"/>
            </c:dLbl>
            <c:dLbl>
              <c:idx val="13"/>
              <c:layout>
                <c:manualLayout>
                  <c:x val="7.717755348245639E-2"/>
                  <c:y val="-1.0943676460232002E-3"/>
                </c:manualLayout>
              </c:layout>
              <c:dLblPos val="bestFit"/>
              <c:showLegendKey val="0"/>
              <c:showVal val="0"/>
              <c:showCatName val="1"/>
              <c:showSerName val="0"/>
              <c:showPercent val="1"/>
              <c:showBubbleSize val="0"/>
            </c:dLbl>
            <c:dLbl>
              <c:idx val="14"/>
              <c:layout>
                <c:manualLayout>
                  <c:x val="0"/>
                  <c:y val="9.1986386459538688E-2"/>
                </c:manualLayout>
              </c:layout>
              <c:dLblPos val="bestFit"/>
              <c:showLegendKey val="0"/>
              <c:showVal val="0"/>
              <c:showCatName val="1"/>
              <c:showSerName val="0"/>
              <c:showPercent val="1"/>
              <c:showBubbleSize val="0"/>
            </c:dLbl>
            <c:dLbl>
              <c:idx val="15"/>
              <c:layout>
                <c:manualLayout>
                  <c:x val="1.4671329870949832E-2"/>
                  <c:y val="-1.16699187740462E-2"/>
                </c:manualLayout>
              </c:layout>
              <c:spPr/>
              <c:txPr>
                <a:bodyPr/>
                <a:lstStyle/>
                <a:p>
                  <a:pPr>
                    <a:defRPr b="1"/>
                  </a:pPr>
                  <a:endParaRPr lang="cs-CZ"/>
                </a:p>
              </c:txPr>
              <c:dLblPos val="bestFit"/>
              <c:showLegendKey val="0"/>
              <c:showVal val="0"/>
              <c:showCatName val="1"/>
              <c:showSerName val="0"/>
              <c:showPercent val="1"/>
              <c:showBubbleSize val="0"/>
            </c:dLbl>
            <c:dLblPos val="bestFit"/>
            <c:showLegendKey val="0"/>
            <c:showVal val="0"/>
            <c:showCatName val="1"/>
            <c:showSerName val="0"/>
            <c:showPercent val="1"/>
            <c:showBubbleSize val="0"/>
            <c:showLeaderLines val="1"/>
            <c:leaderLines>
              <c:spPr>
                <a:ln>
                  <a:solidFill>
                    <a:schemeClr val="bg1">
                      <a:lumMod val="85000"/>
                    </a:schemeClr>
                  </a:solidFill>
                </a:ln>
              </c:spPr>
            </c:leaderLines>
          </c:dLbls>
          <c:cat>
            <c:strRef>
              <c:f>celkove!$L$20:$L$34</c:f>
              <c:strCache>
                <c:ptCount val="15"/>
                <c:pt idx="0">
                  <c:v>Pravidla pro veřejné zakázky</c:v>
                </c:pt>
                <c:pt idx="1">
                  <c:v>Neodůvodněný/ nezpůsobilý výdaj</c:v>
                </c:pt>
                <c:pt idx="2">
                  <c:v>Pracovní smlouvy, pracovní výkazy, mzdy, platy</c:v>
                </c:pt>
                <c:pt idx="3">
                  <c:v>Ostatní</c:v>
                </c:pt>
                <c:pt idx="4">
                  <c:v>Účetnictví</c:v>
                </c:pt>
                <c:pt idx="5">
                  <c:v>Chybějící, neúplné dokumenty</c:v>
                </c:pt>
                <c:pt idx="6">
                  <c:v>Jiné právní předpisy </c:v>
                </c:pt>
                <c:pt idx="7">
                  <c:v>Pravidla pro veřejnou podporu</c:v>
                </c:pt>
                <c:pt idx="8">
                  <c:v>Nedodržení termínů (např. výzvy)</c:v>
                </c:pt>
                <c:pt idx="9">
                  <c:v>Pravidla 3E</c:v>
                </c:pt>
                <c:pt idx="10">
                  <c:v>Kontrolní činnost (např. nedostatečná řídící kontrola)</c:v>
                </c:pt>
                <c:pt idx="11">
                  <c:v>Neplnění monitorovacích ukazatelů – indikátorů </c:v>
                </c:pt>
                <c:pt idx="12">
                  <c:v>Pravidla pro projekty generující příjmy</c:v>
                </c:pt>
                <c:pt idx="13">
                  <c:v>Publicita</c:v>
                </c:pt>
                <c:pt idx="14">
                  <c:v>Archivace (plnění povinnosti uchovávat dokumentaci související s realizací projektu)</c:v>
                </c:pt>
              </c:strCache>
            </c:strRef>
          </c:cat>
          <c:val>
            <c:numRef>
              <c:f>celkove!$M$20:$M$34</c:f>
              <c:numCache>
                <c:formatCode>General</c:formatCode>
                <c:ptCount val="15"/>
                <c:pt idx="0">
                  <c:v>452</c:v>
                </c:pt>
                <c:pt idx="1">
                  <c:v>101</c:v>
                </c:pt>
                <c:pt idx="2">
                  <c:v>51</c:v>
                </c:pt>
                <c:pt idx="3">
                  <c:v>35</c:v>
                </c:pt>
                <c:pt idx="4">
                  <c:v>30</c:v>
                </c:pt>
                <c:pt idx="5">
                  <c:v>28</c:v>
                </c:pt>
                <c:pt idx="6">
                  <c:v>16</c:v>
                </c:pt>
                <c:pt idx="7">
                  <c:v>14</c:v>
                </c:pt>
                <c:pt idx="8">
                  <c:v>11</c:v>
                </c:pt>
                <c:pt idx="9">
                  <c:v>10</c:v>
                </c:pt>
                <c:pt idx="10">
                  <c:v>9</c:v>
                </c:pt>
                <c:pt idx="11">
                  <c:v>6</c:v>
                </c:pt>
                <c:pt idx="12">
                  <c:v>5</c:v>
                </c:pt>
                <c:pt idx="13">
                  <c:v>5</c:v>
                </c:pt>
                <c:pt idx="14">
                  <c:v>3</c:v>
                </c:pt>
              </c:numCache>
            </c:numRef>
          </c:val>
        </c:ser>
        <c:dLbls>
          <c:dLblPos val="bestFit"/>
          <c:showLegendKey val="0"/>
          <c:showVal val="0"/>
          <c:showCatName val="1"/>
          <c:showSerName val="0"/>
          <c:showPercent val="1"/>
          <c:showBubbleSize val="0"/>
          <c:showLeaderLines val="1"/>
        </c:dLbls>
        <c:gapWidth val="90"/>
        <c:splitType val="pos"/>
        <c:splitPos val="9"/>
        <c:secondPieSize val="45"/>
        <c:serLines>
          <c:spPr>
            <a:ln>
              <a:solidFill>
                <a:schemeClr val="bg2"/>
              </a:solidFill>
              <a:prstDash val="lgDash"/>
            </a:ln>
          </c:spPr>
        </c:serLines>
      </c:ofPieChart>
    </c:plotArea>
    <c:plotVisOnly val="1"/>
    <c:dispBlanksAs val="gap"/>
    <c:showDLblsOverMax val="0"/>
  </c:chart>
  <c:txPr>
    <a:bodyPr/>
    <a:lstStyle/>
    <a:p>
      <a:pPr>
        <a:defRPr sz="1200"/>
      </a:pPr>
      <a:endParaRPr lang="cs-CZ"/>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celkove!$A$33</c:f>
              <c:strCache>
                <c:ptCount val="1"/>
                <c:pt idx="0">
                  <c:v>Pravidla pro veřejné zakázky</c:v>
                </c:pt>
              </c:strCache>
            </c:strRef>
          </c:tx>
          <c:spPr>
            <a:solidFill>
              <a:schemeClr val="accent1"/>
            </a:solidFill>
          </c:spPr>
          <c:invertIfNegative val="0"/>
          <c:dLbls>
            <c:dLbl>
              <c:idx val="0"/>
              <c:layout>
                <c:manualLayout>
                  <c:x val="6.4039339579659196E-2"/>
                  <c:y val="2.7437090484102599E-2"/>
                </c:manualLayout>
              </c:layout>
              <c:showLegendKey val="0"/>
              <c:showVal val="1"/>
              <c:showCatName val="0"/>
              <c:showSerName val="0"/>
              <c:showPercent val="0"/>
              <c:showBubbleSize val="0"/>
            </c:dLbl>
            <c:dLbl>
              <c:idx val="1"/>
              <c:layout>
                <c:manualLayout>
                  <c:x val="6.0348162475822052E-2"/>
                  <c:y val="-3.7319762510602206E-2"/>
                </c:manualLayout>
              </c:layout>
              <c:showLegendKey val="0"/>
              <c:showVal val="1"/>
              <c:showCatName val="0"/>
              <c:showSerName val="0"/>
              <c:showPercent val="0"/>
              <c:showBubbleSize val="0"/>
            </c:dLbl>
            <c:dLbl>
              <c:idx val="2"/>
              <c:layout>
                <c:manualLayout>
                  <c:x val="5.8800773694390712E-2"/>
                  <c:y val="3.3927056827819566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celkove!$B$32:$D$32</c:f>
              <c:numCache>
                <c:formatCode>General</c:formatCode>
                <c:ptCount val="3"/>
                <c:pt idx="0">
                  <c:v>2013</c:v>
                </c:pt>
                <c:pt idx="1">
                  <c:v>2014</c:v>
                </c:pt>
                <c:pt idx="2">
                  <c:v>2015</c:v>
                </c:pt>
              </c:numCache>
            </c:numRef>
          </c:cat>
          <c:val>
            <c:numRef>
              <c:f>celkove!$B$33:$D$33</c:f>
              <c:numCache>
                <c:formatCode>0%</c:formatCode>
                <c:ptCount val="3"/>
                <c:pt idx="0">
                  <c:v>0.8689261433192651</c:v>
                </c:pt>
                <c:pt idx="1">
                  <c:v>0.72272207524230136</c:v>
                </c:pt>
                <c:pt idx="2">
                  <c:v>0.77525352911951573</c:v>
                </c:pt>
              </c:numCache>
            </c:numRef>
          </c:val>
        </c:ser>
        <c:ser>
          <c:idx val="1"/>
          <c:order val="1"/>
          <c:tx>
            <c:strRef>
              <c:f>celkove!$A$34</c:f>
              <c:strCache>
                <c:ptCount val="1"/>
                <c:pt idx="0">
                  <c:v>Účetnictví</c:v>
                </c:pt>
              </c:strCache>
            </c:strRef>
          </c:tx>
          <c:spPr>
            <a:solidFill>
              <a:schemeClr val="accent2"/>
            </a:solidFill>
          </c:spPr>
          <c:invertIfNegative val="0"/>
          <c:dLbls>
            <c:dLbl>
              <c:idx val="0"/>
              <c:delete val="1"/>
            </c:dLbl>
            <c:dLbl>
              <c:idx val="1"/>
              <c:layout>
                <c:manualLayout>
                  <c:x val="5.6990328820116114E-2"/>
                  <c:y val="-3.7266334074652883E-4"/>
                </c:manualLayout>
              </c:layout>
              <c:showLegendKey val="0"/>
              <c:showVal val="1"/>
              <c:showCatName val="0"/>
              <c:showSerName val="0"/>
              <c:showPercent val="0"/>
              <c:showBubbleSize val="0"/>
            </c:dLbl>
            <c:dLbl>
              <c:idx val="2"/>
              <c:layout>
                <c:manualLayout>
                  <c:x val="5.5536392573752265E-2"/>
                  <c:y val="1.0923443729839114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celkove!$B$32:$D$32</c:f>
              <c:numCache>
                <c:formatCode>General</c:formatCode>
                <c:ptCount val="3"/>
                <c:pt idx="0">
                  <c:v>2013</c:v>
                </c:pt>
                <c:pt idx="1">
                  <c:v>2014</c:v>
                </c:pt>
                <c:pt idx="2">
                  <c:v>2015</c:v>
                </c:pt>
              </c:numCache>
            </c:numRef>
          </c:cat>
          <c:val>
            <c:numRef>
              <c:f>celkove!$B$34:$D$34</c:f>
              <c:numCache>
                <c:formatCode>0%</c:formatCode>
                <c:ptCount val="3"/>
                <c:pt idx="0">
                  <c:v>1.4655674651742421E-4</c:v>
                </c:pt>
                <c:pt idx="1">
                  <c:v>5.2248563377684396E-2</c:v>
                </c:pt>
                <c:pt idx="2">
                  <c:v>7.3799586906521678E-2</c:v>
                </c:pt>
              </c:numCache>
            </c:numRef>
          </c:val>
        </c:ser>
        <c:ser>
          <c:idx val="2"/>
          <c:order val="2"/>
          <c:tx>
            <c:strRef>
              <c:f>celkove!$A$35</c:f>
              <c:strCache>
                <c:ptCount val="1"/>
                <c:pt idx="0">
                  <c:v>Neodůvodněný/ nezpůsobilý výdaj</c:v>
                </c:pt>
              </c:strCache>
            </c:strRef>
          </c:tx>
          <c:spPr>
            <a:solidFill>
              <a:schemeClr val="accent3"/>
            </a:solidFill>
          </c:spPr>
          <c:invertIfNegative val="0"/>
          <c:dLbls>
            <c:dLbl>
              <c:idx val="0"/>
              <c:layout>
                <c:manualLayout>
                  <c:x val="5.2015254318342578E-2"/>
                  <c:y val="-4.9668510208494632E-3"/>
                </c:manualLayout>
              </c:layout>
              <c:showLegendKey val="0"/>
              <c:showVal val="1"/>
              <c:showCatName val="0"/>
              <c:showSerName val="0"/>
              <c:showPercent val="0"/>
              <c:showBubbleSize val="0"/>
            </c:dLbl>
            <c:dLbl>
              <c:idx val="1"/>
              <c:layout>
                <c:manualLayout>
                  <c:x val="5.7270685441605747E-2"/>
                  <c:y val="0"/>
                </c:manualLayout>
              </c:layout>
              <c:showLegendKey val="0"/>
              <c:showVal val="1"/>
              <c:showCatName val="0"/>
              <c:showSerName val="0"/>
              <c:showPercent val="0"/>
              <c:showBubbleSize val="0"/>
            </c:dLbl>
            <c:dLbl>
              <c:idx val="2"/>
              <c:layout>
                <c:manualLayout>
                  <c:x val="5.5536392573752265E-2"/>
                  <c:y val="1.4909205051658618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celkove!$B$32:$D$32</c:f>
              <c:numCache>
                <c:formatCode>General</c:formatCode>
                <c:ptCount val="3"/>
                <c:pt idx="0">
                  <c:v>2013</c:v>
                </c:pt>
                <c:pt idx="1">
                  <c:v>2014</c:v>
                </c:pt>
                <c:pt idx="2">
                  <c:v>2015</c:v>
                </c:pt>
              </c:numCache>
            </c:numRef>
          </c:cat>
          <c:val>
            <c:numRef>
              <c:f>celkove!$B$35:$D$35</c:f>
              <c:numCache>
                <c:formatCode>0%</c:formatCode>
                <c:ptCount val="3"/>
                <c:pt idx="0">
                  <c:v>7.6749938425370742E-2</c:v>
                </c:pt>
                <c:pt idx="1">
                  <c:v>0.1715457168987807</c:v>
                </c:pt>
                <c:pt idx="2">
                  <c:v>3.0715306546696897E-2</c:v>
                </c:pt>
              </c:numCache>
            </c:numRef>
          </c:val>
        </c:ser>
        <c:ser>
          <c:idx val="3"/>
          <c:order val="3"/>
          <c:tx>
            <c:strRef>
              <c:f>celkove!$A$36</c:f>
              <c:strCache>
                <c:ptCount val="1"/>
                <c:pt idx="0">
                  <c:v>Chybějící, neúplné dokumenty</c:v>
                </c:pt>
              </c:strCache>
            </c:strRef>
          </c:tx>
          <c:spPr>
            <a:solidFill>
              <a:schemeClr val="accent4"/>
            </a:solidFill>
          </c:spPr>
          <c:invertIfNegative val="0"/>
          <c:dLbls>
            <c:dLbl>
              <c:idx val="0"/>
              <c:layout>
                <c:manualLayout>
                  <c:x val="7.8747192482207892E-2"/>
                  <c:y val="0"/>
                </c:manualLayout>
              </c:layout>
              <c:showLegendKey val="0"/>
              <c:showVal val="1"/>
              <c:showCatName val="0"/>
              <c:showSerName val="0"/>
              <c:showPercent val="0"/>
              <c:showBubbleSize val="0"/>
            </c:dLbl>
            <c:dLbl>
              <c:idx val="1"/>
              <c:delete val="1"/>
            </c:dLbl>
            <c:dLbl>
              <c:idx val="2"/>
              <c:layout>
                <c:manualLayout>
                  <c:x val="6.0069791121526633E-2"/>
                  <c:y val="-5.0761685080101537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celkove!$B$32:$D$32</c:f>
              <c:numCache>
                <c:formatCode>General</c:formatCode>
                <c:ptCount val="3"/>
                <c:pt idx="0">
                  <c:v>2013</c:v>
                </c:pt>
                <c:pt idx="1">
                  <c:v>2014</c:v>
                </c:pt>
                <c:pt idx="2">
                  <c:v>2015</c:v>
                </c:pt>
              </c:numCache>
            </c:numRef>
          </c:cat>
          <c:val>
            <c:numRef>
              <c:f>celkove!$B$36:$D$36</c:f>
              <c:numCache>
                <c:formatCode>0%</c:formatCode>
                <c:ptCount val="3"/>
                <c:pt idx="0">
                  <c:v>1.5543484493096792E-2</c:v>
                </c:pt>
                <c:pt idx="1">
                  <c:v>4.5102877378018475E-4</c:v>
                </c:pt>
                <c:pt idx="2">
                  <c:v>0.11746411979099815</c:v>
                </c:pt>
              </c:numCache>
            </c:numRef>
          </c:val>
        </c:ser>
        <c:ser>
          <c:idx val="4"/>
          <c:order val="4"/>
          <c:tx>
            <c:strRef>
              <c:f>celkove!$A$37</c:f>
              <c:strCache>
                <c:ptCount val="1"/>
                <c:pt idx="0">
                  <c:v>Trestný čin - podezření</c:v>
                </c:pt>
              </c:strCache>
            </c:strRef>
          </c:tx>
          <c:invertIfNegative val="0"/>
          <c:dLbls>
            <c:dLbl>
              <c:idx val="0"/>
              <c:delete val="1"/>
            </c:dLbl>
            <c:dLbl>
              <c:idx val="1"/>
              <c:layout>
                <c:manualLayout>
                  <c:x val="5.7177233890251145E-2"/>
                  <c:y val="9.4327903668529906E-3"/>
                </c:manualLayout>
              </c:layout>
              <c:showLegendKey val="0"/>
              <c:showVal val="1"/>
              <c:showCatName val="0"/>
              <c:showSerName val="0"/>
              <c:showPercent val="0"/>
              <c:showBubbleSize val="0"/>
            </c:dLbl>
            <c:dLbl>
              <c:idx val="2"/>
              <c:delete val="1"/>
            </c:dLbl>
            <c:showLegendKey val="0"/>
            <c:showVal val="1"/>
            <c:showCatName val="0"/>
            <c:showSerName val="0"/>
            <c:showPercent val="0"/>
            <c:showBubbleSize val="0"/>
            <c:showLeaderLines val="0"/>
          </c:dLbls>
          <c:cat>
            <c:numRef>
              <c:f>celkove!$B$32:$D$32</c:f>
              <c:numCache>
                <c:formatCode>General</c:formatCode>
                <c:ptCount val="3"/>
                <c:pt idx="0">
                  <c:v>2013</c:v>
                </c:pt>
                <c:pt idx="1">
                  <c:v>2014</c:v>
                </c:pt>
                <c:pt idx="2">
                  <c:v>2015</c:v>
                </c:pt>
              </c:numCache>
            </c:numRef>
          </c:cat>
          <c:val>
            <c:numRef>
              <c:f>celkove!$B$37:$D$37</c:f>
              <c:numCache>
                <c:formatCode>0%</c:formatCode>
                <c:ptCount val="3"/>
                <c:pt idx="0">
                  <c:v>1.9502788074857928E-4</c:v>
                </c:pt>
                <c:pt idx="1">
                  <c:v>3.1005308073695878E-2</c:v>
                </c:pt>
                <c:pt idx="2">
                  <c:v>0</c:v>
                </c:pt>
              </c:numCache>
            </c:numRef>
          </c:val>
        </c:ser>
        <c:ser>
          <c:idx val="5"/>
          <c:order val="5"/>
          <c:tx>
            <c:strRef>
              <c:f>celkove!$A$38</c:f>
              <c:strCache>
                <c:ptCount val="1"/>
                <c:pt idx="0">
                  <c:v>Archivace (plnění povinnosti uchovávat dokumentaci související s realizací projektu)</c:v>
                </c:pt>
              </c:strCache>
            </c:strRef>
          </c:tx>
          <c:invertIfNegative val="0"/>
          <c:dLbls>
            <c:dLbl>
              <c:idx val="0"/>
              <c:layout>
                <c:manualLayout>
                  <c:x val="5.197795514910343E-2"/>
                  <c:y val="-2.5380842540050769E-3"/>
                </c:manualLayout>
              </c:layout>
              <c:showLegendKey val="0"/>
              <c:showVal val="1"/>
              <c:showCatName val="0"/>
              <c:showSerName val="0"/>
              <c:showPercent val="0"/>
              <c:showBubbleSize val="0"/>
            </c:dLbl>
            <c:dLbl>
              <c:idx val="1"/>
              <c:delete val="1"/>
            </c:dLbl>
            <c:dLbl>
              <c:idx val="2"/>
              <c:delete val="1"/>
            </c:dLbl>
            <c:showLegendKey val="0"/>
            <c:showVal val="1"/>
            <c:showCatName val="0"/>
            <c:showSerName val="0"/>
            <c:showPercent val="0"/>
            <c:showBubbleSize val="0"/>
            <c:showLeaderLines val="0"/>
          </c:dLbls>
          <c:cat>
            <c:numRef>
              <c:f>celkove!$B$32:$D$32</c:f>
              <c:numCache>
                <c:formatCode>General</c:formatCode>
                <c:ptCount val="3"/>
                <c:pt idx="0">
                  <c:v>2013</c:v>
                </c:pt>
                <c:pt idx="1">
                  <c:v>2014</c:v>
                </c:pt>
                <c:pt idx="2">
                  <c:v>2015</c:v>
                </c:pt>
              </c:numCache>
            </c:numRef>
          </c:cat>
          <c:val>
            <c:numRef>
              <c:f>celkove!$B$38:$D$38</c:f>
              <c:numCache>
                <c:formatCode>0%</c:formatCode>
                <c:ptCount val="3"/>
                <c:pt idx="0">
                  <c:v>2.3417142310070194E-2</c:v>
                </c:pt>
                <c:pt idx="1">
                  <c:v>1.0877041562610754E-3</c:v>
                </c:pt>
                <c:pt idx="2">
                  <c:v>0</c:v>
                </c:pt>
              </c:numCache>
            </c:numRef>
          </c:val>
        </c:ser>
        <c:ser>
          <c:idx val="6"/>
          <c:order val="6"/>
          <c:tx>
            <c:strRef>
              <c:f>celkove!$A$39</c:f>
              <c:strCache>
                <c:ptCount val="1"/>
                <c:pt idx="0">
                  <c:v>Ostatní + Zůstatek</c:v>
                </c:pt>
              </c:strCache>
            </c:strRef>
          </c:tx>
          <c:invertIfNegative val="0"/>
          <c:dLbls>
            <c:dLbl>
              <c:idx val="0"/>
              <c:layout>
                <c:manualLayout>
                  <c:x val="7.8747192482207892E-2"/>
                  <c:y val="0"/>
                </c:manualLayout>
              </c:layout>
              <c:showLegendKey val="0"/>
              <c:showVal val="1"/>
              <c:showCatName val="0"/>
              <c:showSerName val="0"/>
              <c:showPercent val="0"/>
              <c:showBubbleSize val="0"/>
            </c:dLbl>
            <c:dLbl>
              <c:idx val="1"/>
              <c:layout>
                <c:manualLayout>
                  <c:x val="5.7177233890251145E-2"/>
                  <c:y val="-3.0200423420354899E-3"/>
                </c:manualLayout>
              </c:layout>
              <c:showLegendKey val="0"/>
              <c:showVal val="1"/>
              <c:showCatName val="0"/>
              <c:showSerName val="0"/>
              <c:showPercent val="0"/>
              <c:showBubbleSize val="0"/>
            </c:dLbl>
            <c:dLbl>
              <c:idx val="2"/>
              <c:delete val="1"/>
            </c:dLbl>
            <c:showLegendKey val="0"/>
            <c:showVal val="1"/>
            <c:showCatName val="0"/>
            <c:showSerName val="0"/>
            <c:showPercent val="0"/>
            <c:showBubbleSize val="0"/>
            <c:showLeaderLines val="0"/>
          </c:dLbls>
          <c:cat>
            <c:numRef>
              <c:f>celkove!$B$32:$D$32</c:f>
              <c:numCache>
                <c:formatCode>General</c:formatCode>
                <c:ptCount val="3"/>
                <c:pt idx="0">
                  <c:v>2013</c:v>
                </c:pt>
                <c:pt idx="1">
                  <c:v>2014</c:v>
                </c:pt>
                <c:pt idx="2">
                  <c:v>2015</c:v>
                </c:pt>
              </c:numCache>
            </c:numRef>
          </c:cat>
          <c:val>
            <c:numRef>
              <c:f>celkove!$B$39:$D$39</c:f>
              <c:numCache>
                <c:formatCode>0%</c:formatCode>
                <c:ptCount val="3"/>
                <c:pt idx="0">
                  <c:v>1.5021706824931333E-2</c:v>
                </c:pt>
                <c:pt idx="1">
                  <c:v>2.0939603477496571E-2</c:v>
                </c:pt>
                <c:pt idx="2">
                  <c:v>2.767457636267432E-3</c:v>
                </c:pt>
              </c:numCache>
            </c:numRef>
          </c:val>
        </c:ser>
        <c:dLbls>
          <c:showLegendKey val="0"/>
          <c:showVal val="0"/>
          <c:showCatName val="0"/>
          <c:showSerName val="0"/>
          <c:showPercent val="0"/>
          <c:showBubbleSize val="0"/>
        </c:dLbls>
        <c:gapWidth val="150"/>
        <c:overlap val="100"/>
        <c:axId val="93416832"/>
        <c:axId val="93439104"/>
      </c:barChart>
      <c:catAx>
        <c:axId val="93416832"/>
        <c:scaling>
          <c:orientation val="minMax"/>
        </c:scaling>
        <c:delete val="0"/>
        <c:axPos val="b"/>
        <c:numFmt formatCode="General" sourceLinked="1"/>
        <c:majorTickMark val="out"/>
        <c:minorTickMark val="none"/>
        <c:tickLblPos val="nextTo"/>
        <c:crossAx val="93439104"/>
        <c:crosses val="autoZero"/>
        <c:auto val="1"/>
        <c:lblAlgn val="ctr"/>
        <c:lblOffset val="100"/>
        <c:noMultiLvlLbl val="0"/>
      </c:catAx>
      <c:valAx>
        <c:axId val="93439104"/>
        <c:scaling>
          <c:orientation val="minMax"/>
        </c:scaling>
        <c:delete val="0"/>
        <c:axPos val="l"/>
        <c:numFmt formatCode="0%" sourceLinked="1"/>
        <c:majorTickMark val="out"/>
        <c:minorTickMark val="none"/>
        <c:tickLblPos val="nextTo"/>
        <c:crossAx val="93416832"/>
        <c:crosses val="autoZero"/>
        <c:crossBetween val="between"/>
      </c:valAx>
      <c:spPr>
        <a:solidFill>
          <a:schemeClr val="bg1">
            <a:lumMod val="95000"/>
          </a:schemeClr>
        </a:solidFill>
      </c:spPr>
    </c:plotArea>
    <c:legend>
      <c:legendPos val="r"/>
      <c:layout/>
      <c:overlay val="0"/>
    </c:legend>
    <c:plotVisOnly val="1"/>
    <c:dispBlanksAs val="gap"/>
    <c:showDLblsOverMax val="0"/>
  </c:chart>
  <c:txPr>
    <a:bodyPr/>
    <a:lstStyle/>
    <a:p>
      <a:pPr>
        <a:defRPr sz="1200"/>
      </a:pPr>
      <a:endParaRPr lang="cs-CZ"/>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E4B671-A3D4-4A8E-AE04-7DA0136E45E1}" type="doc">
      <dgm:prSet loTypeId="urn:microsoft.com/office/officeart/2005/8/layout/pyramid3" loCatId="pyramid" qsTypeId="urn:microsoft.com/office/officeart/2005/8/quickstyle/simple1" qsCatId="simple" csTypeId="urn:microsoft.com/office/officeart/2005/8/colors/colorful1" csCatId="colorful" phldr="1"/>
      <dgm:spPr/>
    </dgm:pt>
    <dgm:pt modelId="{248993EA-D01C-49B7-8F18-2783C21EE864}">
      <dgm:prSet phldrT="[Text]" custT="1"/>
      <dgm:spPr/>
      <dgm:t>
        <a:bodyPr/>
        <a:lstStyle/>
        <a:p>
          <a:r>
            <a:rPr lang="cs-CZ" sz="1800" b="1" dirty="0" smtClean="0">
              <a:latin typeface="Arial" panose="020B0604020202020204" pitchFamily="34" charset="0"/>
              <a:cs typeface="Arial" panose="020B0604020202020204" pitchFamily="34" charset="0"/>
            </a:rPr>
            <a:t>Audit operace</a:t>
          </a:r>
        </a:p>
        <a:p>
          <a:r>
            <a:rPr lang="cs-CZ" sz="1800" dirty="0" smtClean="0">
              <a:latin typeface="Arial" panose="020B0604020202020204" pitchFamily="34" charset="0"/>
              <a:cs typeface="Arial" panose="020B0604020202020204" pitchFamily="34" charset="0"/>
            </a:rPr>
            <a:t>Zjištěna nesrovnalost u veřejné zakázky</a:t>
          </a:r>
        </a:p>
      </dgm:t>
    </dgm:pt>
    <dgm:pt modelId="{53A4177B-D63C-4203-8C60-A8A57408D496}" type="parTrans" cxnId="{D8287F0F-4E57-4069-8A7F-A3992E51F756}">
      <dgm:prSet/>
      <dgm:spPr/>
      <dgm:t>
        <a:bodyPr/>
        <a:lstStyle/>
        <a:p>
          <a:endParaRPr lang="cs-CZ"/>
        </a:p>
      </dgm:t>
    </dgm:pt>
    <dgm:pt modelId="{496F1464-A31E-4447-936A-58B0323CC4EA}" type="sibTrans" cxnId="{D8287F0F-4E57-4069-8A7F-A3992E51F756}">
      <dgm:prSet/>
      <dgm:spPr/>
      <dgm:t>
        <a:bodyPr/>
        <a:lstStyle/>
        <a:p>
          <a:endParaRPr lang="cs-CZ"/>
        </a:p>
      </dgm:t>
    </dgm:pt>
    <dgm:pt modelId="{EEC2DE5D-B878-40BD-963F-EC9B7DBF7C43}">
      <dgm:prSet phldrT="[Text]" custT="1"/>
      <dgm:spPr/>
      <dgm:t>
        <a:bodyPr/>
        <a:lstStyle/>
        <a:p>
          <a:r>
            <a:rPr lang="cs-CZ" sz="1800" b="1" dirty="0" smtClean="0">
              <a:latin typeface="Arial" panose="020B0604020202020204" pitchFamily="34" charset="0"/>
              <a:cs typeface="Arial" panose="020B0604020202020204" pitchFamily="34" charset="0"/>
            </a:rPr>
            <a:t>Posouzení k jak velkému pochybení došlo</a:t>
          </a:r>
          <a:r>
            <a:rPr lang="cs-CZ" sz="1600" b="1" dirty="0" smtClean="0">
              <a:latin typeface="Arial" panose="020B0604020202020204" pitchFamily="34" charset="0"/>
              <a:cs typeface="Arial" panose="020B0604020202020204" pitchFamily="34" charset="0"/>
            </a:rPr>
            <a:t/>
          </a:r>
          <a:br>
            <a:rPr lang="cs-CZ" sz="1600" b="1" dirty="0" smtClean="0">
              <a:latin typeface="Arial" panose="020B0604020202020204" pitchFamily="34" charset="0"/>
              <a:cs typeface="Arial" panose="020B0604020202020204" pitchFamily="34" charset="0"/>
            </a:rPr>
          </a:br>
          <a:r>
            <a:rPr lang="cs-CZ" sz="1600" dirty="0" smtClean="0">
              <a:latin typeface="Arial" panose="020B0604020202020204" pitchFamily="34" charset="0"/>
              <a:cs typeface="Arial" panose="020B0604020202020204" pitchFamily="34" charset="0"/>
            </a:rPr>
            <a:t>Stanovení opravy dle </a:t>
          </a:r>
          <a:r>
            <a:rPr lang="cs-CZ" altLang="cs-CZ" sz="1600" dirty="0" smtClean="0">
              <a:latin typeface="Arial" panose="020B0604020202020204" pitchFamily="34" charset="0"/>
              <a:cs typeface="Arial" panose="020B0604020202020204" pitchFamily="34" charset="0"/>
            </a:rPr>
            <a:t>Rozhodnutí Komise (rozpětí sazeb, kde je zohledněna závažnost a dopad pochybení</a:t>
          </a:r>
          <a:r>
            <a:rPr lang="cs-CZ" altLang="cs-CZ" sz="1800" dirty="0" smtClean="0">
              <a:latin typeface="Arial" panose="020B0604020202020204" pitchFamily="34" charset="0"/>
              <a:cs typeface="Arial" panose="020B0604020202020204" pitchFamily="34" charset="0"/>
            </a:rPr>
            <a:t>)</a:t>
          </a:r>
          <a:endParaRPr lang="cs-CZ" sz="1800" dirty="0"/>
        </a:p>
      </dgm:t>
    </dgm:pt>
    <dgm:pt modelId="{2B06D338-ACE9-47B5-8DD1-13D93411751B}" type="parTrans" cxnId="{012F049B-425A-4654-A119-4209847477B8}">
      <dgm:prSet/>
      <dgm:spPr/>
      <dgm:t>
        <a:bodyPr/>
        <a:lstStyle/>
        <a:p>
          <a:endParaRPr lang="cs-CZ"/>
        </a:p>
      </dgm:t>
    </dgm:pt>
    <dgm:pt modelId="{FF5B63EE-7F6F-4332-9DC6-DAA9AF84C19C}" type="sibTrans" cxnId="{012F049B-425A-4654-A119-4209847477B8}">
      <dgm:prSet/>
      <dgm:spPr/>
      <dgm:t>
        <a:bodyPr/>
        <a:lstStyle/>
        <a:p>
          <a:endParaRPr lang="cs-CZ"/>
        </a:p>
      </dgm:t>
    </dgm:pt>
    <dgm:pt modelId="{B3818722-C136-4E40-8262-B21FDFA37413}">
      <dgm:prSet custT="1"/>
      <dgm:spPr/>
      <dgm:t>
        <a:bodyPr/>
        <a:lstStyle/>
        <a:p>
          <a:r>
            <a:rPr lang="cs-CZ" sz="1800" b="1" dirty="0" smtClean="0">
              <a:latin typeface="Arial" panose="020B0604020202020204" pitchFamily="34" charset="0"/>
              <a:cs typeface="Arial" panose="020B0604020202020204" pitchFamily="34" charset="0"/>
            </a:rPr>
            <a:t>Správce daně</a:t>
          </a:r>
          <a:br>
            <a:rPr lang="cs-CZ" sz="1800" b="1" dirty="0" smtClean="0">
              <a:latin typeface="Arial" panose="020B0604020202020204" pitchFamily="34" charset="0"/>
              <a:cs typeface="Arial" panose="020B0604020202020204" pitchFamily="34" charset="0"/>
            </a:rPr>
          </a:br>
          <a:r>
            <a:rPr lang="cs-CZ" sz="1800" dirty="0" smtClean="0">
              <a:latin typeface="Arial" panose="020B0604020202020204" pitchFamily="34" charset="0"/>
              <a:cs typeface="Arial" panose="020B0604020202020204" pitchFamily="34" charset="0"/>
            </a:rPr>
            <a:t>Platební výměr</a:t>
          </a:r>
          <a:endParaRPr lang="cs-CZ" sz="1800" dirty="0">
            <a:latin typeface="Arial" panose="020B0604020202020204" pitchFamily="34" charset="0"/>
            <a:cs typeface="Arial" panose="020B0604020202020204" pitchFamily="34" charset="0"/>
          </a:endParaRPr>
        </a:p>
      </dgm:t>
    </dgm:pt>
    <dgm:pt modelId="{768B5367-F455-41EC-A0F5-145CCA557D86}" type="parTrans" cxnId="{0E1E2497-04FF-4CD4-B0B2-3E856557DC89}">
      <dgm:prSet/>
      <dgm:spPr/>
      <dgm:t>
        <a:bodyPr/>
        <a:lstStyle/>
        <a:p>
          <a:endParaRPr lang="cs-CZ"/>
        </a:p>
      </dgm:t>
    </dgm:pt>
    <dgm:pt modelId="{1A4E6DBC-7CEF-4384-A3D1-FDBD74B3979E}" type="sibTrans" cxnId="{0E1E2497-04FF-4CD4-B0B2-3E856557DC89}">
      <dgm:prSet/>
      <dgm:spPr/>
      <dgm:t>
        <a:bodyPr/>
        <a:lstStyle/>
        <a:p>
          <a:endParaRPr lang="cs-CZ"/>
        </a:p>
      </dgm:t>
    </dgm:pt>
    <dgm:pt modelId="{B586F717-0BA8-4D7C-9D36-04DA2975C6B2}" type="pres">
      <dgm:prSet presAssocID="{25E4B671-A3D4-4A8E-AE04-7DA0136E45E1}" presName="Name0" presStyleCnt="0">
        <dgm:presLayoutVars>
          <dgm:dir/>
          <dgm:animLvl val="lvl"/>
          <dgm:resizeHandles val="exact"/>
        </dgm:presLayoutVars>
      </dgm:prSet>
      <dgm:spPr/>
    </dgm:pt>
    <dgm:pt modelId="{32B1EF5E-266E-455C-9EEF-8E94A6A2C285}" type="pres">
      <dgm:prSet presAssocID="{248993EA-D01C-49B7-8F18-2783C21EE864}" presName="Name8" presStyleCnt="0"/>
      <dgm:spPr/>
    </dgm:pt>
    <dgm:pt modelId="{BAE262F4-1BED-45F0-ABDE-C67471F854C7}" type="pres">
      <dgm:prSet presAssocID="{248993EA-D01C-49B7-8F18-2783C21EE864}" presName="level" presStyleLbl="node1" presStyleIdx="0" presStyleCnt="3">
        <dgm:presLayoutVars>
          <dgm:chMax val="1"/>
          <dgm:bulletEnabled val="1"/>
        </dgm:presLayoutVars>
      </dgm:prSet>
      <dgm:spPr/>
      <dgm:t>
        <a:bodyPr/>
        <a:lstStyle/>
        <a:p>
          <a:endParaRPr lang="cs-CZ"/>
        </a:p>
      </dgm:t>
    </dgm:pt>
    <dgm:pt modelId="{9C81C1D5-4EFC-419D-AB68-950E65FF0482}" type="pres">
      <dgm:prSet presAssocID="{248993EA-D01C-49B7-8F18-2783C21EE864}" presName="levelTx" presStyleLbl="revTx" presStyleIdx="0" presStyleCnt="0">
        <dgm:presLayoutVars>
          <dgm:chMax val="1"/>
          <dgm:bulletEnabled val="1"/>
        </dgm:presLayoutVars>
      </dgm:prSet>
      <dgm:spPr/>
      <dgm:t>
        <a:bodyPr/>
        <a:lstStyle/>
        <a:p>
          <a:endParaRPr lang="cs-CZ"/>
        </a:p>
      </dgm:t>
    </dgm:pt>
    <dgm:pt modelId="{1E665A4D-6AF8-4308-90B2-02F38BC6E353}" type="pres">
      <dgm:prSet presAssocID="{EEC2DE5D-B878-40BD-963F-EC9B7DBF7C43}" presName="Name8" presStyleCnt="0"/>
      <dgm:spPr/>
    </dgm:pt>
    <dgm:pt modelId="{CE59D059-8DC6-4270-90F6-7475FFF5545E}" type="pres">
      <dgm:prSet presAssocID="{EEC2DE5D-B878-40BD-963F-EC9B7DBF7C43}" presName="level" presStyleLbl="node1" presStyleIdx="1" presStyleCnt="3" custScaleX="121803">
        <dgm:presLayoutVars>
          <dgm:chMax val="1"/>
          <dgm:bulletEnabled val="1"/>
        </dgm:presLayoutVars>
      </dgm:prSet>
      <dgm:spPr/>
      <dgm:t>
        <a:bodyPr/>
        <a:lstStyle/>
        <a:p>
          <a:endParaRPr lang="cs-CZ"/>
        </a:p>
      </dgm:t>
    </dgm:pt>
    <dgm:pt modelId="{F3212E55-33E9-4F7D-9225-F3EEFD465EB9}" type="pres">
      <dgm:prSet presAssocID="{EEC2DE5D-B878-40BD-963F-EC9B7DBF7C43}" presName="levelTx" presStyleLbl="revTx" presStyleIdx="0" presStyleCnt="0">
        <dgm:presLayoutVars>
          <dgm:chMax val="1"/>
          <dgm:bulletEnabled val="1"/>
        </dgm:presLayoutVars>
      </dgm:prSet>
      <dgm:spPr/>
      <dgm:t>
        <a:bodyPr/>
        <a:lstStyle/>
        <a:p>
          <a:endParaRPr lang="cs-CZ"/>
        </a:p>
      </dgm:t>
    </dgm:pt>
    <dgm:pt modelId="{8743A0D0-D561-4640-977F-B967D7FAD341}" type="pres">
      <dgm:prSet presAssocID="{B3818722-C136-4E40-8262-B21FDFA37413}" presName="Name8" presStyleCnt="0"/>
      <dgm:spPr/>
    </dgm:pt>
    <dgm:pt modelId="{C1EEF0BF-A919-4A2E-96F3-01E79CA03943}" type="pres">
      <dgm:prSet presAssocID="{B3818722-C136-4E40-8262-B21FDFA37413}" presName="level" presStyleLbl="node1" presStyleIdx="2" presStyleCnt="3" custScaleX="178984">
        <dgm:presLayoutVars>
          <dgm:chMax val="1"/>
          <dgm:bulletEnabled val="1"/>
        </dgm:presLayoutVars>
      </dgm:prSet>
      <dgm:spPr/>
      <dgm:t>
        <a:bodyPr/>
        <a:lstStyle/>
        <a:p>
          <a:endParaRPr lang="cs-CZ"/>
        </a:p>
      </dgm:t>
    </dgm:pt>
    <dgm:pt modelId="{30F2AC99-7C37-44C7-8A54-9C6313CF55F7}" type="pres">
      <dgm:prSet presAssocID="{B3818722-C136-4E40-8262-B21FDFA37413}" presName="levelTx" presStyleLbl="revTx" presStyleIdx="0" presStyleCnt="0">
        <dgm:presLayoutVars>
          <dgm:chMax val="1"/>
          <dgm:bulletEnabled val="1"/>
        </dgm:presLayoutVars>
      </dgm:prSet>
      <dgm:spPr/>
      <dgm:t>
        <a:bodyPr/>
        <a:lstStyle/>
        <a:p>
          <a:endParaRPr lang="cs-CZ"/>
        </a:p>
      </dgm:t>
    </dgm:pt>
  </dgm:ptLst>
  <dgm:cxnLst>
    <dgm:cxn modelId="{0E1E2497-04FF-4CD4-B0B2-3E856557DC89}" srcId="{25E4B671-A3D4-4A8E-AE04-7DA0136E45E1}" destId="{B3818722-C136-4E40-8262-B21FDFA37413}" srcOrd="2" destOrd="0" parTransId="{768B5367-F455-41EC-A0F5-145CCA557D86}" sibTransId="{1A4E6DBC-7CEF-4384-A3D1-FDBD74B3979E}"/>
    <dgm:cxn modelId="{2EB0E92E-D37F-48F7-A6B7-E071640658D2}" type="presOf" srcId="{EEC2DE5D-B878-40BD-963F-EC9B7DBF7C43}" destId="{CE59D059-8DC6-4270-90F6-7475FFF5545E}" srcOrd="0" destOrd="0" presId="urn:microsoft.com/office/officeart/2005/8/layout/pyramid3"/>
    <dgm:cxn modelId="{C75DEEF6-BB5C-4B6A-A6CD-CF1FB8E4EC75}" type="presOf" srcId="{25E4B671-A3D4-4A8E-AE04-7DA0136E45E1}" destId="{B586F717-0BA8-4D7C-9D36-04DA2975C6B2}" srcOrd="0" destOrd="0" presId="urn:microsoft.com/office/officeart/2005/8/layout/pyramid3"/>
    <dgm:cxn modelId="{E1BB4556-5C8C-42EE-89A0-85FAB2E2AD5A}" type="presOf" srcId="{248993EA-D01C-49B7-8F18-2783C21EE864}" destId="{9C81C1D5-4EFC-419D-AB68-950E65FF0482}" srcOrd="1" destOrd="0" presId="urn:microsoft.com/office/officeart/2005/8/layout/pyramid3"/>
    <dgm:cxn modelId="{BCA31D70-ED07-4A25-AC18-2C6BBEF4D196}" type="presOf" srcId="{B3818722-C136-4E40-8262-B21FDFA37413}" destId="{30F2AC99-7C37-44C7-8A54-9C6313CF55F7}" srcOrd="1" destOrd="0" presId="urn:microsoft.com/office/officeart/2005/8/layout/pyramid3"/>
    <dgm:cxn modelId="{45DD17FA-B27F-470C-91BE-2547E7C2AD73}" type="presOf" srcId="{EEC2DE5D-B878-40BD-963F-EC9B7DBF7C43}" destId="{F3212E55-33E9-4F7D-9225-F3EEFD465EB9}" srcOrd="1" destOrd="0" presId="urn:microsoft.com/office/officeart/2005/8/layout/pyramid3"/>
    <dgm:cxn modelId="{012F049B-425A-4654-A119-4209847477B8}" srcId="{25E4B671-A3D4-4A8E-AE04-7DA0136E45E1}" destId="{EEC2DE5D-B878-40BD-963F-EC9B7DBF7C43}" srcOrd="1" destOrd="0" parTransId="{2B06D338-ACE9-47B5-8DD1-13D93411751B}" sibTransId="{FF5B63EE-7F6F-4332-9DC6-DAA9AF84C19C}"/>
    <dgm:cxn modelId="{F052CF6C-4921-462B-8141-D6548E8203E7}" type="presOf" srcId="{248993EA-D01C-49B7-8F18-2783C21EE864}" destId="{BAE262F4-1BED-45F0-ABDE-C67471F854C7}" srcOrd="0" destOrd="0" presId="urn:microsoft.com/office/officeart/2005/8/layout/pyramid3"/>
    <dgm:cxn modelId="{00B3D459-5764-40F2-8B1B-E6FA935C03D6}" type="presOf" srcId="{B3818722-C136-4E40-8262-B21FDFA37413}" destId="{C1EEF0BF-A919-4A2E-96F3-01E79CA03943}" srcOrd="0" destOrd="0" presId="urn:microsoft.com/office/officeart/2005/8/layout/pyramid3"/>
    <dgm:cxn modelId="{D8287F0F-4E57-4069-8A7F-A3992E51F756}" srcId="{25E4B671-A3D4-4A8E-AE04-7DA0136E45E1}" destId="{248993EA-D01C-49B7-8F18-2783C21EE864}" srcOrd="0" destOrd="0" parTransId="{53A4177B-D63C-4203-8C60-A8A57408D496}" sibTransId="{496F1464-A31E-4447-936A-58B0323CC4EA}"/>
    <dgm:cxn modelId="{5C5A7B19-5C38-4651-98C6-386EC7CEB472}" type="presParOf" srcId="{B586F717-0BA8-4D7C-9D36-04DA2975C6B2}" destId="{32B1EF5E-266E-455C-9EEF-8E94A6A2C285}" srcOrd="0" destOrd="0" presId="urn:microsoft.com/office/officeart/2005/8/layout/pyramid3"/>
    <dgm:cxn modelId="{6827AA53-0AED-497E-9BA5-8B1B642391E9}" type="presParOf" srcId="{32B1EF5E-266E-455C-9EEF-8E94A6A2C285}" destId="{BAE262F4-1BED-45F0-ABDE-C67471F854C7}" srcOrd="0" destOrd="0" presId="urn:microsoft.com/office/officeart/2005/8/layout/pyramid3"/>
    <dgm:cxn modelId="{20251AB2-9376-4EDC-AEDF-3D9FC22F8226}" type="presParOf" srcId="{32B1EF5E-266E-455C-9EEF-8E94A6A2C285}" destId="{9C81C1D5-4EFC-419D-AB68-950E65FF0482}" srcOrd="1" destOrd="0" presId="urn:microsoft.com/office/officeart/2005/8/layout/pyramid3"/>
    <dgm:cxn modelId="{D0F572BA-C266-4942-81B6-2B91EA0CF025}" type="presParOf" srcId="{B586F717-0BA8-4D7C-9D36-04DA2975C6B2}" destId="{1E665A4D-6AF8-4308-90B2-02F38BC6E353}" srcOrd="1" destOrd="0" presId="urn:microsoft.com/office/officeart/2005/8/layout/pyramid3"/>
    <dgm:cxn modelId="{CEFF1733-BB87-4EB2-99D9-3C7A1DFBB1C4}" type="presParOf" srcId="{1E665A4D-6AF8-4308-90B2-02F38BC6E353}" destId="{CE59D059-8DC6-4270-90F6-7475FFF5545E}" srcOrd="0" destOrd="0" presId="urn:microsoft.com/office/officeart/2005/8/layout/pyramid3"/>
    <dgm:cxn modelId="{4490CBC6-3A50-4A9D-991F-474FF379E461}" type="presParOf" srcId="{1E665A4D-6AF8-4308-90B2-02F38BC6E353}" destId="{F3212E55-33E9-4F7D-9225-F3EEFD465EB9}" srcOrd="1" destOrd="0" presId="urn:microsoft.com/office/officeart/2005/8/layout/pyramid3"/>
    <dgm:cxn modelId="{937ACBA0-A895-4717-9C20-BD746358F610}" type="presParOf" srcId="{B586F717-0BA8-4D7C-9D36-04DA2975C6B2}" destId="{8743A0D0-D561-4640-977F-B967D7FAD341}" srcOrd="2" destOrd="0" presId="urn:microsoft.com/office/officeart/2005/8/layout/pyramid3"/>
    <dgm:cxn modelId="{36CB7C90-C5F1-48CA-800C-497B790CE261}" type="presParOf" srcId="{8743A0D0-D561-4640-977F-B967D7FAD341}" destId="{C1EEF0BF-A919-4A2E-96F3-01E79CA03943}" srcOrd="0" destOrd="0" presId="urn:microsoft.com/office/officeart/2005/8/layout/pyramid3"/>
    <dgm:cxn modelId="{A9718D34-D5F5-430F-9518-9CDED0F1EB47}" type="presParOf" srcId="{8743A0D0-D561-4640-977F-B967D7FAD341}" destId="{30F2AC99-7C37-44C7-8A54-9C6313CF55F7}" srcOrd="1" destOrd="0" presId="urn:microsoft.com/office/officeart/2005/8/layout/pyramid3"/>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E262F4-1BED-45F0-ABDE-C67471F854C7}">
      <dsp:nvSpPr>
        <dsp:cNvPr id="0" name=""/>
        <dsp:cNvSpPr/>
      </dsp:nvSpPr>
      <dsp:spPr>
        <a:xfrm rot="10800000">
          <a:off x="0" y="0"/>
          <a:ext cx="7136605" cy="1658102"/>
        </a:xfrm>
        <a:prstGeom prst="trapezoid">
          <a:avLst>
            <a:gd name="adj" fmla="val 71735"/>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cs-CZ" sz="1800" b="1" kern="1200" dirty="0" smtClean="0">
              <a:latin typeface="Arial" panose="020B0604020202020204" pitchFamily="34" charset="0"/>
              <a:cs typeface="Arial" panose="020B0604020202020204" pitchFamily="34" charset="0"/>
            </a:rPr>
            <a:t>Audit operace</a:t>
          </a:r>
        </a:p>
        <a:p>
          <a:pPr lvl="0" algn="ctr" defTabSz="800100">
            <a:lnSpc>
              <a:spcPct val="90000"/>
            </a:lnSpc>
            <a:spcBef>
              <a:spcPct val="0"/>
            </a:spcBef>
            <a:spcAft>
              <a:spcPct val="35000"/>
            </a:spcAft>
          </a:pPr>
          <a:r>
            <a:rPr lang="cs-CZ" sz="1800" kern="1200" dirty="0" smtClean="0">
              <a:latin typeface="Arial" panose="020B0604020202020204" pitchFamily="34" charset="0"/>
              <a:cs typeface="Arial" panose="020B0604020202020204" pitchFamily="34" charset="0"/>
            </a:rPr>
            <a:t>Zjištěna nesrovnalost u veřejné zakázky</a:t>
          </a:r>
        </a:p>
      </dsp:txBody>
      <dsp:txXfrm rot="-10800000">
        <a:off x="1248906" y="0"/>
        <a:ext cx="4638793" cy="1658102"/>
      </dsp:txXfrm>
    </dsp:sp>
    <dsp:sp modelId="{CE59D059-8DC6-4270-90F6-7475FFF5545E}">
      <dsp:nvSpPr>
        <dsp:cNvPr id="0" name=""/>
        <dsp:cNvSpPr/>
      </dsp:nvSpPr>
      <dsp:spPr>
        <a:xfrm rot="10800000">
          <a:off x="670769" y="1658102"/>
          <a:ext cx="5795066" cy="1658102"/>
        </a:xfrm>
        <a:prstGeom prst="trapezoid">
          <a:avLst>
            <a:gd name="adj" fmla="val 71735"/>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cs-CZ" sz="1800" b="1" kern="1200" dirty="0" smtClean="0">
              <a:latin typeface="Arial" panose="020B0604020202020204" pitchFamily="34" charset="0"/>
              <a:cs typeface="Arial" panose="020B0604020202020204" pitchFamily="34" charset="0"/>
            </a:rPr>
            <a:t>Posouzení k jak velkému pochybení došlo</a:t>
          </a:r>
          <a:r>
            <a:rPr lang="cs-CZ" sz="1600" b="1" kern="1200" dirty="0" smtClean="0">
              <a:latin typeface="Arial" panose="020B0604020202020204" pitchFamily="34" charset="0"/>
              <a:cs typeface="Arial" panose="020B0604020202020204" pitchFamily="34" charset="0"/>
            </a:rPr>
            <a:t/>
          </a:r>
          <a:br>
            <a:rPr lang="cs-CZ" sz="1600" b="1" kern="1200" dirty="0" smtClean="0">
              <a:latin typeface="Arial" panose="020B0604020202020204" pitchFamily="34" charset="0"/>
              <a:cs typeface="Arial" panose="020B0604020202020204" pitchFamily="34" charset="0"/>
            </a:rPr>
          </a:br>
          <a:r>
            <a:rPr lang="cs-CZ" sz="1600" kern="1200" dirty="0" smtClean="0">
              <a:latin typeface="Arial" panose="020B0604020202020204" pitchFamily="34" charset="0"/>
              <a:cs typeface="Arial" panose="020B0604020202020204" pitchFamily="34" charset="0"/>
            </a:rPr>
            <a:t>Stanovení opravy dle </a:t>
          </a:r>
          <a:r>
            <a:rPr lang="cs-CZ" altLang="cs-CZ" sz="1600" kern="1200" dirty="0" smtClean="0">
              <a:latin typeface="Arial" panose="020B0604020202020204" pitchFamily="34" charset="0"/>
              <a:cs typeface="Arial" panose="020B0604020202020204" pitchFamily="34" charset="0"/>
            </a:rPr>
            <a:t>Rozhodnutí Komise (rozpětí sazeb, kde je zohledněna závažnost a dopad pochybení</a:t>
          </a:r>
          <a:r>
            <a:rPr lang="cs-CZ" altLang="cs-CZ" sz="1800" kern="1200" dirty="0" smtClean="0">
              <a:latin typeface="Arial" panose="020B0604020202020204" pitchFamily="34" charset="0"/>
              <a:cs typeface="Arial" panose="020B0604020202020204" pitchFamily="34" charset="0"/>
            </a:rPr>
            <a:t>)</a:t>
          </a:r>
          <a:endParaRPr lang="cs-CZ" sz="1800" kern="1200" dirty="0"/>
        </a:p>
      </dsp:txBody>
      <dsp:txXfrm rot="-10800000">
        <a:off x="1684906" y="1658102"/>
        <a:ext cx="3766793" cy="1658102"/>
      </dsp:txXfrm>
    </dsp:sp>
    <dsp:sp modelId="{C1EEF0BF-A919-4A2E-96F3-01E79CA03943}">
      <dsp:nvSpPr>
        <dsp:cNvPr id="0" name=""/>
        <dsp:cNvSpPr/>
      </dsp:nvSpPr>
      <dsp:spPr>
        <a:xfrm rot="10800000">
          <a:off x="1439405" y="3316204"/>
          <a:ext cx="4257794" cy="1658102"/>
        </a:xfrm>
        <a:prstGeom prst="trapezoid">
          <a:avLst>
            <a:gd name="adj" fmla="val 71735"/>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cs-CZ" sz="1800" b="1" kern="1200" dirty="0" smtClean="0">
              <a:latin typeface="Arial" panose="020B0604020202020204" pitchFamily="34" charset="0"/>
              <a:cs typeface="Arial" panose="020B0604020202020204" pitchFamily="34" charset="0"/>
            </a:rPr>
            <a:t>Správce daně</a:t>
          </a:r>
          <a:br>
            <a:rPr lang="cs-CZ" sz="1800" b="1" kern="1200" dirty="0" smtClean="0">
              <a:latin typeface="Arial" panose="020B0604020202020204" pitchFamily="34" charset="0"/>
              <a:cs typeface="Arial" panose="020B0604020202020204" pitchFamily="34" charset="0"/>
            </a:rPr>
          </a:br>
          <a:r>
            <a:rPr lang="cs-CZ" sz="1800" kern="1200" dirty="0" smtClean="0">
              <a:latin typeface="Arial" panose="020B0604020202020204" pitchFamily="34" charset="0"/>
              <a:cs typeface="Arial" panose="020B0604020202020204" pitchFamily="34" charset="0"/>
            </a:rPr>
            <a:t>Platební výměr</a:t>
          </a:r>
          <a:endParaRPr lang="cs-CZ" sz="1800" kern="1200" dirty="0">
            <a:latin typeface="Arial" panose="020B0604020202020204" pitchFamily="34" charset="0"/>
            <a:cs typeface="Arial" panose="020B0604020202020204" pitchFamily="34" charset="0"/>
          </a:endParaRPr>
        </a:p>
      </dsp:txBody>
      <dsp:txXfrm rot="-10800000">
        <a:off x="1439405" y="3316204"/>
        <a:ext cx="4257794" cy="1658102"/>
      </dsp:txXfrm>
    </dsp:sp>
  </dsp:spTree>
</dsp:drawing>
</file>

<file path=ppt/diagrams/layout1.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4633913" cy="37782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6057900" y="0"/>
            <a:ext cx="4632325" cy="377825"/>
          </a:xfrm>
          <a:prstGeom prst="rect">
            <a:avLst/>
          </a:prstGeom>
        </p:spPr>
        <p:txBody>
          <a:bodyPr vert="horz" lIns="91440" tIns="45720" rIns="91440" bIns="45720" rtlCol="0"/>
          <a:lstStyle>
            <a:lvl1pPr algn="r">
              <a:defRPr sz="1200"/>
            </a:lvl1pPr>
          </a:lstStyle>
          <a:p>
            <a:fld id="{B4D3723F-FAFF-45E8-BF5E-D403A08FB205}" type="datetimeFigureOut">
              <a:rPr lang="cs-CZ" smtClean="0"/>
              <a:t>26.10.2016</a:t>
            </a:fld>
            <a:endParaRPr lang="cs-CZ"/>
          </a:p>
        </p:txBody>
      </p:sp>
      <p:sp>
        <p:nvSpPr>
          <p:cNvPr id="4" name="Zástupný symbol pro zápatí 3"/>
          <p:cNvSpPr>
            <a:spLocks noGrp="1"/>
          </p:cNvSpPr>
          <p:nvPr>
            <p:ph type="ftr" sz="quarter" idx="2"/>
          </p:nvPr>
        </p:nvSpPr>
        <p:spPr>
          <a:xfrm>
            <a:off x="0" y="7183438"/>
            <a:ext cx="4633913" cy="37782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6057900" y="7183438"/>
            <a:ext cx="4632325" cy="377825"/>
          </a:xfrm>
          <a:prstGeom prst="rect">
            <a:avLst/>
          </a:prstGeom>
        </p:spPr>
        <p:txBody>
          <a:bodyPr vert="horz" lIns="91440" tIns="45720" rIns="91440" bIns="45720" rtlCol="0" anchor="b"/>
          <a:lstStyle>
            <a:lvl1pPr algn="r">
              <a:defRPr sz="1200"/>
            </a:lvl1pPr>
          </a:lstStyle>
          <a:p>
            <a:fld id="{F6EA215F-1070-4B2A-B48C-0C7DF1307D82}" type="slidenum">
              <a:rPr lang="cs-CZ" smtClean="0"/>
              <a:t>‹#›</a:t>
            </a:fld>
            <a:endParaRPr lang="cs-CZ"/>
          </a:p>
        </p:txBody>
      </p:sp>
    </p:spTree>
    <p:extLst>
      <p:ext uri="{BB962C8B-B14F-4D97-AF65-F5344CB8AC3E}">
        <p14:creationId xmlns:p14="http://schemas.microsoft.com/office/powerpoint/2010/main" val="33917742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4633913" cy="37782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6057900" y="0"/>
            <a:ext cx="4632325" cy="377825"/>
          </a:xfrm>
          <a:prstGeom prst="rect">
            <a:avLst/>
          </a:prstGeom>
        </p:spPr>
        <p:txBody>
          <a:bodyPr vert="horz" lIns="91440" tIns="45720" rIns="91440" bIns="45720" rtlCol="0"/>
          <a:lstStyle>
            <a:lvl1pPr algn="r">
              <a:defRPr sz="1200"/>
            </a:lvl1pPr>
          </a:lstStyle>
          <a:p>
            <a:fld id="{DFFBD6AD-0A28-4BFA-B5DB-0888ADB6E6FE}" type="datetimeFigureOut">
              <a:rPr lang="cs-CZ" smtClean="0"/>
              <a:t>26.10.2016</a:t>
            </a:fld>
            <a:endParaRPr lang="cs-CZ"/>
          </a:p>
        </p:txBody>
      </p:sp>
      <p:sp>
        <p:nvSpPr>
          <p:cNvPr id="4" name="Zástupný symbol pro obrázek snímku 3"/>
          <p:cNvSpPr>
            <a:spLocks noGrp="1" noRot="1" noChangeAspect="1"/>
          </p:cNvSpPr>
          <p:nvPr>
            <p:ph type="sldImg" idx="2"/>
          </p:nvPr>
        </p:nvSpPr>
        <p:spPr>
          <a:xfrm>
            <a:off x="3341688" y="566738"/>
            <a:ext cx="4010025" cy="2836862"/>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1069975" y="3592513"/>
            <a:ext cx="8553450" cy="34036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7183438"/>
            <a:ext cx="4633913" cy="37782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6057900" y="7183438"/>
            <a:ext cx="4632325" cy="377825"/>
          </a:xfrm>
          <a:prstGeom prst="rect">
            <a:avLst/>
          </a:prstGeom>
        </p:spPr>
        <p:txBody>
          <a:bodyPr vert="horz" lIns="91440" tIns="45720" rIns="91440" bIns="45720" rtlCol="0" anchor="b"/>
          <a:lstStyle>
            <a:lvl1pPr algn="r">
              <a:defRPr sz="1200"/>
            </a:lvl1pPr>
          </a:lstStyle>
          <a:p>
            <a:fld id="{681A4590-45EB-4F25-9DB0-AB78A5910B92}" type="slidenum">
              <a:rPr lang="cs-CZ" smtClean="0"/>
              <a:t>‹#›</a:t>
            </a:fld>
            <a:endParaRPr lang="cs-CZ"/>
          </a:p>
        </p:txBody>
      </p:sp>
    </p:spTree>
    <p:extLst>
      <p:ext uri="{BB962C8B-B14F-4D97-AF65-F5344CB8AC3E}">
        <p14:creationId xmlns:p14="http://schemas.microsoft.com/office/powerpoint/2010/main" val="4328093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81A4590-45EB-4F25-9DB0-AB78A5910B92}" type="slidenum">
              <a:rPr lang="cs-CZ" smtClean="0"/>
              <a:t>1</a:t>
            </a:fld>
            <a:endParaRPr lang="cs-CZ"/>
          </a:p>
        </p:txBody>
      </p:sp>
    </p:spTree>
    <p:extLst>
      <p:ext uri="{BB962C8B-B14F-4D97-AF65-F5344CB8AC3E}">
        <p14:creationId xmlns:p14="http://schemas.microsoft.com/office/powerpoint/2010/main" val="29681997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obrázek snímku 1"/>
          <p:cNvSpPr>
            <a:spLocks noGrp="1" noRot="1" noChangeAspect="1" noTextEdit="1"/>
          </p:cNvSpPr>
          <p:nvPr>
            <p:ph type="sldImg"/>
          </p:nvPr>
        </p:nvSpPr>
        <p:spPr bwMode="auto">
          <a:xfrm>
            <a:off x="3341688" y="566738"/>
            <a:ext cx="4010025" cy="28368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cs-CZ" altLang="cs-CZ" smtClean="0"/>
              <a:t>Zvýšená chybovost OP TP v roce 2015 je způsobena hlavně auditem informačního systému MS2014+. U FVH je způsobena zvýšená chybovost neoprávněnými jednacími řízeními bez uveřejnění.</a:t>
            </a:r>
          </a:p>
        </p:txBody>
      </p:sp>
      <p:sp>
        <p:nvSpPr>
          <p:cNvPr id="4" name="Zástupný symbol pro číslo snímku 3"/>
          <p:cNvSpPr>
            <a:spLocks noGrp="1"/>
          </p:cNvSpPr>
          <p:nvPr>
            <p:ph type="sldNum" sz="quarter" idx="5"/>
          </p:nvPr>
        </p:nvSpPr>
        <p:spPr/>
        <p:txBody>
          <a:bodyPr/>
          <a:lstStyle/>
          <a:p>
            <a:pPr>
              <a:defRPr/>
            </a:pPr>
            <a:fld id="{BB7369EE-C3CC-4C79-8510-7F52FF9A1E13}" type="slidenum">
              <a:rPr lang="cs-CZ" smtClean="0"/>
              <a:pPr>
                <a:defRPr/>
              </a:pPr>
              <a:t>10</a:t>
            </a:fld>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Zástupný symbol pro obrázek snímku 1"/>
          <p:cNvSpPr>
            <a:spLocks noGrp="1" noRot="1" noChangeAspect="1" noTextEdit="1"/>
          </p:cNvSpPr>
          <p:nvPr>
            <p:ph type="sldImg"/>
          </p:nvPr>
        </p:nvSpPr>
        <p:spPr bwMode="auto">
          <a:xfrm>
            <a:off x="3341688" y="566738"/>
            <a:ext cx="4010025" cy="28368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cs-CZ" altLang="cs-CZ" u="sng" dirty="0" smtClean="0"/>
              <a:t>Ostatní</a:t>
            </a:r>
            <a:r>
              <a:rPr lang="cs-CZ" altLang="cs-CZ" dirty="0" smtClean="0"/>
              <a:t> jsou zjištění, která nelze přiřadit do jiných kategorií, v roce 2015 dosahuje 4 % z důvodu pochybení příjemce, který v rozporu s pravidly zastavil majetek pořízený z dotace ve prospěch banky. Další typovým zjištěním spadajícím do kategorie ostatní bylo zjištění poškození zdi a uschlá zeleň v době udržitelnosti (příjemce se zavázal, že zachová výstupy projektu po dobu 5 let), v tomto případě bylo zjištění bez finančního dopadu, protože poškození zdi bylo řešeno příjemcem reklamací u dodavatele a uschlý strom nahradil novým stromem.</a:t>
            </a:r>
          </a:p>
          <a:p>
            <a:r>
              <a:rPr lang="cs-CZ" altLang="cs-CZ" u="sng" dirty="0" smtClean="0"/>
              <a:t>Jiné právní předpisy </a:t>
            </a:r>
            <a:r>
              <a:rPr lang="cs-CZ" altLang="cs-CZ" dirty="0" smtClean="0"/>
              <a:t>je například pochybení příjemce dotace, který nedůsledně dodržuje vlastní interní předpis týkající se ochrany duševního vlastnictví a vytváří tím riziko zneužití duševního vlastnictví ze strany odcházejících zaměstnanců. Dalším typovým pochybením při kontrole bylo, že WC pro osoby se sníženou pohyblivostí není označeno symbolem a neobsahuje informaci, kde se dá zajistit klíč (WC bylo trvale zamčeno).</a:t>
            </a:r>
          </a:p>
          <a:p>
            <a:r>
              <a:rPr lang="cs-CZ" altLang="cs-CZ" b="1" dirty="0" smtClean="0"/>
              <a:t>Do četnosti nejsou zahrnuty audity přeshraniční spolupráce a nadnárodní programy, kde nejsou řídící orgány na území České republiky a auditní orgán se pouze podílí na práci v rámci skupiny auditorů a postupuje podle metodiky auditního orgánu, na jehož území se nachází řídící orgán.</a:t>
            </a:r>
          </a:p>
          <a:p>
            <a:endParaRPr lang="cs-CZ" altLang="cs-CZ" dirty="0" smtClean="0"/>
          </a:p>
        </p:txBody>
      </p:sp>
      <p:sp>
        <p:nvSpPr>
          <p:cNvPr id="4" name="Zástupný symbol pro číslo snímku 3"/>
          <p:cNvSpPr>
            <a:spLocks noGrp="1"/>
          </p:cNvSpPr>
          <p:nvPr>
            <p:ph type="sldNum" sz="quarter" idx="5"/>
          </p:nvPr>
        </p:nvSpPr>
        <p:spPr/>
        <p:txBody>
          <a:bodyPr/>
          <a:lstStyle/>
          <a:p>
            <a:pPr>
              <a:defRPr/>
            </a:pPr>
            <a:fld id="{8312A9BC-6C62-4ED0-B94E-FE51D58536BD}" type="slidenum">
              <a:rPr lang="cs-CZ" smtClean="0"/>
              <a:pPr>
                <a:defRPr/>
              </a:pPr>
              <a:t>11</a:t>
            </a:fld>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Zástupný symbol pro obrázek snímku 1"/>
          <p:cNvSpPr>
            <a:spLocks noGrp="1" noRot="1" noChangeAspect="1" noTextEdit="1"/>
          </p:cNvSpPr>
          <p:nvPr>
            <p:ph type="sldImg"/>
          </p:nvPr>
        </p:nvSpPr>
        <p:spPr bwMode="auto">
          <a:xfrm>
            <a:off x="3341688" y="566738"/>
            <a:ext cx="4010025" cy="28368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cs-CZ" altLang="cs-CZ" u="sng" smtClean="0"/>
              <a:t>Zůstatek</a:t>
            </a:r>
            <a:r>
              <a:rPr lang="cs-CZ" altLang="cs-CZ" smtClean="0"/>
              <a:t> představují ostatní kategorie uvedené na předchozím snímku, které sice obsahují velké množství zjištění, ale s malým finančním dopadem a proto jsou na tomto snímku agregovány a připočteny k ostatním.</a:t>
            </a:r>
          </a:p>
          <a:p>
            <a:r>
              <a:rPr lang="cs-CZ" altLang="cs-CZ" b="1" smtClean="0"/>
              <a:t>Do finančního vyjádření nedostatků nejsou zahrnuty audity přeshraniční spolupráce a nadnárodní programy, kde nejsou řídící orgány na území České republiky a auditní orgán se pouze podílí na práci v rámci skupiny auditorů a postupuje podle metodiky auditního orgánu, na jehož území se nachází řídící orgán.</a:t>
            </a:r>
          </a:p>
          <a:p>
            <a:endParaRPr lang="cs-CZ" altLang="cs-CZ" smtClean="0"/>
          </a:p>
          <a:p>
            <a:endParaRPr lang="cs-CZ" altLang="cs-CZ" smtClean="0"/>
          </a:p>
        </p:txBody>
      </p:sp>
      <p:sp>
        <p:nvSpPr>
          <p:cNvPr id="4" name="Zástupný symbol pro číslo snímku 3"/>
          <p:cNvSpPr>
            <a:spLocks noGrp="1"/>
          </p:cNvSpPr>
          <p:nvPr>
            <p:ph type="sldNum" sz="quarter" idx="5"/>
          </p:nvPr>
        </p:nvSpPr>
        <p:spPr/>
        <p:txBody>
          <a:bodyPr/>
          <a:lstStyle/>
          <a:p>
            <a:pPr>
              <a:defRPr/>
            </a:pPr>
            <a:fld id="{E4B5AF26-0833-432B-BF33-7DEBA0C42937}" type="slidenum">
              <a:rPr lang="cs-CZ" smtClean="0"/>
              <a:pPr>
                <a:defRPr/>
              </a:pPr>
              <a:t>12</a:t>
            </a:fld>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Zástupný symbol pro obrázek snímku 1"/>
          <p:cNvSpPr>
            <a:spLocks noGrp="1" noRot="1" noChangeAspect="1" noTextEdit="1"/>
          </p:cNvSpPr>
          <p:nvPr>
            <p:ph type="sldImg"/>
          </p:nvPr>
        </p:nvSpPr>
        <p:spPr bwMode="auto">
          <a:xfrm>
            <a:off x="3341688" y="566738"/>
            <a:ext cx="4010025" cy="28368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smtClean="0"/>
          </a:p>
        </p:txBody>
      </p:sp>
      <p:sp>
        <p:nvSpPr>
          <p:cNvPr id="31748" name="Zástupný symbol pro číslo snímku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defRPr/>
            </a:pPr>
            <a:fld id="{7A355CC3-8680-457F-AD01-B05FC161324F}" type="slidenum">
              <a:rPr lang="cs-CZ" altLang="cs-CZ"/>
              <a:pPr>
                <a:spcBef>
                  <a:spcPct val="0"/>
                </a:spcBef>
                <a:defRPr/>
              </a:pPr>
              <a:t>13</a:t>
            </a:fld>
            <a:endParaRPr lang="cs-CZ" alt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obrázek snímku 1"/>
          <p:cNvSpPr>
            <a:spLocks noGrp="1" noRot="1" noChangeAspect="1" noTextEdit="1"/>
          </p:cNvSpPr>
          <p:nvPr>
            <p:ph type="sldImg"/>
          </p:nvPr>
        </p:nvSpPr>
        <p:spPr bwMode="auto">
          <a:xfrm>
            <a:off x="3341688" y="566738"/>
            <a:ext cx="4010025" cy="28368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smtClean="0"/>
          </a:p>
        </p:txBody>
      </p:sp>
      <p:sp>
        <p:nvSpPr>
          <p:cNvPr id="4" name="Zástupný symbol pro číslo snímku 3"/>
          <p:cNvSpPr>
            <a:spLocks noGrp="1"/>
          </p:cNvSpPr>
          <p:nvPr>
            <p:ph type="sldNum" sz="quarter" idx="5"/>
          </p:nvPr>
        </p:nvSpPr>
        <p:spPr/>
        <p:txBody>
          <a:bodyPr/>
          <a:lstStyle/>
          <a:p>
            <a:pPr>
              <a:defRPr/>
            </a:pPr>
            <a:fld id="{0C9CD9C7-4B7B-41F3-8E4A-B59107F53291}" type="slidenum">
              <a:rPr lang="cs-CZ" smtClean="0"/>
              <a:pPr>
                <a:defRPr/>
              </a:pPr>
              <a:t>14</a:t>
            </a:fld>
            <a:endParaRPr 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obrázek snímku 1"/>
          <p:cNvSpPr>
            <a:spLocks noGrp="1" noRot="1" noChangeAspect="1" noTextEdit="1"/>
          </p:cNvSpPr>
          <p:nvPr>
            <p:ph type="sldImg"/>
          </p:nvPr>
        </p:nvSpPr>
        <p:spPr bwMode="auto">
          <a:xfrm>
            <a:off x="3341688" y="566738"/>
            <a:ext cx="4010025" cy="28368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ts val="600"/>
              </a:spcBef>
            </a:pPr>
            <a:r>
              <a:rPr lang="cs-CZ" altLang="cs-CZ" sz="1200" dirty="0" smtClean="0"/>
              <a:t>Většinou závěry shodné, výjimečně se neshodují</a:t>
            </a:r>
            <a:endParaRPr lang="cs-CZ" altLang="cs-CZ" sz="1200" dirty="0"/>
          </a:p>
        </p:txBody>
      </p:sp>
      <p:sp>
        <p:nvSpPr>
          <p:cNvPr id="4" name="Zástupný symbol pro číslo snímku 3"/>
          <p:cNvSpPr>
            <a:spLocks noGrp="1"/>
          </p:cNvSpPr>
          <p:nvPr>
            <p:ph type="sldNum" sz="quarter" idx="5"/>
          </p:nvPr>
        </p:nvSpPr>
        <p:spPr/>
        <p:txBody>
          <a:bodyPr/>
          <a:lstStyle/>
          <a:p>
            <a:pPr>
              <a:defRPr/>
            </a:pPr>
            <a:fld id="{0C9CD9C7-4B7B-41F3-8E4A-B59107F53291}" type="slidenum">
              <a:rPr lang="cs-CZ" smtClean="0"/>
              <a:pPr>
                <a:defRPr/>
              </a:pPr>
              <a:t>15</a:t>
            </a:fld>
            <a:endParaRPr 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obrázek snímku 1"/>
          <p:cNvSpPr>
            <a:spLocks noGrp="1" noRot="1" noChangeAspect="1" noTextEdit="1"/>
          </p:cNvSpPr>
          <p:nvPr>
            <p:ph type="sldImg"/>
          </p:nvPr>
        </p:nvSpPr>
        <p:spPr bwMode="auto">
          <a:xfrm>
            <a:off x="3341688" y="566738"/>
            <a:ext cx="4010025" cy="28368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smtClean="0"/>
          </a:p>
        </p:txBody>
      </p:sp>
      <p:sp>
        <p:nvSpPr>
          <p:cNvPr id="4" name="Zástupný symbol pro číslo snímku 3"/>
          <p:cNvSpPr>
            <a:spLocks noGrp="1"/>
          </p:cNvSpPr>
          <p:nvPr>
            <p:ph type="sldNum" sz="quarter" idx="5"/>
          </p:nvPr>
        </p:nvSpPr>
        <p:spPr/>
        <p:txBody>
          <a:bodyPr/>
          <a:lstStyle/>
          <a:p>
            <a:pPr>
              <a:defRPr/>
            </a:pPr>
            <a:fld id="{0C9CD9C7-4B7B-41F3-8E4A-B59107F53291}" type="slidenum">
              <a:rPr lang="cs-CZ" smtClean="0"/>
              <a:pPr>
                <a:defRPr/>
              </a:pPr>
              <a:t>16</a:t>
            </a:fld>
            <a:endParaRPr 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obrázek snímku 1"/>
          <p:cNvSpPr>
            <a:spLocks noGrp="1" noRot="1" noChangeAspect="1" noTextEdit="1"/>
          </p:cNvSpPr>
          <p:nvPr>
            <p:ph type="sldImg"/>
          </p:nvPr>
        </p:nvSpPr>
        <p:spPr bwMode="auto">
          <a:xfrm>
            <a:off x="3341688" y="566738"/>
            <a:ext cx="4010025" cy="28368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cs-CZ" altLang="cs-CZ" smtClean="0"/>
              <a:t>Audit trail nebo též auditní stopa je řádné vedení dokumentace dle podmínek právního aktu.</a:t>
            </a:r>
          </a:p>
        </p:txBody>
      </p:sp>
      <p:sp>
        <p:nvSpPr>
          <p:cNvPr id="4" name="Zástupný symbol pro číslo snímku 3"/>
          <p:cNvSpPr>
            <a:spLocks noGrp="1"/>
          </p:cNvSpPr>
          <p:nvPr>
            <p:ph type="sldNum" sz="quarter" idx="5"/>
          </p:nvPr>
        </p:nvSpPr>
        <p:spPr/>
        <p:txBody>
          <a:bodyPr/>
          <a:lstStyle/>
          <a:p>
            <a:pPr>
              <a:defRPr/>
            </a:pPr>
            <a:fld id="{6496787F-DA33-468D-95DB-ED4B46EE08B2}" type="slidenum">
              <a:rPr lang="cs-CZ" smtClean="0"/>
              <a:pPr>
                <a:defRPr/>
              </a:pPr>
              <a:t>17</a:t>
            </a:fld>
            <a:endParaRPr 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obrázek snímku 1"/>
          <p:cNvSpPr>
            <a:spLocks noGrp="1" noRot="1" noChangeAspect="1" noTextEdit="1"/>
          </p:cNvSpPr>
          <p:nvPr>
            <p:ph type="sldImg"/>
          </p:nvPr>
        </p:nvSpPr>
        <p:spPr bwMode="auto">
          <a:xfrm>
            <a:off x="3341688" y="566738"/>
            <a:ext cx="4010025" cy="28368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dirty="0" smtClean="0"/>
          </a:p>
        </p:txBody>
      </p:sp>
      <p:sp>
        <p:nvSpPr>
          <p:cNvPr id="4" name="Zástupný symbol pro číslo snímku 3"/>
          <p:cNvSpPr>
            <a:spLocks noGrp="1"/>
          </p:cNvSpPr>
          <p:nvPr>
            <p:ph type="sldNum" sz="quarter" idx="5"/>
          </p:nvPr>
        </p:nvSpPr>
        <p:spPr/>
        <p:txBody>
          <a:bodyPr/>
          <a:lstStyle/>
          <a:p>
            <a:pPr>
              <a:defRPr/>
            </a:pPr>
            <a:fld id="{6496787F-DA33-468D-95DB-ED4B46EE08B2}" type="slidenum">
              <a:rPr lang="cs-CZ" smtClean="0"/>
              <a:pPr>
                <a:defRPr/>
              </a:pPr>
              <a:t>18</a:t>
            </a:fld>
            <a:endParaRPr 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81A4590-45EB-4F25-9DB0-AB78A5910B92}" type="slidenum">
              <a:rPr lang="cs-CZ" smtClean="0"/>
              <a:t>19</a:t>
            </a:fld>
            <a:endParaRPr lang="cs-CZ"/>
          </a:p>
        </p:txBody>
      </p:sp>
    </p:spTree>
    <p:extLst>
      <p:ext uri="{BB962C8B-B14F-4D97-AF65-F5344CB8AC3E}">
        <p14:creationId xmlns:p14="http://schemas.microsoft.com/office/powerpoint/2010/main" val="1352790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altLang="cs-CZ" dirty="0" smtClean="0"/>
              <a:t>Dříve existovaly jednotlivé pověřené auditní subjekty, které v roce 2013 prošly centralizací na Ministerstvo financí na základě usnesení vlády České republiky 671/2012 ze dne 12. září 2012 v návaznosti na audit Evropské komise, na základě kterého vznikl akční plán. Cílem centralizace bylo zvýšení nezávislosti Auditního orgánu. </a:t>
            </a:r>
          </a:p>
          <a:p>
            <a:endParaRPr lang="cs-CZ" dirty="0"/>
          </a:p>
        </p:txBody>
      </p:sp>
      <p:sp>
        <p:nvSpPr>
          <p:cNvPr id="4" name="Zástupný symbol pro číslo snímku 3"/>
          <p:cNvSpPr>
            <a:spLocks noGrp="1"/>
          </p:cNvSpPr>
          <p:nvPr>
            <p:ph type="sldNum" sz="quarter" idx="10"/>
          </p:nvPr>
        </p:nvSpPr>
        <p:spPr/>
        <p:txBody>
          <a:bodyPr/>
          <a:lstStyle/>
          <a:p>
            <a:fld id="{681A4590-45EB-4F25-9DB0-AB78A5910B92}" type="slidenum">
              <a:rPr lang="cs-CZ" smtClean="0"/>
              <a:t>2</a:t>
            </a:fld>
            <a:endParaRPr lang="cs-CZ"/>
          </a:p>
        </p:txBody>
      </p:sp>
    </p:spTree>
    <p:extLst>
      <p:ext uri="{BB962C8B-B14F-4D97-AF65-F5344CB8AC3E}">
        <p14:creationId xmlns:p14="http://schemas.microsoft.com/office/powerpoint/2010/main" val="956029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altLang="cs-CZ" dirty="0" smtClean="0"/>
              <a:t>Z podnětu odboru O52 – Auditní orgán bylo za Ministerstvo financí podáno za období 2014 – 2016 celkem 6 trestních oznámení a to v roce 2014 dvě, v roce 2015 tři a v roce 2016 jedno trestní oznámení. Mezi případy je možné jmenovat </a:t>
            </a:r>
            <a:r>
              <a:rPr lang="cs-CZ" altLang="cs-CZ" smtClean="0"/>
              <a:t>například Vidkun</a:t>
            </a:r>
            <a:r>
              <a:rPr lang="cs-CZ" altLang="cs-CZ" dirty="0" smtClean="0"/>
              <a:t>, kde je stíhán olomoucký hejtman Jiří Rozbořil (ČSSD).</a:t>
            </a:r>
          </a:p>
          <a:p>
            <a:endParaRPr lang="cs-CZ" dirty="0"/>
          </a:p>
        </p:txBody>
      </p:sp>
      <p:sp>
        <p:nvSpPr>
          <p:cNvPr id="4" name="Zástupný symbol pro číslo snímku 3"/>
          <p:cNvSpPr>
            <a:spLocks noGrp="1"/>
          </p:cNvSpPr>
          <p:nvPr>
            <p:ph type="sldNum" sz="quarter" idx="10"/>
          </p:nvPr>
        </p:nvSpPr>
        <p:spPr/>
        <p:txBody>
          <a:bodyPr/>
          <a:lstStyle/>
          <a:p>
            <a:fld id="{681A4590-45EB-4F25-9DB0-AB78A5910B92}" type="slidenum">
              <a:rPr lang="cs-CZ" smtClean="0"/>
              <a:t>3</a:t>
            </a:fld>
            <a:endParaRPr lang="cs-CZ"/>
          </a:p>
        </p:txBody>
      </p:sp>
    </p:spTree>
    <p:extLst>
      <p:ext uri="{BB962C8B-B14F-4D97-AF65-F5344CB8AC3E}">
        <p14:creationId xmlns:p14="http://schemas.microsoft.com/office/powerpoint/2010/main" val="1735230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defRPr/>
            </a:pPr>
            <a:r>
              <a:rPr lang="cs-CZ" u="sng" dirty="0" smtClean="0"/>
              <a:t>Cílem auditu operace</a:t>
            </a:r>
            <a:r>
              <a:rPr lang="cs-CZ" dirty="0" smtClean="0"/>
              <a:t> je ověřit dosažení cílů projektu při dodržení všech pravidel a postupů, tj. zejména: </a:t>
            </a:r>
          </a:p>
          <a:p>
            <a:pPr>
              <a:defRPr/>
            </a:pPr>
            <a:r>
              <a:rPr lang="cs-CZ" dirty="0" smtClean="0"/>
              <a:t>- Soulad realizace projektu s právním aktem o poskytnutí dotace</a:t>
            </a:r>
          </a:p>
          <a:p>
            <a:pPr>
              <a:defRPr/>
            </a:pPr>
            <a:r>
              <a:rPr lang="cs-CZ" dirty="0" smtClean="0"/>
              <a:t>- Způsobilost výdajů</a:t>
            </a:r>
          </a:p>
          <a:p>
            <a:pPr>
              <a:defRPr/>
            </a:pPr>
            <a:r>
              <a:rPr lang="cs-CZ" dirty="0" smtClean="0"/>
              <a:t>- Soulad realizace projektu s pravidly pro projekty generující příjmy</a:t>
            </a:r>
          </a:p>
          <a:p>
            <a:pPr>
              <a:defRPr/>
            </a:pPr>
            <a:r>
              <a:rPr lang="cs-CZ" dirty="0" smtClean="0"/>
              <a:t>- Soulad realizace projektu s právními předpisy EU a ČR, zejména: Zadávání veřejných zakázek, Účetnictví, Veřejné podpory, Ochrany životního prostředí, Rovných příležitostí, Soulad realizace projektu s pravidly pro publicitu, Naplnění příslušných monitorovacích ukazatelů</a:t>
            </a:r>
          </a:p>
          <a:p>
            <a:pPr>
              <a:defRPr/>
            </a:pPr>
            <a:r>
              <a:rPr lang="cs-CZ" u="sng" dirty="0" smtClean="0"/>
              <a:t>Cílem auditu systému</a:t>
            </a:r>
            <a:r>
              <a:rPr lang="cs-CZ" dirty="0" smtClean="0"/>
              <a:t> je ověření účinného fungování řídícího a kontrolního systému operačního programu</a:t>
            </a:r>
          </a:p>
          <a:p>
            <a:pPr>
              <a:defRPr/>
            </a:pPr>
            <a:r>
              <a:rPr lang="cs-CZ" u="sng" dirty="0" smtClean="0"/>
              <a:t>Cílem auditu účetní závěrky </a:t>
            </a:r>
            <a:r>
              <a:rPr lang="cs-CZ" dirty="0" smtClean="0"/>
              <a:t>je ověřit, že účetní závěrka operačního programu poskytuje přiměřenou jistotu, pokud jde o úplnost, přesnost a pravdivost částek vykázaných v účetních závěrkách zpracovaných P</a:t>
            </a:r>
            <a:r>
              <a:rPr lang="cs-CZ" baseline="0" dirty="0" smtClean="0"/>
              <a:t>latebním a certifikačním orgánem</a:t>
            </a:r>
            <a:r>
              <a:rPr lang="cs-CZ" dirty="0" smtClean="0"/>
              <a:t>.</a:t>
            </a:r>
          </a:p>
          <a:p>
            <a:pPr>
              <a:defRPr/>
            </a:pPr>
            <a:r>
              <a:rPr lang="cs-CZ" u="sng" dirty="0" smtClean="0"/>
              <a:t>Audity dle požadavků Evropské komise</a:t>
            </a:r>
            <a:r>
              <a:rPr lang="cs-CZ" dirty="0" smtClean="0"/>
              <a:t>, jedná se o audity, které si „objedná“ Evropská komise u auditního orgánu, v minulosti se jednalo o audity zdravotnictví, IT nebo o audit Farmy Čapí hnízdo.</a:t>
            </a:r>
          </a:p>
          <a:p>
            <a:pPr>
              <a:defRPr/>
            </a:pPr>
            <a:r>
              <a:rPr lang="cs-CZ" u="sng" dirty="0" smtClean="0"/>
              <a:t>Reporting se skládá z:</a:t>
            </a:r>
          </a:p>
          <a:p>
            <a:pPr marL="171450" indent="-171450">
              <a:buFontTx/>
              <a:buChar char="-"/>
              <a:defRPr/>
            </a:pPr>
            <a:r>
              <a:rPr lang="cs-CZ" dirty="0" smtClean="0"/>
              <a:t>výroční kontrolní zprávy, kde se uvádějící hlavní zjištění auditů provedených, včetně zjištění ohledně nedostatků v systémech řízení a kontroly, a navrhovaná a provedená nápravná opatření,</a:t>
            </a:r>
          </a:p>
          <a:p>
            <a:pPr marL="171450" indent="-171450">
              <a:buFontTx/>
              <a:buChar char="-"/>
              <a:defRPr/>
            </a:pPr>
            <a:r>
              <a:rPr lang="cs-CZ" dirty="0" smtClean="0"/>
              <a:t>výroku auditora, že řídící a kontrolní systém funguje účinně a poskytuje přiměřené ujištění, že výkazy výdajů předložené Evropské komisi jsou správné a transakce legální a řádné.</a:t>
            </a:r>
          </a:p>
          <a:p>
            <a:pPr>
              <a:defRPr/>
            </a:pPr>
            <a:r>
              <a:rPr lang="cs-CZ" u="sng" dirty="0" smtClean="0"/>
              <a:t>Poradenská a konzultační činnost </a:t>
            </a:r>
            <a:r>
              <a:rPr lang="cs-CZ" dirty="0" smtClean="0"/>
              <a:t>je poskytována jak vůči externím subjektům, tak uvnitř Ministerstva financí pro ostatní útvary. Příkladem můžou být konzultace poskytované Centrální harmonizační jednotce. Auditní orgán dále poskytoval názor řídícím orgánům na vhodné zapracování nařízení do řídící dokumentace, příkladem může být využívání systému </a:t>
            </a:r>
            <a:r>
              <a:rPr lang="cs-CZ" dirty="0" err="1" smtClean="0"/>
              <a:t>Arachne</a:t>
            </a:r>
            <a:r>
              <a:rPr lang="cs-CZ" dirty="0" smtClean="0"/>
              <a:t>.</a:t>
            </a:r>
          </a:p>
          <a:p>
            <a:pPr>
              <a:defRPr/>
            </a:pP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681A4590-45EB-4F25-9DB0-AB78A5910B92}" type="slidenum">
              <a:rPr lang="cs-CZ" smtClean="0"/>
              <a:t>4</a:t>
            </a:fld>
            <a:endParaRPr lang="cs-CZ"/>
          </a:p>
        </p:txBody>
      </p:sp>
    </p:spTree>
    <p:extLst>
      <p:ext uri="{BB962C8B-B14F-4D97-AF65-F5344CB8AC3E}">
        <p14:creationId xmlns:p14="http://schemas.microsoft.com/office/powerpoint/2010/main" val="2631910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81A4590-45EB-4F25-9DB0-AB78A5910B92}" type="slidenum">
              <a:rPr lang="cs-CZ" smtClean="0"/>
              <a:t>5</a:t>
            </a:fld>
            <a:endParaRPr lang="cs-CZ"/>
          </a:p>
        </p:txBody>
      </p:sp>
    </p:spTree>
    <p:extLst>
      <p:ext uri="{BB962C8B-B14F-4D97-AF65-F5344CB8AC3E}">
        <p14:creationId xmlns:p14="http://schemas.microsoft.com/office/powerpoint/2010/main" val="9050286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Zástupný symbol pro obrázek snímku 1"/>
          <p:cNvSpPr>
            <a:spLocks noGrp="1" noRot="1" noChangeAspect="1" noTextEdit="1"/>
          </p:cNvSpPr>
          <p:nvPr>
            <p:ph type="sldImg"/>
          </p:nvPr>
        </p:nvSpPr>
        <p:spPr bwMode="auto">
          <a:xfrm>
            <a:off x="3341688" y="566738"/>
            <a:ext cx="4010025" cy="28368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dirty="0" smtClean="0"/>
          </a:p>
        </p:txBody>
      </p:sp>
      <p:sp>
        <p:nvSpPr>
          <p:cNvPr id="4" name="Zástupný symbol pro číslo snímku 3"/>
          <p:cNvSpPr>
            <a:spLocks noGrp="1"/>
          </p:cNvSpPr>
          <p:nvPr>
            <p:ph type="sldNum" sz="quarter" idx="5"/>
          </p:nvPr>
        </p:nvSpPr>
        <p:spPr/>
        <p:txBody>
          <a:bodyPr/>
          <a:lstStyle/>
          <a:p>
            <a:pPr>
              <a:defRPr/>
            </a:pPr>
            <a:fld id="{243CD034-AB24-4F53-AA65-43C7C1D1AAF1}" type="slidenum">
              <a:rPr lang="cs-CZ" smtClean="0"/>
              <a:pPr>
                <a:defRPr/>
              </a:pPr>
              <a:t>6</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Zástupný symbol pro obrázek snímku 1"/>
          <p:cNvSpPr>
            <a:spLocks noGrp="1" noRot="1" noChangeAspect="1" noTextEdit="1"/>
          </p:cNvSpPr>
          <p:nvPr>
            <p:ph type="sldImg"/>
          </p:nvPr>
        </p:nvSpPr>
        <p:spPr bwMode="auto">
          <a:xfrm>
            <a:off x="3341688" y="566738"/>
            <a:ext cx="4010025" cy="28368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cs-CZ" altLang="cs-CZ" b="1" dirty="0" smtClean="0"/>
              <a:t>Do počtu auditů nejsou zahrnuty audity přeshraniční spolupráce a nadnárodní programy, kde nejsou řídící orgány na území České republiky a auditní orgán se pouze podílí na práci v rámci skupiny auditorů a postupuje podle metodiky auditního orgánu, na jehož území se nachází řídící orgán.</a:t>
            </a:r>
          </a:p>
          <a:p>
            <a:pPr marL="0" marR="0" indent="0" algn="l" defTabSz="914400" rtl="0" eaLnBrk="1" fontAlgn="auto" latinLnBrk="0" hangingPunct="1">
              <a:lnSpc>
                <a:spcPct val="100000"/>
              </a:lnSpc>
              <a:spcBef>
                <a:spcPts val="0"/>
              </a:spcBef>
              <a:spcAft>
                <a:spcPts val="0"/>
              </a:spcAft>
              <a:buClrTx/>
              <a:buSzTx/>
              <a:buFontTx/>
              <a:buNone/>
              <a:tabLst/>
              <a:defRPr/>
            </a:pPr>
            <a:r>
              <a:rPr lang="cs-CZ" altLang="cs-CZ" dirty="0" smtClean="0"/>
              <a:t>Počty auditů systému jsou ovlivněny nutností kontrolovat i zprostředkující subjekty, kde se prováděl samostatný audit. Například u Operačního programu Vzdělávání pro konkurenceschopnost proběhlo v roce 2014 celkem 7 auditů systémů, přičemž 2 audity proběhly u řídícího orgánu, 3 u zprostředkujících subjektů a dva byly průřezové pro všechny operační programy</a:t>
            </a:r>
            <a:r>
              <a:rPr lang="cs-CZ" altLang="cs-CZ" baseline="0" dirty="0" smtClean="0"/>
              <a:t> </a:t>
            </a:r>
            <a:r>
              <a:rPr lang="cs-CZ" altLang="cs-CZ" dirty="0" smtClean="0"/>
              <a:t>(PCO a odbor 12).</a:t>
            </a:r>
          </a:p>
          <a:p>
            <a:r>
              <a:rPr lang="cs-CZ" altLang="cs-CZ" dirty="0" smtClean="0"/>
              <a:t>Audity operací jsou dány na základě plánu, ale může dojít k nutnosti zařadit další audit, který je označen jako mimořádný audit.</a:t>
            </a:r>
          </a:p>
          <a:p>
            <a:r>
              <a:rPr lang="cs-CZ" altLang="cs-CZ" dirty="0" smtClean="0"/>
              <a:t>Krom auditů operací a systému prováděl auditní orgán i auditní šetření, kde cílem auditní akce bylo prověřit specifickou oblast v co nejkratším období.</a:t>
            </a:r>
          </a:p>
        </p:txBody>
      </p:sp>
      <p:sp>
        <p:nvSpPr>
          <p:cNvPr id="4" name="Zástupný symbol pro číslo snímku 3"/>
          <p:cNvSpPr>
            <a:spLocks noGrp="1"/>
          </p:cNvSpPr>
          <p:nvPr>
            <p:ph type="sldNum" sz="quarter" idx="5"/>
          </p:nvPr>
        </p:nvSpPr>
        <p:spPr/>
        <p:txBody>
          <a:bodyPr/>
          <a:lstStyle/>
          <a:p>
            <a:pPr>
              <a:defRPr/>
            </a:pPr>
            <a:fld id="{CEE9C3B1-0BDA-483D-9395-1AAE53CD21F0}" type="slidenum">
              <a:rPr lang="cs-CZ" smtClean="0"/>
              <a:pPr>
                <a:defRPr/>
              </a:pPr>
              <a:t>7</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xfrm>
            <a:off x="3341688" y="566738"/>
            <a:ext cx="4010025" cy="28368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cs-CZ" altLang="cs-CZ" dirty="0" smtClean="0"/>
              <a:t>Na grafu vidíme, že každým rokem klesají nezpůsobilé výdaje, přičemž v roce 2014 vzrostl auditovaný objem. Z tohoto je možné vyvodit, že se mezi roky 2013 a 2014 výrazně zlepšily kontrolní mechanizmy jednotlivých řídících orgánů/zprostředkujících subjektů.</a:t>
            </a:r>
          </a:p>
          <a:p>
            <a:r>
              <a:rPr lang="cs-CZ" altLang="cs-CZ" dirty="0" smtClean="0"/>
              <a:t>Pro názornost uvádíme na grafech kumulovaná data, ale je nutné na tomto místě říci, že jsou různé postupy mezi různými fondy. Zatímco Evropský</a:t>
            </a:r>
            <a:r>
              <a:rPr lang="cs-CZ" altLang="cs-CZ" baseline="0" dirty="0" smtClean="0"/>
              <a:t> sociální fond, Evropský fond pro regionální rozvoj, Fond soudržnosti, Evropský rybářský fond</a:t>
            </a:r>
            <a:r>
              <a:rPr lang="cs-CZ" altLang="cs-CZ" dirty="0" smtClean="0"/>
              <a:t> se nejdříve certifikují a audity se provádějí na již certifikovaných výdajích, u migračních fondů (SOLID fondů) se nejdříve provedou audity a případná chyba ani nevstupuje do certifikace, protože odpovědný orgán bude požadovat proplacení méně finančních prostředků.</a:t>
            </a:r>
          </a:p>
          <a:p>
            <a:r>
              <a:rPr lang="cs-CZ" altLang="cs-CZ" dirty="0" smtClean="0"/>
              <a:t>AO vybírá zpravidla vzorek projektů pro audity operací metodou MUS (</a:t>
            </a:r>
            <a:r>
              <a:rPr lang="cs-CZ" altLang="cs-CZ" dirty="0" err="1" smtClean="0"/>
              <a:t>Monetary</a:t>
            </a:r>
            <a:r>
              <a:rPr lang="cs-CZ" altLang="cs-CZ" dirty="0" smtClean="0"/>
              <a:t> Unit </a:t>
            </a:r>
            <a:r>
              <a:rPr lang="cs-CZ" altLang="cs-CZ" dirty="0" err="1" smtClean="0"/>
              <a:t>Sampling</a:t>
            </a:r>
            <a:r>
              <a:rPr lang="cs-CZ" altLang="cs-CZ" dirty="0" smtClean="0"/>
              <a:t> – výběr na základě peněžních jednotek).</a:t>
            </a:r>
          </a:p>
          <a:p>
            <a:r>
              <a:rPr lang="cs-CZ" altLang="cs-CZ" dirty="0" smtClean="0"/>
              <a:t>MUS je definována obecně v auditorském standardu ISA530, pro auditní činnost AO je aplikace MUS pro výběr vzorku podobněji definována v metodických pokynech Evropské komise. Jedná se o statistickou metodu výběru vzorku, která spočívá v tom, že ze základního souboru (všechny projekty OP) jsou na základě zadaných parametrů (např. očekávaná chybovost, úroveň spolehlivosti) vybrány projekty na základě hodnoty certifikovaných výdajů (vyplacené dotace) s tím, že všechny projekty mají stejnou pravděpodobnost, že budou vybrány. To znamená, že vzorek je vybrán náhodně, je reprezentativní a dá se tedy očekávat, že stejné vlastnosti (chybovost) bude mít i základní soubor. To umožňuje extrapolaci (promítnutí) výsledků z auditů vybraných projektů na všechny projekty daného OP. Extrapolace je postup, kdy se náhodné chyby zjištěné ve vzorku extrapolují na zbývající výdaje (populaci), používá se u statistické metody výběru vzorků. Konečným cílem extrapolace je promítnout hodnotu daného parametru („proměnné“) zjištěnou ve vzorku na soubor (neboli odhadnout ji v celém souboru), na základě čehož lze určit, zda soubor obsahuje významné nesprávnosti, a pokud ano, v jakém rozsahu (výši chyb).  Příkladem může být postup, kdy se z 1500 faktur v žádosti o platbu vybere statistickou metodou 100 faktur a chyba zjištěná na těchto 100 fakturách se následně extrapoluje i na zbývající faktury.</a:t>
            </a:r>
            <a:endParaRPr lang="cs-CZ" altLang="cs-CZ" b="1" dirty="0" smtClean="0"/>
          </a:p>
          <a:p>
            <a:r>
              <a:rPr lang="cs-CZ" altLang="cs-CZ" b="1" dirty="0" smtClean="0"/>
              <a:t>Do hodnot nejsou zahrnuty audity přeshraniční spolupráce a nadnárodní programy, kde nejsou řídící orgány na území České republiky a auditní orgán se pouze podílí na práci v rámci skupiny auditorů a postupuje podle metodiky auditního orgánu, na jehož území se nachází řídící orgán.</a:t>
            </a:r>
          </a:p>
        </p:txBody>
      </p:sp>
      <p:sp>
        <p:nvSpPr>
          <p:cNvPr id="4" name="Zástupný symbol pro číslo snímku 3"/>
          <p:cNvSpPr>
            <a:spLocks noGrp="1"/>
          </p:cNvSpPr>
          <p:nvPr>
            <p:ph type="sldNum" sz="quarter" idx="5"/>
          </p:nvPr>
        </p:nvSpPr>
        <p:spPr/>
        <p:txBody>
          <a:bodyPr/>
          <a:lstStyle/>
          <a:p>
            <a:pPr>
              <a:defRPr/>
            </a:pPr>
            <a:fld id="{CA8314EF-0633-4CC1-B32D-8DF7FBFE1D81}" type="slidenum">
              <a:rPr lang="cs-CZ" smtClean="0"/>
              <a:pPr>
                <a:defRPr/>
              </a:pPr>
              <a:t>8</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rázek snímku 1"/>
          <p:cNvSpPr>
            <a:spLocks noGrp="1" noRot="1" noChangeAspect="1" noTextEdit="1"/>
          </p:cNvSpPr>
          <p:nvPr>
            <p:ph type="sldImg"/>
          </p:nvPr>
        </p:nvSpPr>
        <p:spPr bwMode="auto">
          <a:xfrm>
            <a:off x="3341688" y="566738"/>
            <a:ext cx="4010025" cy="28368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Zástupný symbol pro poznámky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defRPr/>
            </a:pPr>
            <a:r>
              <a:rPr lang="cs-CZ" altLang="cs-CZ" dirty="0" smtClean="0"/>
              <a:t>Chybovost vzorku se vypočítá jako poměr celkové chyby ve vzorku a celkové účetní hodnoty položek tvořících vzorek. Je nutné zdůraznit, že chyba ve vzorku nemá sama o sobě vypovídající hodnotu. I když by se mohlo zdát, že v roce 2015 je na tom nejhůře IOP, opak je pravdou, protože vysoké nezpůsobilé výdaje jsou způsobeny výší kontrolovaných výdajů. Důležitějším údajem je chybovost, kterou vidíme na následujícím snímku. Je nutné ještě jednou zdůraznit, že není přímá vazba mezi nezpůsobilými výdaji a chybovostí. </a:t>
            </a:r>
          </a:p>
          <a:p>
            <a:pPr>
              <a:defRPr/>
            </a:pPr>
            <a:r>
              <a:rPr lang="cs-CZ" altLang="cs-CZ" b="1" dirty="0" smtClean="0"/>
              <a:t>U Fondu pro vnější hranice stále probíhá kontradiktorní řízení, ale pravděpodobně nezpůsobilé výdaje zůstanou ve výši 57,35 mil. Kč, nezpůsobilé výdaje jsou díky neoprávněnému použití jednacího řízení bez uveřejnění, nelze z toho usuzovat na systémové selhání systému.</a:t>
            </a:r>
          </a:p>
          <a:p>
            <a:pPr>
              <a:defRPr/>
            </a:pPr>
            <a:r>
              <a:rPr lang="cs-CZ" altLang="cs-CZ" dirty="0" smtClean="0"/>
              <a:t>FM2 - Finanční mechanismy EHP/Norska 2009 – 2014</a:t>
            </a:r>
          </a:p>
          <a:p>
            <a:pPr>
              <a:defRPr/>
            </a:pPr>
            <a:r>
              <a:rPr lang="cs-CZ" altLang="cs-CZ" dirty="0" smtClean="0"/>
              <a:t>SOLID fondy:</a:t>
            </a:r>
          </a:p>
          <a:p>
            <a:pPr marL="171450" indent="-171450">
              <a:buFont typeface="Arial" panose="020B0604020202020204" pitchFamily="34" charset="0"/>
              <a:buChar char="•"/>
              <a:defRPr/>
            </a:pPr>
            <a:r>
              <a:rPr lang="cs-CZ" altLang="cs-CZ" dirty="0" smtClean="0"/>
              <a:t>EIF - Evropský fond pro integraci příslušníků třetích zemí (</a:t>
            </a:r>
            <a:r>
              <a:rPr lang="cs-CZ" altLang="cs-CZ" dirty="0" err="1" smtClean="0"/>
              <a:t>European</a:t>
            </a:r>
            <a:r>
              <a:rPr lang="cs-CZ" altLang="cs-CZ" dirty="0" smtClean="0"/>
              <a:t> </a:t>
            </a:r>
            <a:r>
              <a:rPr lang="cs-CZ" altLang="cs-CZ" dirty="0" err="1" smtClean="0"/>
              <a:t>Fund</a:t>
            </a:r>
            <a:r>
              <a:rPr lang="cs-CZ" altLang="cs-CZ" dirty="0" smtClean="0"/>
              <a:t> </a:t>
            </a:r>
            <a:r>
              <a:rPr lang="cs-CZ" altLang="cs-CZ" dirty="0" err="1" smtClean="0"/>
              <a:t>for</a:t>
            </a:r>
            <a:r>
              <a:rPr lang="cs-CZ" altLang="cs-CZ" dirty="0" smtClean="0"/>
              <a:t> </a:t>
            </a:r>
            <a:r>
              <a:rPr lang="cs-CZ" altLang="cs-CZ" dirty="0" err="1" smtClean="0"/>
              <a:t>the</a:t>
            </a:r>
            <a:r>
              <a:rPr lang="cs-CZ" altLang="cs-CZ" dirty="0" smtClean="0"/>
              <a:t> </a:t>
            </a:r>
            <a:r>
              <a:rPr lang="cs-CZ" altLang="cs-CZ" dirty="0" err="1" smtClean="0"/>
              <a:t>Integration</a:t>
            </a:r>
            <a:r>
              <a:rPr lang="cs-CZ" altLang="cs-CZ" dirty="0" smtClean="0"/>
              <a:t> </a:t>
            </a:r>
            <a:r>
              <a:rPr lang="cs-CZ" altLang="cs-CZ" dirty="0" err="1" smtClean="0"/>
              <a:t>of</a:t>
            </a:r>
            <a:r>
              <a:rPr lang="cs-CZ" altLang="cs-CZ" dirty="0" smtClean="0"/>
              <a:t> </a:t>
            </a:r>
            <a:r>
              <a:rPr lang="cs-CZ" altLang="cs-CZ" dirty="0" err="1" smtClean="0"/>
              <a:t>third</a:t>
            </a:r>
            <a:r>
              <a:rPr lang="cs-CZ" altLang="cs-CZ" dirty="0" smtClean="0"/>
              <a:t>-country </a:t>
            </a:r>
            <a:r>
              <a:rPr lang="cs-CZ" altLang="cs-CZ" dirty="0" err="1" smtClean="0"/>
              <a:t>nationals</a:t>
            </a:r>
            <a:r>
              <a:rPr lang="cs-CZ" altLang="cs-CZ" dirty="0" smtClean="0"/>
              <a:t>)</a:t>
            </a:r>
          </a:p>
          <a:p>
            <a:pPr marL="171450" indent="-171450">
              <a:buFont typeface="Arial" panose="020B0604020202020204" pitchFamily="34" charset="0"/>
              <a:buChar char="•"/>
              <a:defRPr/>
            </a:pPr>
            <a:r>
              <a:rPr lang="cs-CZ" altLang="cs-CZ" dirty="0" smtClean="0"/>
              <a:t>ENF - Evropský návratový fond</a:t>
            </a:r>
          </a:p>
          <a:p>
            <a:pPr marL="171450" indent="-171450">
              <a:buFont typeface="Arial" panose="020B0604020202020204" pitchFamily="34" charset="0"/>
              <a:buChar char="•"/>
              <a:defRPr/>
            </a:pPr>
            <a:r>
              <a:rPr lang="cs-CZ" altLang="cs-CZ" dirty="0" smtClean="0"/>
              <a:t>EUF - Evropský uprchlický fond </a:t>
            </a:r>
          </a:p>
          <a:p>
            <a:pPr marL="171450" indent="-171450">
              <a:buFont typeface="Arial" panose="020B0604020202020204" pitchFamily="34" charset="0"/>
              <a:buChar char="•"/>
              <a:defRPr/>
            </a:pPr>
            <a:r>
              <a:rPr lang="cs-CZ" altLang="cs-CZ" dirty="0" smtClean="0"/>
              <a:t>FVH - Fond pro vnější hranice</a:t>
            </a:r>
          </a:p>
        </p:txBody>
      </p:sp>
      <p:sp>
        <p:nvSpPr>
          <p:cNvPr id="4" name="Zástupný symbol pro číslo snímku 3"/>
          <p:cNvSpPr>
            <a:spLocks noGrp="1"/>
          </p:cNvSpPr>
          <p:nvPr>
            <p:ph type="sldNum" sz="quarter" idx="5"/>
          </p:nvPr>
        </p:nvSpPr>
        <p:spPr/>
        <p:txBody>
          <a:bodyPr/>
          <a:lstStyle/>
          <a:p>
            <a:pPr>
              <a:defRPr/>
            </a:pPr>
            <a:fld id="{4422992B-50EF-4F1A-A680-1B3BCBC5A162}" type="slidenum">
              <a:rPr lang="cs-CZ" smtClean="0"/>
              <a:pPr>
                <a:defRPr/>
              </a:pPr>
              <a:t>9</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Úvodní snímek">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a:lvl1pPr>
          </a:lstStyle>
          <a:p>
            <a:r>
              <a:rPr lang="cs-CZ" smtClean="0"/>
              <a:t>Kliknutím lze upravit styl.</a:t>
            </a:r>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r>
              <a:rPr lang="cs-CZ" smtClean="0"/>
              <a:t>Kliknutím lze upravit styl předlohy.</a:t>
            </a:r>
            <a:endParaRPr/>
          </a:p>
        </p:txBody>
      </p:sp>
      <p:sp>
        <p:nvSpPr>
          <p:cNvPr id="7" name="Holder 6"/>
          <p:cNvSpPr>
            <a:spLocks noGrp="1"/>
          </p:cNvSpPr>
          <p:nvPr>
            <p:ph type="sldNum" sz="quarter" idx="7"/>
          </p:nvPr>
        </p:nvSpPr>
        <p:spPr>
          <a:xfrm>
            <a:off x="8703484" y="7128146"/>
            <a:ext cx="158242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056640" algn="r"/>
            <a:r>
              <a:rPr lang="cs-CZ" smtClean="0"/>
              <a:t> |   </a:t>
            </a:r>
            <a:fld id="{81D60167-4931-47E6-BA6A-407CBD079E47}" type="slidenum">
              <a:rPr lang="cs-CZ" smtClean="0"/>
              <a:pPr marL="1056640" algn="r"/>
              <a:t>‹#›</a:t>
            </a:fld>
            <a:endParaRPr lang="cs-CZ" dirty="0"/>
          </a:p>
        </p:txBody>
      </p:sp>
      <p:sp>
        <p:nvSpPr>
          <p:cNvPr id="8" name="Holder 4"/>
          <p:cNvSpPr>
            <a:spLocks noGrp="1"/>
          </p:cNvSpPr>
          <p:nvPr>
            <p:ph type="ftr" sz="quarter" idx="3"/>
          </p:nvPr>
        </p:nvSpPr>
        <p:spPr>
          <a:xfrm>
            <a:off x="469900" y="7153336"/>
            <a:ext cx="380619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2700"/>
            <a:r>
              <a:rPr lang="cs-CZ" smtClean="0"/>
              <a:t>Představení Auditního orgánu</a:t>
            </a:r>
            <a:endParaRPr lang="cs-CZ" dirty="0"/>
          </a:p>
        </p:txBody>
      </p:sp>
      <p:sp>
        <p:nvSpPr>
          <p:cNvPr id="12" name="Zástupný symbol pro datum 6"/>
          <p:cNvSpPr>
            <a:spLocks noGrp="1"/>
          </p:cNvSpPr>
          <p:nvPr>
            <p:ph type="dt" sz="half" idx="2"/>
          </p:nvPr>
        </p:nvSpPr>
        <p:spPr>
          <a:xfrm>
            <a:off x="4508500" y="7153336"/>
            <a:ext cx="1722438" cy="123111"/>
          </a:xfrm>
          <a:prstGeom prst="rect">
            <a:avLst/>
          </a:prstGeom>
        </p:spPr>
        <p:txBody>
          <a:bodyPr wrap="square" lIns="0" tIns="0" rIns="0" bIns="0" anchor="ctr">
            <a:spAutoFit/>
          </a:bodyPr>
          <a:lstStyle>
            <a:lvl1pPr algn="ctr">
              <a:lnSpc>
                <a:spcPct val="100000"/>
              </a:lnSpc>
              <a:defRPr lang="cs-CZ" sz="800" b="1" i="0" cap="all" spc="0" baseline="0" smtClean="0">
                <a:solidFill>
                  <a:schemeClr val="tx1">
                    <a:lumMod val="40000"/>
                    <a:lumOff val="60000"/>
                  </a:schemeClr>
                </a:solidFill>
                <a:latin typeface="Arial"/>
                <a:cs typeface="Arial"/>
              </a:defRPr>
            </a:lvl1pPr>
          </a:lstStyle>
          <a:p>
            <a:pPr marL="12700"/>
            <a:fld id="{36FBF6C1-C80D-47AA-8E56-62DECCC4E648}" type="datetime1">
              <a:rPr lang="cs-CZ" smtClean="0"/>
              <a:t>26.10.2016</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cSld name="Obsah s titulkem">
    <p:spTree>
      <p:nvGrpSpPr>
        <p:cNvPr id="1" name=""/>
        <p:cNvGrpSpPr/>
        <p:nvPr/>
      </p:nvGrpSpPr>
      <p:grpSpPr>
        <a:xfrm>
          <a:off x="0" y="0"/>
          <a:ext cx="0" cy="0"/>
          <a:chOff x="0" y="0"/>
          <a:chExt cx="0" cy="0"/>
        </a:xfrm>
      </p:grpSpPr>
      <p:sp>
        <p:nvSpPr>
          <p:cNvPr id="3" name="Content Placeholder 2"/>
          <p:cNvSpPr>
            <a:spLocks noGrp="1"/>
          </p:cNvSpPr>
          <p:nvPr>
            <p:ph idx="1"/>
          </p:nvPr>
        </p:nvSpPr>
        <p:spPr>
          <a:xfrm>
            <a:off x="4180822" y="1764665"/>
            <a:ext cx="5977908" cy="2754600"/>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534671" y="1764665"/>
            <a:ext cx="3518055" cy="4941062"/>
          </a:xfrm>
        </p:spPr>
        <p:txBody>
          <a:bodyPr>
            <a:normAutofit/>
          </a:bodyPr>
          <a:lstStyle>
            <a:lvl1pPr marL="0" indent="0">
              <a:buNone/>
              <a:defRPr sz="1800"/>
            </a:lvl1pPr>
            <a:lvl2pPr marL="521574" indent="0">
              <a:buNone/>
              <a:defRPr sz="1400"/>
            </a:lvl2pPr>
            <a:lvl3pPr marL="1043148" indent="0">
              <a:buNone/>
              <a:defRPr sz="1100"/>
            </a:lvl3pPr>
            <a:lvl4pPr marL="1564721" indent="0">
              <a:buNone/>
              <a:defRPr sz="1000"/>
            </a:lvl4pPr>
            <a:lvl5pPr marL="2086295" indent="0">
              <a:buNone/>
              <a:defRPr sz="1000"/>
            </a:lvl5pPr>
            <a:lvl6pPr marL="2607869" indent="0">
              <a:buNone/>
              <a:defRPr sz="1000"/>
            </a:lvl6pPr>
            <a:lvl7pPr marL="3129443" indent="0">
              <a:buNone/>
              <a:defRPr sz="1000"/>
            </a:lvl7pPr>
            <a:lvl8pPr marL="3651016" indent="0">
              <a:buNone/>
              <a:defRPr sz="1000"/>
            </a:lvl8pPr>
            <a:lvl9pPr marL="417259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2CC3F48D-78FF-4093-9C53-EB381DF6E49C}" type="datetime1">
              <a:rPr lang="cs-CZ" smtClean="0"/>
              <a:t>26.10.2016</a:t>
            </a:fld>
            <a:endParaRPr lang="cs-CZ"/>
          </a:p>
        </p:txBody>
      </p:sp>
      <p:sp>
        <p:nvSpPr>
          <p:cNvPr id="6" name="Footer Placeholder 5"/>
          <p:cNvSpPr>
            <a:spLocks noGrp="1"/>
          </p:cNvSpPr>
          <p:nvPr>
            <p:ph type="ftr" sz="quarter" idx="11"/>
          </p:nvPr>
        </p:nvSpPr>
        <p:spPr/>
        <p:txBody>
          <a:bodyPr/>
          <a:lstStyle/>
          <a:p>
            <a:r>
              <a:rPr lang="cs-CZ" smtClean="0"/>
              <a:t>Představení Auditního orgánu</a:t>
            </a:r>
            <a:endParaRPr lang="cs-CZ"/>
          </a:p>
        </p:txBody>
      </p:sp>
      <p:sp>
        <p:nvSpPr>
          <p:cNvPr id="7" name="Slide Number Placeholder 6"/>
          <p:cNvSpPr>
            <a:spLocks noGrp="1"/>
          </p:cNvSpPr>
          <p:nvPr>
            <p:ph type="sldNum" sz="quarter" idx="12"/>
          </p:nvPr>
        </p:nvSpPr>
        <p:spPr/>
        <p:txBody>
          <a:bodyPr/>
          <a:lstStyle/>
          <a:p>
            <a:fld id="{37B4AD2D-456A-4DD8-AD77-8597F30880D7}" type="slidenum">
              <a:rPr lang="cs-CZ" smtClean="0"/>
              <a:t>‹#›</a:t>
            </a:fld>
            <a:endParaRPr lang="cs-CZ"/>
          </a:p>
        </p:txBody>
      </p:sp>
      <p:sp>
        <p:nvSpPr>
          <p:cNvPr id="8" name="Title 7"/>
          <p:cNvSpPr>
            <a:spLocks noGrp="1"/>
          </p:cNvSpPr>
          <p:nvPr>
            <p:ph type="title"/>
          </p:nvPr>
        </p:nvSpPr>
        <p:spPr/>
        <p:txBody>
          <a:bodyPr/>
          <a:lstStyle/>
          <a:p>
            <a:r>
              <a:rPr lang="cs-CZ" smtClean="0"/>
              <a:t>Kliknutím lze upravit styl.</a:t>
            </a:r>
            <a:endParaRPr lang="en-US"/>
          </a:p>
        </p:txBody>
      </p:sp>
    </p:spTree>
    <p:extLst>
      <p:ext uri="{BB962C8B-B14F-4D97-AF65-F5344CB8AC3E}">
        <p14:creationId xmlns:p14="http://schemas.microsoft.com/office/powerpoint/2010/main" val="120276813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apitola">
    <p:spTree>
      <p:nvGrpSpPr>
        <p:cNvPr id="1" name=""/>
        <p:cNvGrpSpPr/>
        <p:nvPr/>
      </p:nvGrpSpPr>
      <p:grpSpPr>
        <a:xfrm>
          <a:off x="0" y="0"/>
          <a:ext cx="0" cy="0"/>
          <a:chOff x="0" y="0"/>
          <a:chExt cx="0" cy="0"/>
        </a:xfrm>
      </p:grpSpPr>
      <p:sp>
        <p:nvSpPr>
          <p:cNvPr id="2" name="Nadpis 1"/>
          <p:cNvSpPr>
            <a:spLocks noGrp="1"/>
          </p:cNvSpPr>
          <p:nvPr>
            <p:ph type="title"/>
          </p:nvPr>
        </p:nvSpPr>
        <p:spPr>
          <a:xfrm>
            <a:off x="546100" y="1619752"/>
            <a:ext cx="3361455" cy="2215991"/>
          </a:xfrm>
        </p:spPr>
        <p:txBody>
          <a:bodyPr/>
          <a:lstStyle>
            <a:lvl1pPr algn="r">
              <a:defRPr sz="4800">
                <a:solidFill>
                  <a:schemeClr val="tx2"/>
                </a:solidFill>
              </a:defRPr>
            </a:lvl1pPr>
          </a:lstStyle>
          <a:p>
            <a:r>
              <a:rPr lang="cs-CZ" smtClean="0"/>
              <a:t>Kliknutím lze upravit styl.</a:t>
            </a:r>
            <a:endParaRPr lang="cs-CZ" dirty="0"/>
          </a:p>
        </p:txBody>
      </p:sp>
      <p:sp>
        <p:nvSpPr>
          <p:cNvPr id="11" name="Holder 3"/>
          <p:cNvSpPr>
            <a:spLocks noGrp="1"/>
          </p:cNvSpPr>
          <p:nvPr>
            <p:ph sz="half" idx="2"/>
          </p:nvPr>
        </p:nvSpPr>
        <p:spPr>
          <a:xfrm>
            <a:off x="4620794" y="1619750"/>
            <a:ext cx="5040000" cy="5040000"/>
          </a:xfrm>
          <a:prstGeom prst="rect">
            <a:avLst/>
          </a:prstGeom>
        </p:spPr>
        <p:txBody>
          <a:bodyPr wrap="square" lIns="0" tIns="0" rIns="0" bIns="0">
            <a:spAutoFit/>
          </a:bodyPr>
          <a:lstStyle>
            <a:lvl1pPr>
              <a:defRPr>
                <a:solidFill>
                  <a:schemeClr val="tx1"/>
                </a:solidFill>
              </a:defRPr>
            </a:lvl1pPr>
          </a:lstStyle>
          <a:p>
            <a:pPr lvl="0"/>
            <a:r>
              <a:rPr lang="cs-CZ" smtClean="0"/>
              <a:t>Kliknutím lze upravit styly předlohy textu.</a:t>
            </a:r>
          </a:p>
        </p:txBody>
      </p:sp>
      <p:sp>
        <p:nvSpPr>
          <p:cNvPr id="7" name="Holder 6"/>
          <p:cNvSpPr>
            <a:spLocks noGrp="1"/>
          </p:cNvSpPr>
          <p:nvPr>
            <p:ph type="sldNum" sz="quarter" idx="7"/>
          </p:nvPr>
        </p:nvSpPr>
        <p:spPr>
          <a:xfrm>
            <a:off x="8703484" y="7128146"/>
            <a:ext cx="158242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056640" algn="r"/>
            <a:r>
              <a:rPr lang="cs-CZ" smtClean="0"/>
              <a:t> |   </a:t>
            </a:r>
            <a:fld id="{81D60167-4931-47E6-BA6A-407CBD079E47}" type="slidenum">
              <a:rPr lang="cs-CZ" smtClean="0"/>
              <a:pPr marL="1056640" algn="r"/>
              <a:t>‹#›</a:t>
            </a:fld>
            <a:endParaRPr lang="cs-CZ" dirty="0"/>
          </a:p>
        </p:txBody>
      </p:sp>
      <p:sp>
        <p:nvSpPr>
          <p:cNvPr id="8" name="Holder 4"/>
          <p:cNvSpPr>
            <a:spLocks noGrp="1"/>
          </p:cNvSpPr>
          <p:nvPr>
            <p:ph type="ftr" sz="quarter" idx="3"/>
          </p:nvPr>
        </p:nvSpPr>
        <p:spPr>
          <a:xfrm>
            <a:off x="469900" y="7153336"/>
            <a:ext cx="380619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2700"/>
            <a:r>
              <a:rPr lang="cs-CZ" smtClean="0"/>
              <a:t>Představení Auditního orgánu</a:t>
            </a:r>
            <a:endParaRPr lang="cs-CZ" dirty="0"/>
          </a:p>
        </p:txBody>
      </p:sp>
      <p:sp>
        <p:nvSpPr>
          <p:cNvPr id="9" name="Zástupný symbol pro datum 6"/>
          <p:cNvSpPr>
            <a:spLocks noGrp="1"/>
          </p:cNvSpPr>
          <p:nvPr>
            <p:ph type="dt" sz="half" idx="10"/>
          </p:nvPr>
        </p:nvSpPr>
        <p:spPr>
          <a:xfrm>
            <a:off x="4508500" y="7153336"/>
            <a:ext cx="1722438" cy="123111"/>
          </a:xfrm>
          <a:prstGeom prst="rect">
            <a:avLst/>
          </a:prstGeom>
        </p:spPr>
        <p:txBody>
          <a:bodyPr wrap="square" lIns="0" tIns="0" rIns="0" bIns="0" anchor="ctr">
            <a:spAutoFit/>
          </a:bodyPr>
          <a:lstStyle>
            <a:lvl1pPr algn="ctr">
              <a:lnSpc>
                <a:spcPct val="100000"/>
              </a:lnSpc>
              <a:defRPr lang="cs-CZ" sz="800" b="1" i="0" cap="all" spc="0" baseline="0" smtClean="0">
                <a:solidFill>
                  <a:schemeClr val="tx1">
                    <a:lumMod val="40000"/>
                    <a:lumOff val="60000"/>
                  </a:schemeClr>
                </a:solidFill>
                <a:latin typeface="Arial"/>
                <a:cs typeface="Arial"/>
              </a:defRPr>
            </a:lvl1pPr>
          </a:lstStyle>
          <a:p>
            <a:pPr marL="12700"/>
            <a:fld id="{E91B7647-25ED-487B-96E4-26E1EF413A1A}" type="datetime1">
              <a:rPr lang="cs-CZ" smtClean="0"/>
              <a:t>26.10.2016</a:t>
            </a:fld>
            <a:endParaRPr lang="cs-CZ" dirty="0"/>
          </a:p>
        </p:txBody>
      </p:sp>
    </p:spTree>
    <p:extLst>
      <p:ext uri="{BB962C8B-B14F-4D97-AF65-F5344CB8AC3E}">
        <p14:creationId xmlns:p14="http://schemas.microsoft.com/office/powerpoint/2010/main" val="1280503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bsah">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546100" y="1619752"/>
            <a:ext cx="3361455" cy="738664"/>
          </a:xfrm>
        </p:spPr>
        <p:txBody>
          <a:bodyPr/>
          <a:lstStyle>
            <a:lvl1pPr algn="r">
              <a:defRPr sz="4800">
                <a:solidFill>
                  <a:schemeClr val="bg2"/>
                </a:solidFill>
              </a:defRPr>
            </a:lvl1pPr>
          </a:lstStyle>
          <a:p>
            <a:r>
              <a:rPr lang="cs-CZ" dirty="0" smtClean="0"/>
              <a:t>OBSAH</a:t>
            </a:r>
            <a:endParaRPr lang="cs-CZ" dirty="0"/>
          </a:p>
        </p:txBody>
      </p:sp>
      <p:sp>
        <p:nvSpPr>
          <p:cNvPr id="7" name="Zástupný symbol pro obsah 6"/>
          <p:cNvSpPr>
            <a:spLocks noGrp="1"/>
          </p:cNvSpPr>
          <p:nvPr>
            <p:ph sz="quarter" idx="13"/>
          </p:nvPr>
        </p:nvSpPr>
        <p:spPr>
          <a:xfrm>
            <a:off x="4628815" y="1615739"/>
            <a:ext cx="5040000" cy="1354217"/>
          </a:xfrm>
        </p:spPr>
        <p:txBody>
          <a:bodyPr/>
          <a:lstStyle>
            <a:lvl2pPr marL="646113" indent="-285750">
              <a:buFont typeface="Arial" panose="020B0604020202020204" pitchFamily="34" charset="0"/>
              <a:buChar char="‒"/>
              <a:defRPr/>
            </a:lvl2pPr>
            <a:lvl3pPr marL="1000125" indent="-285750">
              <a:buFont typeface="Arial" panose="020B0604020202020204" pitchFamily="34" charset="0"/>
              <a:buChar char="‒"/>
              <a:defRPr/>
            </a:lvl3pPr>
            <a:lvl4pPr marL="1360488" indent="-285750">
              <a:buFont typeface="Arial" panose="020B0604020202020204" pitchFamily="34" charset="0"/>
              <a:buChar char="‒"/>
              <a:defRPr/>
            </a:lvl4pPr>
            <a:lvl5pPr marL="1720850" indent="-285750">
              <a:buFont typeface="Arial" panose="020B0604020202020204" pitchFamily="34" charset="0"/>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8" name="Holder 6"/>
          <p:cNvSpPr>
            <a:spLocks noGrp="1"/>
          </p:cNvSpPr>
          <p:nvPr>
            <p:ph type="sldNum" sz="quarter" idx="7"/>
          </p:nvPr>
        </p:nvSpPr>
        <p:spPr>
          <a:xfrm>
            <a:off x="8703484" y="7128146"/>
            <a:ext cx="158242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056640" algn="r"/>
            <a:r>
              <a:rPr lang="cs-CZ" smtClean="0"/>
              <a:t> |   </a:t>
            </a:r>
            <a:fld id="{81D60167-4931-47E6-BA6A-407CBD079E47}" type="slidenum">
              <a:rPr lang="cs-CZ" smtClean="0"/>
              <a:pPr marL="1056640" algn="r"/>
              <a:t>‹#›</a:t>
            </a:fld>
            <a:endParaRPr lang="cs-CZ" dirty="0"/>
          </a:p>
        </p:txBody>
      </p:sp>
      <p:sp>
        <p:nvSpPr>
          <p:cNvPr id="9" name="Holder 4"/>
          <p:cNvSpPr>
            <a:spLocks noGrp="1"/>
          </p:cNvSpPr>
          <p:nvPr>
            <p:ph type="ftr" sz="quarter" idx="3"/>
          </p:nvPr>
        </p:nvSpPr>
        <p:spPr>
          <a:xfrm>
            <a:off x="469900" y="7153336"/>
            <a:ext cx="380619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2700"/>
            <a:r>
              <a:rPr lang="cs-CZ" smtClean="0"/>
              <a:t>Představení Auditního orgánu</a:t>
            </a:r>
            <a:endParaRPr lang="cs-CZ" dirty="0"/>
          </a:p>
        </p:txBody>
      </p:sp>
      <p:sp>
        <p:nvSpPr>
          <p:cNvPr id="10" name="Zástupný symbol pro datum 6"/>
          <p:cNvSpPr>
            <a:spLocks noGrp="1"/>
          </p:cNvSpPr>
          <p:nvPr>
            <p:ph type="dt" sz="half" idx="10"/>
          </p:nvPr>
        </p:nvSpPr>
        <p:spPr>
          <a:xfrm>
            <a:off x="4508500" y="7153336"/>
            <a:ext cx="1722438" cy="123111"/>
          </a:xfrm>
          <a:prstGeom prst="rect">
            <a:avLst/>
          </a:prstGeom>
        </p:spPr>
        <p:txBody>
          <a:bodyPr wrap="square" lIns="0" tIns="0" rIns="0" bIns="0" anchor="ctr">
            <a:spAutoFit/>
          </a:bodyPr>
          <a:lstStyle>
            <a:lvl1pPr algn="ctr">
              <a:lnSpc>
                <a:spcPct val="100000"/>
              </a:lnSpc>
              <a:defRPr lang="cs-CZ" sz="800" b="1" i="0" cap="all" spc="0" baseline="0" smtClean="0">
                <a:solidFill>
                  <a:schemeClr val="tx1">
                    <a:lumMod val="40000"/>
                    <a:lumOff val="60000"/>
                  </a:schemeClr>
                </a:solidFill>
                <a:latin typeface="Arial"/>
                <a:cs typeface="Arial"/>
              </a:defRPr>
            </a:lvl1pPr>
          </a:lstStyle>
          <a:p>
            <a:pPr marL="12700"/>
            <a:fld id="{F0B11927-7694-43FB-9F68-48A5D1E98EBF}" type="datetime1">
              <a:rPr lang="cs-CZ" smtClean="0"/>
              <a:t>26.10.2016</a:t>
            </a:fld>
            <a:endParaRPr lang="cs-CZ" dirty="0"/>
          </a:p>
        </p:txBody>
      </p:sp>
    </p:spTree>
    <p:extLst>
      <p:ext uri="{BB962C8B-B14F-4D97-AF65-F5344CB8AC3E}">
        <p14:creationId xmlns:p14="http://schemas.microsoft.com/office/powerpoint/2010/main" val="1475346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3" name="Holder 3"/>
          <p:cNvSpPr>
            <a:spLocks noGrp="1"/>
          </p:cNvSpPr>
          <p:nvPr>
            <p:ph type="body" idx="1"/>
          </p:nvPr>
        </p:nvSpPr>
        <p:spPr>
          <a:xfrm>
            <a:off x="546100" y="1266825"/>
            <a:ext cx="9612000" cy="5410200"/>
          </a:xfrm>
        </p:spPr>
        <p:txBody>
          <a:bodyPr lIns="0" tIns="0" rIns="0" bIns="0">
            <a:noAutofit/>
          </a:bodyPr>
          <a:lstStyle>
            <a:lvl1pPr marL="538163" indent="-361950">
              <a:buFont typeface="Arial" panose="020B0604020202020204" pitchFamily="34" charset="0"/>
              <a:buChar char="‒"/>
              <a:defRPr sz="1800" b="0" i="0" baseline="0">
                <a:solidFill>
                  <a:schemeClr val="tx1"/>
                </a:solidFill>
                <a:latin typeface="Arial"/>
                <a:cs typeface="Arial"/>
              </a:defRPr>
            </a:lvl1pPr>
            <a:lvl2pPr marL="742950" indent="-285750">
              <a:buFont typeface="Calibri" panose="020F0502020204030204" pitchFamily="34" charset="0"/>
              <a:buChar char="‒"/>
              <a:defRPr sz="1600" baseline="0">
                <a:solidFill>
                  <a:schemeClr val="tx1"/>
                </a:solidFill>
              </a:defRPr>
            </a:lvl2pPr>
            <a:lvl3pPr>
              <a:defRPr sz="1400">
                <a:solidFill>
                  <a:schemeClr val="tx1"/>
                </a:solidFill>
              </a:defRPr>
            </a:lvl3pPr>
            <a:lvl4pPr>
              <a:defRPr sz="1600">
                <a:solidFill>
                  <a:schemeClr val="tx1"/>
                </a:solidFill>
              </a:defRPr>
            </a:lvl4pPr>
            <a:lvl5pPr>
              <a:defRPr sz="1600">
                <a:solidFill>
                  <a:schemeClr val="tx1"/>
                </a:solidFill>
              </a:defRPr>
            </a:lvl5pPr>
          </a:lstStyle>
          <a:p>
            <a:pPr lvl="0"/>
            <a:r>
              <a:rPr lang="cs-CZ" smtClean="0"/>
              <a:t>Kliknutím lze upravit styly předlohy textu.</a:t>
            </a:r>
          </a:p>
          <a:p>
            <a:pPr lvl="1"/>
            <a:r>
              <a:rPr lang="cs-CZ" smtClean="0"/>
              <a:t>Druhá úroveň</a:t>
            </a:r>
          </a:p>
          <a:p>
            <a:pPr lvl="2"/>
            <a:r>
              <a:rPr lang="cs-CZ" smtClean="0"/>
              <a:t>Třetí úroveň</a:t>
            </a:r>
          </a:p>
        </p:txBody>
      </p:sp>
      <p:sp>
        <p:nvSpPr>
          <p:cNvPr id="11" name="object 4"/>
          <p:cNvSpPr/>
          <p:nvPr userDrawn="1"/>
        </p:nvSpPr>
        <p:spPr>
          <a:xfrm>
            <a:off x="469900" y="428625"/>
            <a:ext cx="864235" cy="0"/>
          </a:xfrm>
          <a:custGeom>
            <a:avLst/>
            <a:gdLst/>
            <a:ahLst/>
            <a:cxnLst/>
            <a:rect l="l" t="t" r="r" b="b"/>
            <a:pathLst>
              <a:path w="864235">
                <a:moveTo>
                  <a:pt x="0" y="0"/>
                </a:moveTo>
                <a:lnTo>
                  <a:pt x="863993" y="0"/>
                </a:lnTo>
              </a:path>
            </a:pathLst>
          </a:custGeom>
          <a:ln w="25400">
            <a:solidFill>
              <a:srgbClr val="E73431"/>
            </a:solidFill>
          </a:ln>
        </p:spPr>
        <p:txBody>
          <a:bodyPr wrap="square" lIns="0" tIns="0" rIns="0" bIns="0" rtlCol="0"/>
          <a:lstStyle/>
          <a:p>
            <a:endParaRPr/>
          </a:p>
        </p:txBody>
      </p:sp>
      <p:sp>
        <p:nvSpPr>
          <p:cNvPr id="15" name="Nadpis 14"/>
          <p:cNvSpPr>
            <a:spLocks noGrp="1"/>
          </p:cNvSpPr>
          <p:nvPr>
            <p:ph type="title"/>
          </p:nvPr>
        </p:nvSpPr>
        <p:spPr/>
        <p:txBody>
          <a:bodyPr/>
          <a:lstStyle/>
          <a:p>
            <a:r>
              <a:rPr lang="cs-CZ" smtClean="0"/>
              <a:t>Kliknutím lze upravit styl.</a:t>
            </a:r>
            <a:endParaRPr lang="cs-CZ"/>
          </a:p>
        </p:txBody>
      </p:sp>
      <p:sp>
        <p:nvSpPr>
          <p:cNvPr id="8" name="Holder 6"/>
          <p:cNvSpPr>
            <a:spLocks noGrp="1"/>
          </p:cNvSpPr>
          <p:nvPr>
            <p:ph type="sldNum" sz="quarter" idx="7"/>
          </p:nvPr>
        </p:nvSpPr>
        <p:spPr>
          <a:xfrm>
            <a:off x="8703484" y="7128146"/>
            <a:ext cx="158242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056640" algn="r"/>
            <a:r>
              <a:rPr lang="cs-CZ" smtClean="0"/>
              <a:t> |   </a:t>
            </a:r>
            <a:fld id="{81D60167-4931-47E6-BA6A-407CBD079E47}" type="slidenum">
              <a:rPr lang="cs-CZ" smtClean="0"/>
              <a:pPr marL="1056640" algn="r"/>
              <a:t>‹#›</a:t>
            </a:fld>
            <a:endParaRPr lang="cs-CZ" dirty="0"/>
          </a:p>
        </p:txBody>
      </p:sp>
      <p:sp>
        <p:nvSpPr>
          <p:cNvPr id="9" name="Holder 4"/>
          <p:cNvSpPr>
            <a:spLocks noGrp="1"/>
          </p:cNvSpPr>
          <p:nvPr>
            <p:ph type="ftr" sz="quarter" idx="3"/>
          </p:nvPr>
        </p:nvSpPr>
        <p:spPr>
          <a:xfrm>
            <a:off x="469900" y="7153336"/>
            <a:ext cx="380619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2700"/>
            <a:r>
              <a:rPr lang="cs-CZ" smtClean="0"/>
              <a:t>Představení Auditního orgánu</a:t>
            </a:r>
            <a:endParaRPr lang="cs-CZ" dirty="0"/>
          </a:p>
        </p:txBody>
      </p:sp>
      <p:sp>
        <p:nvSpPr>
          <p:cNvPr id="10" name="Zástupný symbol pro datum 6"/>
          <p:cNvSpPr>
            <a:spLocks noGrp="1"/>
          </p:cNvSpPr>
          <p:nvPr>
            <p:ph type="dt" sz="half" idx="10"/>
          </p:nvPr>
        </p:nvSpPr>
        <p:spPr>
          <a:xfrm>
            <a:off x="4508500" y="7153336"/>
            <a:ext cx="1722438" cy="123111"/>
          </a:xfrm>
          <a:prstGeom prst="rect">
            <a:avLst/>
          </a:prstGeom>
        </p:spPr>
        <p:txBody>
          <a:bodyPr wrap="square" lIns="0" tIns="0" rIns="0" bIns="0" anchor="ctr">
            <a:spAutoFit/>
          </a:bodyPr>
          <a:lstStyle>
            <a:lvl1pPr algn="ctr">
              <a:lnSpc>
                <a:spcPct val="100000"/>
              </a:lnSpc>
              <a:defRPr lang="cs-CZ" sz="800" b="1" i="0" cap="all" spc="0" baseline="0" smtClean="0">
                <a:solidFill>
                  <a:schemeClr val="tx1">
                    <a:lumMod val="40000"/>
                    <a:lumOff val="60000"/>
                  </a:schemeClr>
                </a:solidFill>
                <a:latin typeface="Arial"/>
                <a:cs typeface="Arial"/>
              </a:defRPr>
            </a:lvl1pPr>
          </a:lstStyle>
          <a:p>
            <a:pPr marL="12700"/>
            <a:fld id="{049BD664-0984-4A13-98C8-F36E600EE09B}" type="datetime1">
              <a:rPr lang="cs-CZ" smtClean="0"/>
              <a:t>26.10.2016</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va obsahy">
    <p:bg>
      <p:bgPr>
        <a:solidFill>
          <a:schemeClr val="bg1"/>
        </a:solidFill>
        <a:effectLst/>
      </p:bgPr>
    </p:bg>
    <p:spTree>
      <p:nvGrpSpPr>
        <p:cNvPr id="1" name=""/>
        <p:cNvGrpSpPr/>
        <p:nvPr/>
      </p:nvGrpSpPr>
      <p:grpSpPr>
        <a:xfrm>
          <a:off x="0" y="0"/>
          <a:ext cx="0" cy="0"/>
          <a:chOff x="0" y="0"/>
          <a:chExt cx="0" cy="0"/>
        </a:xfrm>
      </p:grpSpPr>
      <p:sp>
        <p:nvSpPr>
          <p:cNvPr id="16" name="bk object 16"/>
          <p:cNvSpPr/>
          <p:nvPr userDrawn="1"/>
        </p:nvSpPr>
        <p:spPr>
          <a:xfrm>
            <a:off x="0" y="12"/>
            <a:ext cx="10692130" cy="7560309"/>
          </a:xfrm>
          <a:custGeom>
            <a:avLst/>
            <a:gdLst/>
            <a:ahLst/>
            <a:cxnLst/>
            <a:rect l="l" t="t" r="r" b="b"/>
            <a:pathLst>
              <a:path w="10692130" h="7560309">
                <a:moveTo>
                  <a:pt x="0" y="7559992"/>
                </a:moveTo>
                <a:lnTo>
                  <a:pt x="10692003" y="7559992"/>
                </a:lnTo>
                <a:lnTo>
                  <a:pt x="10692003" y="0"/>
                </a:lnTo>
                <a:lnTo>
                  <a:pt x="0" y="0"/>
                </a:lnTo>
                <a:lnTo>
                  <a:pt x="0" y="7559992"/>
                </a:lnTo>
                <a:close/>
              </a:path>
            </a:pathLst>
          </a:custGeom>
          <a:solidFill>
            <a:srgbClr val="DFEDFA"/>
          </a:solidFill>
        </p:spPr>
        <p:txBody>
          <a:bodyPr wrap="square" lIns="0" tIns="0" rIns="0" bIns="0" rtlCol="0"/>
          <a:lstStyle/>
          <a:p>
            <a:endParaRPr/>
          </a:p>
        </p:txBody>
      </p:sp>
      <p:sp>
        <p:nvSpPr>
          <p:cNvPr id="10" name="Holder 3"/>
          <p:cNvSpPr>
            <a:spLocks noGrp="1"/>
          </p:cNvSpPr>
          <p:nvPr>
            <p:ph sz="half" idx="10"/>
          </p:nvPr>
        </p:nvSpPr>
        <p:spPr>
          <a:xfrm>
            <a:off x="546100" y="1266825"/>
            <a:ext cx="4680000" cy="5400000"/>
          </a:xfrm>
          <a:prstGeom prst="rect">
            <a:avLst/>
          </a:prstGeom>
        </p:spPr>
        <p:txBody>
          <a:bodyPr wrap="square" lIns="0" tIns="0" rIns="0" bIns="0">
            <a:spAutoFit/>
          </a:bodyPr>
          <a:lstStyle>
            <a:lvl1pPr>
              <a:defRPr>
                <a:solidFill>
                  <a:schemeClr val="tx1"/>
                </a:solidFill>
              </a:defRPr>
            </a:lvl1pPr>
          </a:lstStyle>
          <a:p>
            <a:pPr lvl="0"/>
            <a:r>
              <a:rPr lang="cs-CZ" smtClean="0"/>
              <a:t>Kliknutím lze upravit styly předlohy textu.</a:t>
            </a:r>
          </a:p>
        </p:txBody>
      </p:sp>
      <p:sp>
        <p:nvSpPr>
          <p:cNvPr id="12" name="Holder 3"/>
          <p:cNvSpPr>
            <a:spLocks noGrp="1"/>
          </p:cNvSpPr>
          <p:nvPr>
            <p:ph sz="half" idx="11"/>
          </p:nvPr>
        </p:nvSpPr>
        <p:spPr>
          <a:xfrm>
            <a:off x="5499100" y="1266825"/>
            <a:ext cx="4680000" cy="5400000"/>
          </a:xfrm>
          <a:prstGeom prst="rect">
            <a:avLst/>
          </a:prstGeom>
        </p:spPr>
        <p:txBody>
          <a:bodyPr wrap="square" lIns="0" tIns="0" rIns="0" bIns="0">
            <a:spAutoFit/>
          </a:bodyPr>
          <a:lstStyle>
            <a:lvl1pPr>
              <a:defRPr>
                <a:solidFill>
                  <a:schemeClr val="tx1"/>
                </a:solidFill>
              </a:defRPr>
            </a:lvl1pPr>
          </a:lstStyle>
          <a:p>
            <a:pPr lvl="0"/>
            <a:r>
              <a:rPr lang="cs-CZ" smtClean="0"/>
              <a:t>Kliknutím lze upravit styly předlohy textu.</a:t>
            </a:r>
          </a:p>
        </p:txBody>
      </p:sp>
      <p:sp>
        <p:nvSpPr>
          <p:cNvPr id="13" name="object 4"/>
          <p:cNvSpPr/>
          <p:nvPr userDrawn="1"/>
        </p:nvSpPr>
        <p:spPr>
          <a:xfrm>
            <a:off x="469900" y="428625"/>
            <a:ext cx="864235" cy="0"/>
          </a:xfrm>
          <a:custGeom>
            <a:avLst/>
            <a:gdLst/>
            <a:ahLst/>
            <a:cxnLst/>
            <a:rect l="l" t="t" r="r" b="b"/>
            <a:pathLst>
              <a:path w="864235">
                <a:moveTo>
                  <a:pt x="0" y="0"/>
                </a:moveTo>
                <a:lnTo>
                  <a:pt x="863993" y="0"/>
                </a:lnTo>
              </a:path>
            </a:pathLst>
          </a:custGeom>
          <a:ln w="25400">
            <a:solidFill>
              <a:srgbClr val="E73431"/>
            </a:solidFill>
          </a:ln>
        </p:spPr>
        <p:txBody>
          <a:bodyPr wrap="square" lIns="0" tIns="0" rIns="0" bIns="0" rtlCol="0"/>
          <a:lstStyle/>
          <a:p>
            <a:endParaRPr/>
          </a:p>
        </p:txBody>
      </p:sp>
      <p:sp>
        <p:nvSpPr>
          <p:cNvPr id="9" name="Nadpis 8"/>
          <p:cNvSpPr>
            <a:spLocks noGrp="1"/>
          </p:cNvSpPr>
          <p:nvPr>
            <p:ph type="title"/>
          </p:nvPr>
        </p:nvSpPr>
        <p:spPr/>
        <p:txBody>
          <a:bodyPr/>
          <a:lstStyle/>
          <a:p>
            <a:r>
              <a:rPr lang="cs-CZ" smtClean="0"/>
              <a:t>Kliknutím lze upravit styl.</a:t>
            </a:r>
            <a:endParaRPr lang="cs-CZ"/>
          </a:p>
        </p:txBody>
      </p:sp>
      <p:sp>
        <p:nvSpPr>
          <p:cNvPr id="11" name="Holder 6"/>
          <p:cNvSpPr>
            <a:spLocks noGrp="1"/>
          </p:cNvSpPr>
          <p:nvPr>
            <p:ph type="sldNum" sz="quarter" idx="7"/>
          </p:nvPr>
        </p:nvSpPr>
        <p:spPr>
          <a:xfrm>
            <a:off x="8703484" y="7128146"/>
            <a:ext cx="158242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056640" algn="r"/>
            <a:r>
              <a:rPr lang="cs-CZ" smtClean="0"/>
              <a:t> |   </a:t>
            </a:r>
            <a:fld id="{81D60167-4931-47E6-BA6A-407CBD079E47}" type="slidenum">
              <a:rPr lang="cs-CZ" smtClean="0"/>
              <a:pPr marL="1056640" algn="r"/>
              <a:t>‹#›</a:t>
            </a:fld>
            <a:endParaRPr lang="cs-CZ" dirty="0"/>
          </a:p>
        </p:txBody>
      </p:sp>
      <p:sp>
        <p:nvSpPr>
          <p:cNvPr id="14" name="Holder 4"/>
          <p:cNvSpPr>
            <a:spLocks noGrp="1"/>
          </p:cNvSpPr>
          <p:nvPr>
            <p:ph type="ftr" sz="quarter" idx="3"/>
          </p:nvPr>
        </p:nvSpPr>
        <p:spPr>
          <a:xfrm>
            <a:off x="469900" y="7153336"/>
            <a:ext cx="380619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2700"/>
            <a:r>
              <a:rPr lang="cs-CZ" smtClean="0"/>
              <a:t>Představení Auditního orgánu</a:t>
            </a:r>
            <a:endParaRPr lang="cs-CZ" dirty="0"/>
          </a:p>
        </p:txBody>
      </p:sp>
      <p:sp>
        <p:nvSpPr>
          <p:cNvPr id="15" name="Zástupný symbol pro datum 6"/>
          <p:cNvSpPr>
            <a:spLocks noGrp="1"/>
          </p:cNvSpPr>
          <p:nvPr>
            <p:ph type="dt" sz="half" idx="12"/>
          </p:nvPr>
        </p:nvSpPr>
        <p:spPr>
          <a:xfrm>
            <a:off x="4508500" y="7153336"/>
            <a:ext cx="1722438" cy="123111"/>
          </a:xfrm>
          <a:prstGeom prst="rect">
            <a:avLst/>
          </a:prstGeom>
        </p:spPr>
        <p:txBody>
          <a:bodyPr wrap="square" lIns="0" tIns="0" rIns="0" bIns="0" anchor="ctr">
            <a:spAutoFit/>
          </a:bodyPr>
          <a:lstStyle>
            <a:lvl1pPr algn="ctr">
              <a:lnSpc>
                <a:spcPct val="100000"/>
              </a:lnSpc>
              <a:defRPr lang="cs-CZ" sz="800" b="1" i="0" cap="all" spc="0" baseline="0" smtClean="0">
                <a:solidFill>
                  <a:schemeClr val="tx1">
                    <a:lumMod val="40000"/>
                    <a:lumOff val="60000"/>
                  </a:schemeClr>
                </a:solidFill>
                <a:latin typeface="Arial"/>
                <a:cs typeface="Arial"/>
              </a:defRPr>
            </a:lvl1pPr>
          </a:lstStyle>
          <a:p>
            <a:pPr marL="12700"/>
            <a:fld id="{400248F1-0764-466D-8198-47BF86B3B632}" type="datetime1">
              <a:rPr lang="cs-CZ" smtClean="0"/>
              <a:t>26.10.2016</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Dva obsahy">
    <p:bg>
      <p:bgPr>
        <a:solidFill>
          <a:schemeClr val="bg1"/>
        </a:solidFill>
        <a:effectLst/>
      </p:bgPr>
    </p:bg>
    <p:spTree>
      <p:nvGrpSpPr>
        <p:cNvPr id="1" name=""/>
        <p:cNvGrpSpPr/>
        <p:nvPr/>
      </p:nvGrpSpPr>
      <p:grpSpPr>
        <a:xfrm>
          <a:off x="0" y="0"/>
          <a:ext cx="0" cy="0"/>
          <a:chOff x="0" y="0"/>
          <a:chExt cx="0" cy="0"/>
        </a:xfrm>
      </p:grpSpPr>
      <p:sp>
        <p:nvSpPr>
          <p:cNvPr id="10" name="Holder 3"/>
          <p:cNvSpPr>
            <a:spLocks noGrp="1"/>
          </p:cNvSpPr>
          <p:nvPr>
            <p:ph sz="half" idx="10"/>
          </p:nvPr>
        </p:nvSpPr>
        <p:spPr>
          <a:xfrm>
            <a:off x="546100" y="1266825"/>
            <a:ext cx="4680000" cy="5400000"/>
          </a:xfrm>
          <a:prstGeom prst="rect">
            <a:avLst/>
          </a:prstGeom>
        </p:spPr>
        <p:txBody>
          <a:bodyPr wrap="square" lIns="0" tIns="0" rIns="0" bIns="0">
            <a:spAutoFit/>
          </a:bodyPr>
          <a:lstStyle>
            <a:lvl1pPr>
              <a:defRPr>
                <a:solidFill>
                  <a:schemeClr val="tx1"/>
                </a:solidFill>
              </a:defRPr>
            </a:lvl1pPr>
          </a:lstStyle>
          <a:p>
            <a:pPr lvl="0"/>
            <a:r>
              <a:rPr lang="cs-CZ" smtClean="0"/>
              <a:t>Kliknutím lze upravit styly předlohy textu.</a:t>
            </a:r>
          </a:p>
        </p:txBody>
      </p:sp>
      <p:sp>
        <p:nvSpPr>
          <p:cNvPr id="12" name="Holder 3"/>
          <p:cNvSpPr>
            <a:spLocks noGrp="1"/>
          </p:cNvSpPr>
          <p:nvPr>
            <p:ph sz="half" idx="11"/>
          </p:nvPr>
        </p:nvSpPr>
        <p:spPr>
          <a:xfrm>
            <a:off x="5499100" y="1266825"/>
            <a:ext cx="4680000" cy="5400000"/>
          </a:xfrm>
          <a:prstGeom prst="rect">
            <a:avLst/>
          </a:prstGeom>
        </p:spPr>
        <p:txBody>
          <a:bodyPr wrap="square" lIns="0" tIns="0" rIns="0" bIns="0">
            <a:spAutoFit/>
          </a:bodyPr>
          <a:lstStyle>
            <a:lvl1pPr>
              <a:defRPr>
                <a:solidFill>
                  <a:schemeClr val="tx1"/>
                </a:solidFill>
              </a:defRPr>
            </a:lvl1pPr>
          </a:lstStyle>
          <a:p>
            <a:pPr lvl="0"/>
            <a:r>
              <a:rPr lang="cs-CZ" smtClean="0"/>
              <a:t>Kliknutím lze upravit styly předlohy textu.</a:t>
            </a:r>
          </a:p>
        </p:txBody>
      </p:sp>
      <p:sp>
        <p:nvSpPr>
          <p:cNvPr id="13" name="object 4"/>
          <p:cNvSpPr/>
          <p:nvPr userDrawn="1"/>
        </p:nvSpPr>
        <p:spPr>
          <a:xfrm>
            <a:off x="469900" y="428625"/>
            <a:ext cx="864235" cy="0"/>
          </a:xfrm>
          <a:custGeom>
            <a:avLst/>
            <a:gdLst/>
            <a:ahLst/>
            <a:cxnLst/>
            <a:rect l="l" t="t" r="r" b="b"/>
            <a:pathLst>
              <a:path w="864235">
                <a:moveTo>
                  <a:pt x="0" y="0"/>
                </a:moveTo>
                <a:lnTo>
                  <a:pt x="863993" y="0"/>
                </a:lnTo>
              </a:path>
            </a:pathLst>
          </a:custGeom>
          <a:ln w="25400">
            <a:solidFill>
              <a:srgbClr val="E73431"/>
            </a:solidFill>
          </a:ln>
        </p:spPr>
        <p:txBody>
          <a:bodyPr wrap="square" lIns="0" tIns="0" rIns="0" bIns="0" rtlCol="0"/>
          <a:lstStyle/>
          <a:p>
            <a:endParaRPr/>
          </a:p>
        </p:txBody>
      </p:sp>
      <p:sp>
        <p:nvSpPr>
          <p:cNvPr id="9" name="Nadpis 8"/>
          <p:cNvSpPr>
            <a:spLocks noGrp="1"/>
          </p:cNvSpPr>
          <p:nvPr>
            <p:ph type="title"/>
          </p:nvPr>
        </p:nvSpPr>
        <p:spPr/>
        <p:txBody>
          <a:bodyPr/>
          <a:lstStyle/>
          <a:p>
            <a:r>
              <a:rPr lang="cs-CZ" smtClean="0"/>
              <a:t>Kliknutím lze upravit styl.</a:t>
            </a:r>
            <a:endParaRPr lang="cs-CZ"/>
          </a:p>
        </p:txBody>
      </p:sp>
      <p:sp>
        <p:nvSpPr>
          <p:cNvPr id="11" name="Holder 6"/>
          <p:cNvSpPr>
            <a:spLocks noGrp="1"/>
          </p:cNvSpPr>
          <p:nvPr>
            <p:ph type="sldNum" sz="quarter" idx="7"/>
          </p:nvPr>
        </p:nvSpPr>
        <p:spPr>
          <a:xfrm>
            <a:off x="8703484" y="7128146"/>
            <a:ext cx="158242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056640" algn="r"/>
            <a:r>
              <a:rPr lang="cs-CZ" smtClean="0"/>
              <a:t> |   </a:t>
            </a:r>
            <a:fld id="{81D60167-4931-47E6-BA6A-407CBD079E47}" type="slidenum">
              <a:rPr lang="cs-CZ" smtClean="0"/>
              <a:pPr marL="1056640" algn="r"/>
              <a:t>‹#›</a:t>
            </a:fld>
            <a:endParaRPr lang="cs-CZ" dirty="0"/>
          </a:p>
        </p:txBody>
      </p:sp>
      <p:sp>
        <p:nvSpPr>
          <p:cNvPr id="14" name="Holder 4"/>
          <p:cNvSpPr>
            <a:spLocks noGrp="1"/>
          </p:cNvSpPr>
          <p:nvPr>
            <p:ph type="ftr" sz="quarter" idx="3"/>
          </p:nvPr>
        </p:nvSpPr>
        <p:spPr>
          <a:xfrm>
            <a:off x="469900" y="7153336"/>
            <a:ext cx="380619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2700"/>
            <a:r>
              <a:rPr lang="cs-CZ" smtClean="0"/>
              <a:t>Představení Auditního orgánu</a:t>
            </a:r>
            <a:endParaRPr lang="cs-CZ" dirty="0"/>
          </a:p>
        </p:txBody>
      </p:sp>
      <p:sp>
        <p:nvSpPr>
          <p:cNvPr id="15" name="Zástupný symbol pro datum 6"/>
          <p:cNvSpPr>
            <a:spLocks noGrp="1"/>
          </p:cNvSpPr>
          <p:nvPr>
            <p:ph type="dt" sz="half" idx="12"/>
          </p:nvPr>
        </p:nvSpPr>
        <p:spPr>
          <a:xfrm>
            <a:off x="4508500" y="7153336"/>
            <a:ext cx="1722438" cy="123111"/>
          </a:xfrm>
          <a:prstGeom prst="rect">
            <a:avLst/>
          </a:prstGeom>
        </p:spPr>
        <p:txBody>
          <a:bodyPr wrap="square" lIns="0" tIns="0" rIns="0" bIns="0" anchor="ctr">
            <a:spAutoFit/>
          </a:bodyPr>
          <a:lstStyle>
            <a:lvl1pPr algn="ctr">
              <a:lnSpc>
                <a:spcPct val="100000"/>
              </a:lnSpc>
              <a:defRPr lang="cs-CZ" sz="800" b="1" i="0" cap="all" spc="0" baseline="0" smtClean="0">
                <a:solidFill>
                  <a:schemeClr val="tx1">
                    <a:lumMod val="40000"/>
                    <a:lumOff val="60000"/>
                  </a:schemeClr>
                </a:solidFill>
                <a:latin typeface="Arial"/>
                <a:cs typeface="Arial"/>
              </a:defRPr>
            </a:lvl1pPr>
          </a:lstStyle>
          <a:p>
            <a:pPr marL="12700"/>
            <a:fld id="{192EEF12-8219-495A-B672-BC479A4B992E}" type="datetime1">
              <a:rPr lang="cs-CZ" smtClean="0"/>
              <a:t>26.10.2016</a:t>
            </a:fld>
            <a:endParaRPr lang="cs-CZ" dirty="0"/>
          </a:p>
        </p:txBody>
      </p:sp>
    </p:spTree>
    <p:extLst>
      <p:ext uri="{BB962C8B-B14F-4D97-AF65-F5344CB8AC3E}">
        <p14:creationId xmlns:p14="http://schemas.microsoft.com/office/powerpoint/2010/main" val="3210990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ouze nadpis">
    <p:spTree>
      <p:nvGrpSpPr>
        <p:cNvPr id="1" name=""/>
        <p:cNvGrpSpPr/>
        <p:nvPr/>
      </p:nvGrpSpPr>
      <p:grpSpPr>
        <a:xfrm>
          <a:off x="0" y="0"/>
          <a:ext cx="0" cy="0"/>
          <a:chOff x="0" y="0"/>
          <a:chExt cx="0" cy="0"/>
        </a:xfrm>
      </p:grpSpPr>
      <p:sp>
        <p:nvSpPr>
          <p:cNvPr id="2" name="Holder 2"/>
          <p:cNvSpPr>
            <a:spLocks noGrp="1"/>
          </p:cNvSpPr>
          <p:nvPr>
            <p:ph type="title"/>
          </p:nvPr>
        </p:nvSpPr>
        <p:spPr>
          <a:xfrm>
            <a:off x="469900" y="581025"/>
            <a:ext cx="8990799" cy="466090"/>
          </a:xfrm>
        </p:spPr>
        <p:txBody>
          <a:bodyPr lIns="0" tIns="0" rIns="0" bIns="0"/>
          <a:lstStyle>
            <a:lvl1pPr>
              <a:defRPr sz="3000" b="1" i="0">
                <a:solidFill>
                  <a:srgbClr val="0A6FB0"/>
                </a:solidFill>
                <a:latin typeface="Arial"/>
                <a:cs typeface="Arial"/>
              </a:defRPr>
            </a:lvl1pPr>
          </a:lstStyle>
          <a:p>
            <a:r>
              <a:rPr lang="cs-CZ" smtClean="0"/>
              <a:t>Kliknutím lze upravit styl.</a:t>
            </a:r>
            <a:endParaRPr/>
          </a:p>
        </p:txBody>
      </p:sp>
      <p:sp>
        <p:nvSpPr>
          <p:cNvPr id="6" name="object 4"/>
          <p:cNvSpPr/>
          <p:nvPr userDrawn="1"/>
        </p:nvSpPr>
        <p:spPr>
          <a:xfrm>
            <a:off x="469900" y="428625"/>
            <a:ext cx="864235" cy="0"/>
          </a:xfrm>
          <a:custGeom>
            <a:avLst/>
            <a:gdLst/>
            <a:ahLst/>
            <a:cxnLst/>
            <a:rect l="l" t="t" r="r" b="b"/>
            <a:pathLst>
              <a:path w="864235">
                <a:moveTo>
                  <a:pt x="0" y="0"/>
                </a:moveTo>
                <a:lnTo>
                  <a:pt x="863993" y="0"/>
                </a:lnTo>
              </a:path>
            </a:pathLst>
          </a:custGeom>
          <a:ln w="25400">
            <a:solidFill>
              <a:srgbClr val="E73431"/>
            </a:solidFill>
          </a:ln>
        </p:spPr>
        <p:txBody>
          <a:bodyPr wrap="square" lIns="0" tIns="0" rIns="0" bIns="0" rtlCol="0"/>
          <a:lstStyle/>
          <a:p>
            <a:endParaRPr/>
          </a:p>
        </p:txBody>
      </p:sp>
      <p:sp>
        <p:nvSpPr>
          <p:cNvPr id="7" name="Holder 6"/>
          <p:cNvSpPr>
            <a:spLocks noGrp="1"/>
          </p:cNvSpPr>
          <p:nvPr>
            <p:ph type="sldNum" sz="quarter" idx="7"/>
          </p:nvPr>
        </p:nvSpPr>
        <p:spPr>
          <a:xfrm>
            <a:off x="8703484" y="7128146"/>
            <a:ext cx="158242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056640" algn="r"/>
            <a:r>
              <a:rPr lang="cs-CZ" smtClean="0"/>
              <a:t> |   </a:t>
            </a:r>
            <a:fld id="{81D60167-4931-47E6-BA6A-407CBD079E47}" type="slidenum">
              <a:rPr lang="cs-CZ" smtClean="0"/>
              <a:pPr marL="1056640" algn="r"/>
              <a:t>‹#›</a:t>
            </a:fld>
            <a:endParaRPr lang="cs-CZ" dirty="0"/>
          </a:p>
        </p:txBody>
      </p:sp>
      <p:sp>
        <p:nvSpPr>
          <p:cNvPr id="8" name="Holder 4"/>
          <p:cNvSpPr>
            <a:spLocks noGrp="1"/>
          </p:cNvSpPr>
          <p:nvPr>
            <p:ph type="ftr" sz="quarter" idx="3"/>
          </p:nvPr>
        </p:nvSpPr>
        <p:spPr>
          <a:xfrm>
            <a:off x="469900" y="7153336"/>
            <a:ext cx="380619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2700"/>
            <a:r>
              <a:rPr lang="cs-CZ" smtClean="0"/>
              <a:t>Představení Auditního orgánu</a:t>
            </a:r>
            <a:endParaRPr lang="cs-CZ" dirty="0"/>
          </a:p>
        </p:txBody>
      </p:sp>
      <p:sp>
        <p:nvSpPr>
          <p:cNvPr id="9" name="Zástupný symbol pro datum 6"/>
          <p:cNvSpPr>
            <a:spLocks noGrp="1"/>
          </p:cNvSpPr>
          <p:nvPr>
            <p:ph type="dt" sz="half" idx="10"/>
          </p:nvPr>
        </p:nvSpPr>
        <p:spPr>
          <a:xfrm>
            <a:off x="4508500" y="7153336"/>
            <a:ext cx="1722438" cy="123111"/>
          </a:xfrm>
          <a:prstGeom prst="rect">
            <a:avLst/>
          </a:prstGeom>
        </p:spPr>
        <p:txBody>
          <a:bodyPr wrap="square" lIns="0" tIns="0" rIns="0" bIns="0" anchor="ctr">
            <a:spAutoFit/>
          </a:bodyPr>
          <a:lstStyle>
            <a:lvl1pPr algn="ctr">
              <a:lnSpc>
                <a:spcPct val="100000"/>
              </a:lnSpc>
              <a:defRPr lang="cs-CZ" sz="800" b="1" i="0" cap="all" spc="0" baseline="0" smtClean="0">
                <a:solidFill>
                  <a:schemeClr val="tx1">
                    <a:lumMod val="40000"/>
                    <a:lumOff val="60000"/>
                  </a:schemeClr>
                </a:solidFill>
                <a:latin typeface="Arial"/>
                <a:cs typeface="Arial"/>
              </a:defRPr>
            </a:lvl1pPr>
          </a:lstStyle>
          <a:p>
            <a:pPr marL="12700"/>
            <a:fld id="{F4AF3970-5CDD-4787-ABFD-445DAEE11B0C}" type="datetime1">
              <a:rPr lang="cs-CZ" smtClean="0"/>
              <a:t>26.10.2016</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 preserve="1">
  <p:cSld name="Prázdný">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69899" y="428625"/>
            <a:ext cx="9790633" cy="5151958"/>
          </a:xfrm>
          <a:custGeom>
            <a:avLst/>
            <a:gdLst/>
            <a:ahLst/>
            <a:cxnLst/>
            <a:rect l="l" t="t" r="r" b="b"/>
            <a:pathLst>
              <a:path w="9828530" h="5148580">
                <a:moveTo>
                  <a:pt x="0" y="5147995"/>
                </a:moveTo>
                <a:lnTo>
                  <a:pt x="9827996" y="5147995"/>
                </a:lnTo>
                <a:lnTo>
                  <a:pt x="9827996" y="0"/>
                </a:lnTo>
                <a:lnTo>
                  <a:pt x="0" y="0"/>
                </a:lnTo>
                <a:lnTo>
                  <a:pt x="0" y="5147995"/>
                </a:lnTo>
                <a:close/>
              </a:path>
            </a:pathLst>
          </a:custGeom>
          <a:solidFill>
            <a:srgbClr val="2581C4"/>
          </a:solidFill>
        </p:spPr>
        <p:txBody>
          <a:bodyPr wrap="square" lIns="0" tIns="0" rIns="0" bIns="0" rtlCol="0"/>
          <a:lstStyle/>
          <a:p>
            <a:endParaRPr/>
          </a:p>
        </p:txBody>
      </p:sp>
      <p:sp>
        <p:nvSpPr>
          <p:cNvPr id="17" name="bk object 17"/>
          <p:cNvSpPr/>
          <p:nvPr/>
        </p:nvSpPr>
        <p:spPr>
          <a:xfrm>
            <a:off x="469900" y="5796005"/>
            <a:ext cx="9790628" cy="1332230"/>
          </a:xfrm>
          <a:custGeom>
            <a:avLst/>
            <a:gdLst/>
            <a:ahLst/>
            <a:cxnLst/>
            <a:rect l="l" t="t" r="r" b="b"/>
            <a:pathLst>
              <a:path w="9828530" h="1332229">
                <a:moveTo>
                  <a:pt x="9827996" y="0"/>
                </a:moveTo>
                <a:lnTo>
                  <a:pt x="1332001" y="0"/>
                </a:lnTo>
                <a:lnTo>
                  <a:pt x="0" y="1332001"/>
                </a:lnTo>
                <a:lnTo>
                  <a:pt x="9827996" y="1332001"/>
                </a:lnTo>
                <a:lnTo>
                  <a:pt x="9827996" y="0"/>
                </a:lnTo>
                <a:close/>
              </a:path>
            </a:pathLst>
          </a:custGeom>
          <a:solidFill>
            <a:srgbClr val="E73431"/>
          </a:solidFill>
        </p:spPr>
        <p:txBody>
          <a:bodyPr wrap="square" lIns="0" tIns="0" rIns="0" bIns="0" rtlCol="0"/>
          <a:lstStyle/>
          <a:p>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1_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69899" y="428625"/>
            <a:ext cx="9790633" cy="4144888"/>
          </a:xfrm>
          <a:custGeom>
            <a:avLst/>
            <a:gdLst/>
            <a:ahLst/>
            <a:cxnLst/>
            <a:rect l="l" t="t" r="r" b="b"/>
            <a:pathLst>
              <a:path w="9828530" h="5148580">
                <a:moveTo>
                  <a:pt x="0" y="5147995"/>
                </a:moveTo>
                <a:lnTo>
                  <a:pt x="9827996" y="5147995"/>
                </a:lnTo>
                <a:lnTo>
                  <a:pt x="9827996" y="0"/>
                </a:lnTo>
                <a:lnTo>
                  <a:pt x="0" y="0"/>
                </a:lnTo>
                <a:lnTo>
                  <a:pt x="0" y="5147995"/>
                </a:lnTo>
                <a:close/>
              </a:path>
            </a:pathLst>
          </a:custGeom>
          <a:solidFill>
            <a:srgbClr val="2581C4"/>
          </a:solidFill>
        </p:spPr>
        <p:txBody>
          <a:bodyPr wrap="square" lIns="0" tIns="0" rIns="0" bIns="0" rtlCol="0"/>
          <a:lstStyle/>
          <a:p>
            <a:endParaRPr/>
          </a:p>
        </p:txBody>
      </p:sp>
      <p:sp>
        <p:nvSpPr>
          <p:cNvPr id="17" name="bk object 17"/>
          <p:cNvSpPr/>
          <p:nvPr/>
        </p:nvSpPr>
        <p:spPr>
          <a:xfrm>
            <a:off x="469900" y="5796005"/>
            <a:ext cx="9790628" cy="1332230"/>
          </a:xfrm>
          <a:custGeom>
            <a:avLst/>
            <a:gdLst/>
            <a:ahLst/>
            <a:cxnLst/>
            <a:rect l="l" t="t" r="r" b="b"/>
            <a:pathLst>
              <a:path w="9828530" h="1332229">
                <a:moveTo>
                  <a:pt x="9827996" y="0"/>
                </a:moveTo>
                <a:lnTo>
                  <a:pt x="1332001" y="0"/>
                </a:lnTo>
                <a:lnTo>
                  <a:pt x="0" y="1332001"/>
                </a:lnTo>
                <a:lnTo>
                  <a:pt x="9827996" y="1332001"/>
                </a:lnTo>
                <a:lnTo>
                  <a:pt x="9827996" y="0"/>
                </a:lnTo>
                <a:close/>
              </a:path>
            </a:pathLst>
          </a:custGeom>
          <a:solidFill>
            <a:srgbClr val="E73431"/>
          </a:solidFill>
        </p:spPr>
        <p:txBody>
          <a:bodyPr wrap="square" lIns="0" tIns="0" rIns="0" bIns="0" rtlCol="0"/>
          <a:lstStyle/>
          <a:p>
            <a:endParaRPr/>
          </a:p>
        </p:txBody>
      </p:sp>
      <p:sp>
        <p:nvSpPr>
          <p:cNvPr id="8" name="Holder 2"/>
          <p:cNvSpPr>
            <a:spLocks noGrp="1"/>
          </p:cNvSpPr>
          <p:nvPr>
            <p:ph type="title"/>
          </p:nvPr>
        </p:nvSpPr>
        <p:spPr>
          <a:xfrm>
            <a:off x="851300" y="2053233"/>
            <a:ext cx="7092000" cy="2015999"/>
          </a:xfrm>
        </p:spPr>
        <p:txBody>
          <a:bodyPr lIns="0" tIns="0" rIns="0" bIns="0"/>
          <a:lstStyle>
            <a:lvl1pPr>
              <a:defRPr sz="4000" b="1" i="0" cap="all" baseline="0">
                <a:solidFill>
                  <a:schemeClr val="bg1"/>
                </a:solidFill>
                <a:latin typeface="Arial"/>
                <a:cs typeface="Arial"/>
              </a:defRPr>
            </a:lvl1pPr>
          </a:lstStyle>
          <a:p>
            <a:r>
              <a:rPr lang="cs-CZ" dirty="0" smtClean="0"/>
              <a:t>Kliknutím lze upravit styl.</a:t>
            </a:r>
            <a:endParaRPr dirty="0"/>
          </a:p>
        </p:txBody>
      </p:sp>
      <p:sp>
        <p:nvSpPr>
          <p:cNvPr id="10" name="Holder 3"/>
          <p:cNvSpPr>
            <a:spLocks noGrp="1"/>
          </p:cNvSpPr>
          <p:nvPr>
            <p:ph type="body" idx="10"/>
          </p:nvPr>
        </p:nvSpPr>
        <p:spPr>
          <a:xfrm>
            <a:off x="850900" y="4186834"/>
            <a:ext cx="7086200" cy="169277"/>
          </a:xfrm>
        </p:spPr>
        <p:txBody>
          <a:bodyPr lIns="0" tIns="0" rIns="0" bIns="0"/>
          <a:lstStyle>
            <a:lvl1pPr>
              <a:defRPr sz="1100" b="0" i="0" cap="all" baseline="0">
                <a:solidFill>
                  <a:schemeClr val="bg1"/>
                </a:solidFill>
                <a:latin typeface="Arial"/>
                <a:cs typeface="Arial"/>
              </a:defRPr>
            </a:lvl1pPr>
          </a:lstStyle>
          <a:p>
            <a:pPr lvl="0"/>
            <a:r>
              <a:rPr lang="cs-CZ" smtClean="0"/>
              <a:t>Kliknutím lze upravit styly předlohy textu.</a:t>
            </a:r>
          </a:p>
        </p:txBody>
      </p:sp>
    </p:spTree>
    <p:extLst>
      <p:ext uri="{BB962C8B-B14F-4D97-AF65-F5344CB8AC3E}">
        <p14:creationId xmlns:p14="http://schemas.microsoft.com/office/powerpoint/2010/main" val="416022418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69900" y="581025"/>
            <a:ext cx="8990799" cy="466090"/>
          </a:xfrm>
          <a:prstGeom prst="rect">
            <a:avLst/>
          </a:prstGeom>
        </p:spPr>
        <p:txBody>
          <a:bodyPr wrap="square" lIns="0" tIns="0" rIns="0" bIns="0">
            <a:spAutoFit/>
          </a:bodyPr>
          <a:lstStyle>
            <a:lvl1pPr>
              <a:defRPr sz="3000" b="1" i="0">
                <a:solidFill>
                  <a:srgbClr val="0A6FB0"/>
                </a:solidFill>
                <a:latin typeface="Arial"/>
                <a:cs typeface="Arial"/>
              </a:defRPr>
            </a:lvl1pPr>
          </a:lstStyle>
          <a:p>
            <a:endParaRPr/>
          </a:p>
        </p:txBody>
      </p:sp>
      <p:sp>
        <p:nvSpPr>
          <p:cNvPr id="3" name="Holder 3"/>
          <p:cNvSpPr>
            <a:spLocks noGrp="1"/>
          </p:cNvSpPr>
          <p:nvPr>
            <p:ph type="body" idx="1"/>
          </p:nvPr>
        </p:nvSpPr>
        <p:spPr>
          <a:xfrm>
            <a:off x="928316" y="1637140"/>
            <a:ext cx="8836766" cy="4476750"/>
          </a:xfrm>
          <a:prstGeom prst="rect">
            <a:avLst/>
          </a:prstGeom>
        </p:spPr>
        <p:txBody>
          <a:bodyPr wrap="square" lIns="0" tIns="0" rIns="0" bIns="0">
            <a:spAutoFit/>
          </a:bodyPr>
          <a:lstStyle>
            <a:lvl1pPr>
              <a:defRPr sz="1600" b="0" i="0">
                <a:solidFill>
                  <a:srgbClr val="E73431"/>
                </a:solidFill>
                <a:latin typeface="Arial"/>
                <a:cs typeface="Arial"/>
              </a:defRPr>
            </a:lvl1pPr>
          </a:lstStyle>
          <a:p>
            <a:endParaRPr/>
          </a:p>
        </p:txBody>
      </p:sp>
      <p:sp>
        <p:nvSpPr>
          <p:cNvPr id="6" name="Holder 6"/>
          <p:cNvSpPr>
            <a:spLocks noGrp="1"/>
          </p:cNvSpPr>
          <p:nvPr>
            <p:ph type="sldNum" sz="quarter" idx="7"/>
          </p:nvPr>
        </p:nvSpPr>
        <p:spPr>
          <a:xfrm>
            <a:off x="8703484" y="7128146"/>
            <a:ext cx="158242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056640" algn="r"/>
            <a:r>
              <a:rPr lang="cs-CZ" smtClean="0"/>
              <a:t> |   </a:t>
            </a:r>
            <a:fld id="{81D60167-4931-47E6-BA6A-407CBD079E47}" type="slidenum">
              <a:rPr lang="cs-CZ" smtClean="0"/>
              <a:pPr marL="1056640" algn="r"/>
              <a:t>‹#›</a:t>
            </a:fld>
            <a:endParaRPr lang="cs-CZ" dirty="0"/>
          </a:p>
        </p:txBody>
      </p:sp>
      <p:sp>
        <p:nvSpPr>
          <p:cNvPr id="8" name="Holder 4"/>
          <p:cNvSpPr>
            <a:spLocks noGrp="1"/>
          </p:cNvSpPr>
          <p:nvPr>
            <p:ph type="ftr" sz="quarter" idx="3"/>
          </p:nvPr>
        </p:nvSpPr>
        <p:spPr>
          <a:xfrm>
            <a:off x="469900" y="7153336"/>
            <a:ext cx="3806190" cy="123111"/>
          </a:xfrm>
          <a:prstGeom prst="rect">
            <a:avLst/>
          </a:prstGeom>
        </p:spPr>
        <p:txBody>
          <a:bodyPr wrap="square" lIns="0" tIns="0" rIns="0" bIns="0" anchor="ctr">
            <a:spAutoFit/>
          </a:bodyPr>
          <a:lstStyle>
            <a:lvl1pPr>
              <a:lnSpc>
                <a:spcPct val="100000"/>
              </a:lnSpc>
              <a:defRPr sz="800" b="1" i="0" cap="all" spc="0" baseline="0">
                <a:solidFill>
                  <a:schemeClr val="tx1">
                    <a:lumMod val="40000"/>
                    <a:lumOff val="60000"/>
                  </a:schemeClr>
                </a:solidFill>
                <a:latin typeface="Arial"/>
                <a:cs typeface="Arial"/>
              </a:defRPr>
            </a:lvl1pPr>
          </a:lstStyle>
          <a:p>
            <a:pPr marL="12700"/>
            <a:r>
              <a:rPr lang="cs-CZ" smtClean="0"/>
              <a:t>Představení Auditního orgánu</a:t>
            </a:r>
            <a:endParaRPr lang="cs-CZ" dirty="0"/>
          </a:p>
        </p:txBody>
      </p:sp>
      <p:sp>
        <p:nvSpPr>
          <p:cNvPr id="9" name="Zástupný symbol pro datum 6"/>
          <p:cNvSpPr>
            <a:spLocks noGrp="1"/>
          </p:cNvSpPr>
          <p:nvPr>
            <p:ph type="dt" sz="half" idx="2"/>
          </p:nvPr>
        </p:nvSpPr>
        <p:spPr>
          <a:xfrm>
            <a:off x="4508500" y="7153336"/>
            <a:ext cx="1722438" cy="123111"/>
          </a:xfrm>
          <a:prstGeom prst="rect">
            <a:avLst/>
          </a:prstGeom>
        </p:spPr>
        <p:txBody>
          <a:bodyPr wrap="square" lIns="0" tIns="0" rIns="0" bIns="0" anchor="ctr">
            <a:spAutoFit/>
          </a:bodyPr>
          <a:lstStyle>
            <a:lvl1pPr algn="ctr">
              <a:lnSpc>
                <a:spcPct val="100000"/>
              </a:lnSpc>
              <a:defRPr lang="cs-CZ" sz="800" b="1" i="0" cap="all" spc="0" baseline="0" smtClean="0">
                <a:solidFill>
                  <a:schemeClr val="tx1">
                    <a:lumMod val="40000"/>
                    <a:lumOff val="60000"/>
                  </a:schemeClr>
                </a:solidFill>
                <a:latin typeface="Arial"/>
                <a:cs typeface="Arial"/>
              </a:defRPr>
            </a:lvl1pPr>
          </a:lstStyle>
          <a:p>
            <a:pPr marL="12700"/>
            <a:fld id="{08A98850-B998-407C-9B6E-D9579D2ABCFC}" type="datetime1">
              <a:rPr lang="cs-CZ" smtClean="0"/>
              <a:t>26.10.2016</a:t>
            </a:fld>
            <a:endParaRPr lang="cs-CZ" dirty="0"/>
          </a:p>
        </p:txBody>
      </p:sp>
    </p:spTree>
  </p:cSld>
  <p:clrMap bg1="lt1" tx1="dk1" bg2="lt2" tx2="dk2" accent1="accent1" accent2="accent2" accent3="accent3" accent4="accent4" accent5="accent5" accent6="accent6" hlink="hlink" folHlink="folHlink"/>
  <p:sldLayoutIdLst>
    <p:sldLayoutId id="2147483661" r:id="rId1"/>
    <p:sldLayoutId id="2147483667" r:id="rId2"/>
    <p:sldLayoutId id="2147483669" r:id="rId3"/>
    <p:sldLayoutId id="2147483662" r:id="rId4"/>
    <p:sldLayoutId id="2147483663" r:id="rId5"/>
    <p:sldLayoutId id="2147483671" r:id="rId6"/>
    <p:sldLayoutId id="2147483664" r:id="rId7"/>
    <p:sldLayoutId id="2147483665" r:id="rId8"/>
    <p:sldLayoutId id="2147483668" r:id="rId9"/>
    <p:sldLayoutId id="2147483672" r:id="rId10"/>
  </p:sldLayoutIdLst>
  <p:hf hdr="0"/>
  <p:txStyles>
    <p:titleStyle>
      <a:lvl1pPr eaLnBrk="1" hangingPunct="1">
        <a:defRPr>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9.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5.xml"/><Relationship Id="rId1" Type="http://schemas.openxmlformats.org/officeDocument/2006/relationships/themeOverride" Target="../theme/themeOverride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51300" y="2983127"/>
            <a:ext cx="5509260" cy="654282"/>
          </a:xfrm>
          <a:prstGeom prst="rect">
            <a:avLst/>
          </a:prstGeom>
        </p:spPr>
        <p:txBody>
          <a:bodyPr vert="horz" wrap="square" lIns="0" tIns="0" rIns="0" bIns="0" rtlCol="0">
            <a:spAutoFit/>
          </a:bodyPr>
          <a:lstStyle/>
          <a:p>
            <a:pPr marL="12700" marR="5080">
              <a:lnSpc>
                <a:spcPts val="4800"/>
              </a:lnSpc>
            </a:pPr>
            <a:r>
              <a:rPr lang="cs-CZ" sz="6600" b="1" spc="-125" dirty="0" smtClean="0">
                <a:solidFill>
                  <a:srgbClr val="FFFFFF"/>
                </a:solidFill>
                <a:latin typeface="Arial"/>
                <a:cs typeface="Arial"/>
              </a:rPr>
              <a:t>Auditní orgán</a:t>
            </a:r>
          </a:p>
        </p:txBody>
      </p:sp>
      <p:sp>
        <p:nvSpPr>
          <p:cNvPr id="3" name="object 3"/>
          <p:cNvSpPr txBox="1"/>
          <p:nvPr/>
        </p:nvSpPr>
        <p:spPr>
          <a:xfrm>
            <a:off x="851300" y="3936672"/>
            <a:ext cx="4135360" cy="369332"/>
          </a:xfrm>
          <a:prstGeom prst="rect">
            <a:avLst/>
          </a:prstGeom>
        </p:spPr>
        <p:txBody>
          <a:bodyPr vert="horz" wrap="square" lIns="0" tIns="0" rIns="0" bIns="0" rtlCol="0">
            <a:spAutoFit/>
          </a:bodyPr>
          <a:lstStyle/>
          <a:p>
            <a:pPr marL="12700">
              <a:lnSpc>
                <a:spcPct val="100000"/>
              </a:lnSpc>
              <a:tabLst>
                <a:tab pos="1948180" algn="l"/>
                <a:tab pos="2118995" algn="l"/>
              </a:tabLst>
            </a:pPr>
            <a:r>
              <a:rPr sz="1200" spc="80" dirty="0" smtClean="0">
                <a:solidFill>
                  <a:srgbClr val="FFFFFF"/>
                </a:solidFill>
                <a:latin typeface="Arial"/>
                <a:cs typeface="Arial"/>
              </a:rPr>
              <a:t>MINISTERSTVO</a:t>
            </a:r>
            <a:r>
              <a:rPr sz="1200" spc="195" dirty="0" smtClean="0">
                <a:solidFill>
                  <a:srgbClr val="FFFFFF"/>
                </a:solidFill>
                <a:latin typeface="Arial"/>
                <a:cs typeface="Arial"/>
              </a:rPr>
              <a:t> </a:t>
            </a:r>
            <a:r>
              <a:rPr sz="1200" spc="75" dirty="0" smtClean="0">
                <a:solidFill>
                  <a:srgbClr val="FFFFFF"/>
                </a:solidFill>
                <a:latin typeface="Arial"/>
                <a:cs typeface="Arial"/>
              </a:rPr>
              <a:t>FINANCÍ</a:t>
            </a:r>
            <a:r>
              <a:rPr lang="cs-CZ" sz="1200" spc="40" dirty="0" smtClean="0">
                <a:solidFill>
                  <a:srgbClr val="FFFFFF"/>
                </a:solidFill>
                <a:latin typeface="Arial"/>
                <a:cs typeface="Arial"/>
              </a:rPr>
              <a:t>,</a:t>
            </a:r>
          </a:p>
          <a:p>
            <a:pPr marL="12700">
              <a:lnSpc>
                <a:spcPct val="100000"/>
              </a:lnSpc>
              <a:tabLst>
                <a:tab pos="1948180" algn="l"/>
                <a:tab pos="2118995" algn="l"/>
              </a:tabLst>
            </a:pPr>
            <a:r>
              <a:rPr lang="cs-CZ" sz="1200" b="1" spc="40" dirty="0" smtClean="0">
                <a:solidFill>
                  <a:schemeClr val="bg2"/>
                </a:solidFill>
                <a:latin typeface="Arial"/>
                <a:cs typeface="Arial"/>
              </a:rPr>
              <a:t>Jitka Procházková, 3.11.2016</a:t>
            </a:r>
            <a:endParaRPr lang="cs-CZ" sz="1200" b="1" spc="40" dirty="0">
              <a:solidFill>
                <a:schemeClr val="bg2"/>
              </a:solidFill>
              <a:latin typeface="Arial"/>
              <a:cs typeface="Arial"/>
            </a:endParaRPr>
          </a:p>
        </p:txBody>
      </p:sp>
      <p:grpSp>
        <p:nvGrpSpPr>
          <p:cNvPr id="9" name="Skupina 8"/>
          <p:cNvGrpSpPr/>
          <p:nvPr/>
        </p:nvGrpSpPr>
        <p:grpSpPr>
          <a:xfrm>
            <a:off x="2576222" y="4751862"/>
            <a:ext cx="7090958" cy="818993"/>
            <a:chOff x="1890316" y="4751862"/>
            <a:chExt cx="7090958" cy="818993"/>
          </a:xfrm>
        </p:grpSpPr>
        <p:pic>
          <p:nvPicPr>
            <p:cNvPr id="1026" name="Picture 2" descr="File:Flag of Europe.sv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90316" y="4801542"/>
              <a:ext cx="1080120" cy="71963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15137\Downloads\EEA+Grants+-+JPG.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23614" b="23457"/>
            <a:stretch/>
          </p:blipFill>
          <p:spPr bwMode="auto">
            <a:xfrm>
              <a:off x="5143220" y="4801544"/>
              <a:ext cx="1359618" cy="71963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15137\AppData\Local\Temp\Norway+Grants+-+JPG.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18498" b="19302"/>
            <a:stretch/>
          </p:blipFill>
          <p:spPr bwMode="auto">
            <a:xfrm>
              <a:off x="3470481" y="4751862"/>
              <a:ext cx="1316710" cy="818993"/>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da798697-5dd7-4745-bb1c-17db30e95bd4@mfc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858868" y="4801544"/>
              <a:ext cx="2122406" cy="719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9900" y="581025"/>
            <a:ext cx="8990799" cy="923330"/>
          </a:xfrm>
        </p:spPr>
        <p:txBody>
          <a:bodyPr/>
          <a:lstStyle/>
          <a:p>
            <a:pPr>
              <a:defRPr/>
            </a:pPr>
            <a:r>
              <a:rPr lang="cs-CZ" dirty="0" smtClean="0"/>
              <a:t>Verifikovaná chybovost v roce 2015 od Evropské komise</a:t>
            </a:r>
            <a:endParaRPr lang="cs-CZ" dirty="0"/>
          </a:p>
        </p:txBody>
      </p:sp>
      <p:sp>
        <p:nvSpPr>
          <p:cNvPr id="6" name="Zástupný symbol pro zápatí 5"/>
          <p:cNvSpPr>
            <a:spLocks noGrp="1"/>
          </p:cNvSpPr>
          <p:nvPr>
            <p:ph type="ftr" sz="quarter" idx="3"/>
          </p:nvPr>
        </p:nvSpPr>
        <p:spPr/>
        <p:txBody>
          <a:bodyPr/>
          <a:lstStyle/>
          <a:p>
            <a:pPr marL="12700"/>
            <a:r>
              <a:rPr lang="cs-CZ" smtClean="0"/>
              <a:t>Představení Auditního orgánu</a:t>
            </a:r>
            <a:endParaRPr lang="cs-CZ" dirty="0"/>
          </a:p>
        </p:txBody>
      </p:sp>
      <p:sp>
        <p:nvSpPr>
          <p:cNvPr id="7" name="Zástupný symbol pro číslo snímku 6"/>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10</a:t>
            </a:fld>
            <a:endParaRPr lang="cs-CZ" dirty="0"/>
          </a:p>
        </p:txBody>
      </p:sp>
      <p:graphicFrame>
        <p:nvGraphicFramePr>
          <p:cNvPr id="8" name="Graf 7"/>
          <p:cNvGraphicFramePr/>
          <p:nvPr>
            <p:extLst>
              <p:ext uri="{D42A27DB-BD31-4B8C-83A1-F6EECF244321}">
                <p14:modId xmlns:p14="http://schemas.microsoft.com/office/powerpoint/2010/main" val="1277290463"/>
              </p:ext>
            </p:extLst>
          </p:nvPr>
        </p:nvGraphicFramePr>
        <p:xfrm>
          <a:off x="954212" y="1693193"/>
          <a:ext cx="8784976" cy="4968646"/>
        </p:xfrm>
        <a:graphic>
          <a:graphicData uri="http://schemas.openxmlformats.org/drawingml/2006/chart">
            <c:chart xmlns:c="http://schemas.openxmlformats.org/drawingml/2006/chart" xmlns:r="http://schemas.openxmlformats.org/officeDocument/2006/relationships" r:id="rId3"/>
          </a:graphicData>
        </a:graphic>
      </p:graphicFrame>
      <p:sp>
        <p:nvSpPr>
          <p:cNvPr id="9" name="Obdélník 8"/>
          <p:cNvSpPr/>
          <p:nvPr/>
        </p:nvSpPr>
        <p:spPr>
          <a:xfrm>
            <a:off x="8803084" y="109017"/>
            <a:ext cx="1688177" cy="27875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521" tIns="84521" rIns="84521" bIns="84521" rtlCol="0" anchor="t"/>
          <a:lstStyle/>
          <a:p>
            <a:pPr marL="0" lvl="1">
              <a:spcBef>
                <a:spcPts val="470"/>
              </a:spcBef>
            </a:pPr>
            <a:r>
              <a:rPr lang="cs-CZ" sz="1300" b="1" dirty="0" smtClean="0">
                <a:solidFill>
                  <a:schemeClr val="tx1"/>
                </a:solidFill>
              </a:rPr>
              <a:t>Stav k 7. 9. 2016</a:t>
            </a:r>
            <a:r>
              <a:rPr lang="cs-CZ" sz="1300" dirty="0" smtClean="0">
                <a:solidFill>
                  <a:schemeClr val="tx1"/>
                </a:solidFill>
              </a:rPr>
              <a:t>.</a:t>
            </a:r>
            <a:endParaRPr lang="cs-CZ" sz="1300" dirty="0">
              <a:solidFill>
                <a:schemeClr val="tx1"/>
              </a:solidFill>
            </a:endParaRPr>
          </a:p>
        </p:txBody>
      </p:sp>
    </p:spTree>
    <p:extLst>
      <p:ext uri="{BB962C8B-B14F-4D97-AF65-F5344CB8AC3E}">
        <p14:creationId xmlns:p14="http://schemas.microsoft.com/office/powerpoint/2010/main" val="7248928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9900" y="581025"/>
            <a:ext cx="8990799" cy="923330"/>
          </a:xfrm>
        </p:spPr>
        <p:txBody>
          <a:bodyPr/>
          <a:lstStyle/>
          <a:p>
            <a:pPr>
              <a:defRPr/>
            </a:pPr>
            <a:r>
              <a:rPr lang="cs-CZ" dirty="0" smtClean="0"/>
              <a:t>Identifikované nedostatky v roce 2015 dle četnosti</a:t>
            </a:r>
            <a:endParaRPr lang="cs-CZ"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1717246882"/>
              </p:ext>
            </p:extLst>
          </p:nvPr>
        </p:nvGraphicFramePr>
        <p:xfrm>
          <a:off x="378148" y="1549177"/>
          <a:ext cx="9851595" cy="5495411"/>
        </p:xfrm>
        <a:graphic>
          <a:graphicData uri="http://schemas.openxmlformats.org/drawingml/2006/chart">
            <c:chart xmlns:c="http://schemas.openxmlformats.org/drawingml/2006/chart" xmlns:r="http://schemas.openxmlformats.org/officeDocument/2006/relationships" r:id="rId3"/>
          </a:graphicData>
        </a:graphic>
      </p:graphicFrame>
      <p:sp>
        <p:nvSpPr>
          <p:cNvPr id="4" name="Zástupný symbol pro zápatí 3"/>
          <p:cNvSpPr>
            <a:spLocks noGrp="1"/>
          </p:cNvSpPr>
          <p:nvPr>
            <p:ph type="ftr" sz="quarter" idx="3"/>
          </p:nvPr>
        </p:nvSpPr>
        <p:spPr/>
        <p:txBody>
          <a:bodyPr/>
          <a:lstStyle/>
          <a:p>
            <a:pPr marL="12700"/>
            <a:r>
              <a:rPr lang="cs-CZ" smtClean="0"/>
              <a:t>Představení Auditního orgánu</a:t>
            </a:r>
            <a:endParaRPr lang="cs-CZ" dirty="0"/>
          </a:p>
        </p:txBody>
      </p:sp>
      <p:sp>
        <p:nvSpPr>
          <p:cNvPr id="6" name="Zástupný symbol pro číslo snímku 5"/>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11</a:t>
            </a:fld>
            <a:endParaRPr lang="cs-CZ" dirty="0"/>
          </a:p>
        </p:txBody>
      </p:sp>
      <p:sp>
        <p:nvSpPr>
          <p:cNvPr id="7" name="Obdélník 6"/>
          <p:cNvSpPr/>
          <p:nvPr/>
        </p:nvSpPr>
        <p:spPr>
          <a:xfrm>
            <a:off x="8803084" y="253033"/>
            <a:ext cx="1688177" cy="27875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521" tIns="84521" rIns="84521" bIns="84521" rtlCol="0" anchor="t"/>
          <a:lstStyle/>
          <a:p>
            <a:pPr marL="0" lvl="1">
              <a:spcBef>
                <a:spcPts val="470"/>
              </a:spcBef>
            </a:pPr>
            <a:r>
              <a:rPr lang="cs-CZ" sz="1300" b="1" dirty="0" smtClean="0">
                <a:solidFill>
                  <a:schemeClr val="tx1"/>
                </a:solidFill>
              </a:rPr>
              <a:t>Stav k 7. 9. 2016</a:t>
            </a:r>
            <a:r>
              <a:rPr lang="cs-CZ" sz="1300" dirty="0" smtClean="0">
                <a:solidFill>
                  <a:schemeClr val="tx1"/>
                </a:solidFill>
              </a:rPr>
              <a:t>.</a:t>
            </a:r>
            <a:endParaRPr lang="cs-CZ" sz="1300" dirty="0">
              <a:solidFill>
                <a:schemeClr val="tx1"/>
              </a:solidFill>
            </a:endParaRPr>
          </a:p>
        </p:txBody>
      </p:sp>
    </p:spTree>
    <p:extLst>
      <p:ext uri="{BB962C8B-B14F-4D97-AF65-F5344CB8AC3E}">
        <p14:creationId xmlns:p14="http://schemas.microsoft.com/office/powerpoint/2010/main" val="12274555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9900" y="581025"/>
            <a:ext cx="8990799" cy="923330"/>
          </a:xfrm>
        </p:spPr>
        <p:txBody>
          <a:bodyPr/>
          <a:lstStyle/>
          <a:p>
            <a:pPr>
              <a:defRPr/>
            </a:pPr>
            <a:r>
              <a:rPr lang="cs-CZ" dirty="0" smtClean="0"/>
              <a:t>Identifikované nedostatky dle finančního vyjádření v %</a:t>
            </a:r>
            <a:endParaRPr lang="cs-CZ" dirty="0"/>
          </a:p>
        </p:txBody>
      </p:sp>
      <p:graphicFrame>
        <p:nvGraphicFramePr>
          <p:cNvPr id="11" name="Zástupný symbol pro obsah 10"/>
          <p:cNvGraphicFramePr>
            <a:graphicFrameLocks noGrp="1"/>
          </p:cNvGraphicFramePr>
          <p:nvPr>
            <p:ph idx="1"/>
            <p:extLst>
              <p:ext uri="{D42A27DB-BD31-4B8C-83A1-F6EECF244321}">
                <p14:modId xmlns:p14="http://schemas.microsoft.com/office/powerpoint/2010/main" val="234458188"/>
              </p:ext>
            </p:extLst>
          </p:nvPr>
        </p:nvGraphicFramePr>
        <p:xfrm>
          <a:off x="522164" y="1765201"/>
          <a:ext cx="9598069" cy="5003774"/>
        </p:xfrm>
        <a:graphic>
          <a:graphicData uri="http://schemas.openxmlformats.org/drawingml/2006/chart">
            <c:chart xmlns:c="http://schemas.openxmlformats.org/drawingml/2006/chart" xmlns:r="http://schemas.openxmlformats.org/officeDocument/2006/relationships" r:id="rId3"/>
          </a:graphicData>
        </a:graphic>
      </p:graphicFrame>
      <p:sp>
        <p:nvSpPr>
          <p:cNvPr id="4" name="Zástupný symbol pro zápatí 3"/>
          <p:cNvSpPr>
            <a:spLocks noGrp="1"/>
          </p:cNvSpPr>
          <p:nvPr>
            <p:ph type="ftr" sz="quarter" idx="3"/>
          </p:nvPr>
        </p:nvSpPr>
        <p:spPr/>
        <p:txBody>
          <a:bodyPr/>
          <a:lstStyle/>
          <a:p>
            <a:pPr marL="12700"/>
            <a:r>
              <a:rPr lang="cs-CZ" smtClean="0"/>
              <a:t>Představení Auditního orgánu</a:t>
            </a:r>
            <a:endParaRPr lang="cs-CZ" dirty="0"/>
          </a:p>
        </p:txBody>
      </p:sp>
      <p:sp>
        <p:nvSpPr>
          <p:cNvPr id="5" name="Zástupný symbol pro číslo snímku 4"/>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12</a:t>
            </a:fld>
            <a:endParaRPr lang="cs-CZ" dirty="0"/>
          </a:p>
        </p:txBody>
      </p:sp>
      <p:sp>
        <p:nvSpPr>
          <p:cNvPr id="6" name="Obdélník 5"/>
          <p:cNvSpPr/>
          <p:nvPr/>
        </p:nvSpPr>
        <p:spPr>
          <a:xfrm>
            <a:off x="8875092" y="181025"/>
            <a:ext cx="1688177" cy="27875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521" tIns="84521" rIns="84521" bIns="84521" rtlCol="0" anchor="t"/>
          <a:lstStyle/>
          <a:p>
            <a:pPr marL="0" lvl="1">
              <a:spcBef>
                <a:spcPts val="470"/>
              </a:spcBef>
            </a:pPr>
            <a:r>
              <a:rPr lang="cs-CZ" sz="1300" b="1" dirty="0" smtClean="0">
                <a:solidFill>
                  <a:schemeClr val="tx1"/>
                </a:solidFill>
              </a:rPr>
              <a:t>Stav k 7. 9. 2016</a:t>
            </a:r>
            <a:r>
              <a:rPr lang="cs-CZ" sz="1300" dirty="0" smtClean="0">
                <a:solidFill>
                  <a:schemeClr val="tx1"/>
                </a:solidFill>
              </a:rPr>
              <a:t>.</a:t>
            </a:r>
            <a:endParaRPr lang="cs-CZ" sz="1300" dirty="0">
              <a:solidFill>
                <a:schemeClr val="tx1"/>
              </a:solidFill>
            </a:endParaRPr>
          </a:p>
        </p:txBody>
      </p:sp>
    </p:spTree>
    <p:extLst>
      <p:ext uri="{BB962C8B-B14F-4D97-AF65-F5344CB8AC3E}">
        <p14:creationId xmlns:p14="http://schemas.microsoft.com/office/powerpoint/2010/main" val="20026180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7" name="Zástupný symbol pro obsah 2"/>
          <p:cNvSpPr>
            <a:spLocks noGrp="1"/>
          </p:cNvSpPr>
          <p:nvPr>
            <p:ph sz="half" idx="10"/>
          </p:nvPr>
        </p:nvSpPr>
        <p:spPr>
          <a:xfrm>
            <a:off x="666180" y="2123455"/>
            <a:ext cx="4176464" cy="2308324"/>
          </a:xfrm>
        </p:spPr>
        <p:txBody>
          <a:bodyPr/>
          <a:lstStyle/>
          <a:p>
            <a:pPr>
              <a:spcBef>
                <a:spcPts val="1200"/>
              </a:spcBef>
            </a:pPr>
            <a:r>
              <a:rPr lang="cs-CZ" altLang="cs-CZ" sz="2400" b="1" dirty="0" smtClean="0">
                <a:latin typeface="+mn-lt"/>
              </a:rPr>
              <a:t>Výdaje – 3E</a:t>
            </a:r>
          </a:p>
          <a:p>
            <a:pPr marL="538163" lvl="0" indent="-361950">
              <a:spcBef>
                <a:spcPts val="1200"/>
              </a:spcBef>
              <a:buFont typeface="Arial" panose="020B0604020202020204" pitchFamily="34" charset="0"/>
              <a:buChar char="‒"/>
            </a:pPr>
            <a:r>
              <a:rPr lang="cs-CZ" altLang="cs-CZ" sz="2400" dirty="0" smtClean="0">
                <a:solidFill>
                  <a:schemeClr val="tx1"/>
                </a:solidFill>
                <a:latin typeface="+mn-lt"/>
              </a:rPr>
              <a:t>hospodárnost (přiměřenost),</a:t>
            </a:r>
          </a:p>
          <a:p>
            <a:pPr marL="538163" lvl="0" indent="-361950">
              <a:spcBef>
                <a:spcPts val="1200"/>
              </a:spcBef>
              <a:buFont typeface="Arial" panose="020B0604020202020204" pitchFamily="34" charset="0"/>
              <a:buChar char="‒"/>
            </a:pPr>
            <a:r>
              <a:rPr lang="cs-CZ" altLang="cs-CZ" sz="2400" dirty="0" smtClean="0">
                <a:solidFill>
                  <a:schemeClr val="tx1"/>
                </a:solidFill>
                <a:latin typeface="+mn-lt"/>
              </a:rPr>
              <a:t>efektivnost (účinnost),</a:t>
            </a:r>
          </a:p>
          <a:p>
            <a:pPr marL="538163" lvl="0" indent="-361950">
              <a:spcBef>
                <a:spcPts val="1200"/>
              </a:spcBef>
              <a:buFont typeface="Arial" panose="020B0604020202020204" pitchFamily="34" charset="0"/>
              <a:buChar char="‒"/>
            </a:pPr>
            <a:r>
              <a:rPr lang="cs-CZ" altLang="cs-CZ" sz="2400" dirty="0" smtClean="0">
                <a:solidFill>
                  <a:schemeClr val="tx1"/>
                </a:solidFill>
                <a:latin typeface="+mn-lt"/>
              </a:rPr>
              <a:t>účelnost (nezbytnost).</a:t>
            </a:r>
            <a:endParaRPr lang="cs-CZ" altLang="cs-CZ" sz="2400" dirty="0" smtClean="0">
              <a:latin typeface="+mn-lt"/>
            </a:endParaRPr>
          </a:p>
        </p:txBody>
      </p:sp>
      <p:sp>
        <p:nvSpPr>
          <p:cNvPr id="30722" name="Nadpis 1"/>
          <p:cNvSpPr>
            <a:spLocks noGrp="1"/>
          </p:cNvSpPr>
          <p:nvPr>
            <p:ph type="title"/>
          </p:nvPr>
        </p:nvSpPr>
        <p:spPr>
          <a:xfrm>
            <a:off x="469900" y="581025"/>
            <a:ext cx="9989368" cy="466090"/>
          </a:xfrm>
        </p:spPr>
        <p:txBody>
          <a:bodyPr/>
          <a:lstStyle/>
          <a:p>
            <a:pPr>
              <a:defRPr/>
            </a:pPr>
            <a:r>
              <a:rPr lang="cs-CZ" altLang="cs-CZ" dirty="0" smtClean="0"/>
              <a:t>Klíčové zásady uznatelnosti výdajů, které příjemci porušují</a:t>
            </a:r>
          </a:p>
        </p:txBody>
      </p:sp>
      <p:sp>
        <p:nvSpPr>
          <p:cNvPr id="6" name="Zástupný symbol pro číslo snímku 5"/>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13</a:t>
            </a:fld>
            <a:endParaRPr lang="cs-CZ" dirty="0"/>
          </a:p>
        </p:txBody>
      </p:sp>
      <p:sp>
        <p:nvSpPr>
          <p:cNvPr id="5" name="Zástupný symbol pro zápatí 4"/>
          <p:cNvSpPr>
            <a:spLocks noGrp="1"/>
          </p:cNvSpPr>
          <p:nvPr>
            <p:ph type="ftr" sz="quarter" idx="3"/>
          </p:nvPr>
        </p:nvSpPr>
        <p:spPr/>
        <p:txBody>
          <a:bodyPr/>
          <a:lstStyle/>
          <a:p>
            <a:pPr marL="12700"/>
            <a:r>
              <a:rPr lang="cs-CZ" smtClean="0"/>
              <a:t>Představení Auditního orgánu</a:t>
            </a:r>
            <a:endParaRPr lang="cs-CZ" dirty="0"/>
          </a:p>
        </p:txBody>
      </p:sp>
      <p:sp>
        <p:nvSpPr>
          <p:cNvPr id="7" name="Obdélník 6"/>
          <p:cNvSpPr/>
          <p:nvPr/>
        </p:nvSpPr>
        <p:spPr>
          <a:xfrm>
            <a:off x="5346700" y="2123455"/>
            <a:ext cx="5346700" cy="2616101"/>
          </a:xfrm>
          <a:prstGeom prst="rect">
            <a:avLst/>
          </a:prstGeom>
        </p:spPr>
        <p:txBody>
          <a:bodyPr>
            <a:spAutoFit/>
          </a:bodyPr>
          <a:lstStyle/>
          <a:p>
            <a:pPr>
              <a:spcBef>
                <a:spcPts val="1200"/>
              </a:spcBef>
            </a:pPr>
            <a:r>
              <a:rPr lang="cs-CZ" altLang="cs-CZ" sz="2400" b="1" dirty="0"/>
              <a:t>Veřejné zakázky</a:t>
            </a:r>
          </a:p>
          <a:p>
            <a:pPr marL="538163" lvl="0" indent="-361950">
              <a:spcBef>
                <a:spcPts val="1200"/>
              </a:spcBef>
              <a:buFont typeface="Arial" panose="020B0604020202020204" pitchFamily="34" charset="0"/>
              <a:buChar char="‒"/>
            </a:pPr>
            <a:r>
              <a:rPr lang="cs-CZ" altLang="cs-CZ" sz="2400" dirty="0"/>
              <a:t>přiměřenost,</a:t>
            </a:r>
          </a:p>
          <a:p>
            <a:pPr marL="538163" lvl="0" indent="-361950">
              <a:spcBef>
                <a:spcPts val="1200"/>
              </a:spcBef>
              <a:buFont typeface="Arial" panose="020B0604020202020204" pitchFamily="34" charset="0"/>
              <a:buChar char="‒"/>
            </a:pPr>
            <a:r>
              <a:rPr lang="cs-CZ" altLang="cs-CZ" sz="2400" dirty="0"/>
              <a:t>transparentnost,</a:t>
            </a:r>
          </a:p>
          <a:p>
            <a:pPr marL="538163" lvl="0" indent="-361950">
              <a:spcBef>
                <a:spcPts val="1200"/>
              </a:spcBef>
              <a:buFont typeface="Arial" panose="020B0604020202020204" pitchFamily="34" charset="0"/>
              <a:buChar char="‒"/>
            </a:pPr>
            <a:r>
              <a:rPr lang="cs-CZ" altLang="cs-CZ" sz="2400" dirty="0"/>
              <a:t>nediskriminace,</a:t>
            </a:r>
          </a:p>
          <a:p>
            <a:pPr marL="538163" lvl="0" indent="-361950">
              <a:spcBef>
                <a:spcPts val="1200"/>
              </a:spcBef>
              <a:buFont typeface="Arial" panose="020B0604020202020204" pitchFamily="34" charset="0"/>
              <a:buChar char="‒"/>
            </a:pPr>
            <a:r>
              <a:rPr lang="cs-CZ" altLang="cs-CZ" sz="2400" dirty="0"/>
              <a:t>rovný přístup.</a:t>
            </a:r>
          </a:p>
        </p:txBody>
      </p:sp>
    </p:spTree>
    <p:extLst>
      <p:ext uri="{BB962C8B-B14F-4D97-AF65-F5344CB8AC3E}">
        <p14:creationId xmlns:p14="http://schemas.microsoft.com/office/powerpoint/2010/main" val="199331760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9900" y="581025"/>
            <a:ext cx="10637440" cy="923330"/>
          </a:xfrm>
        </p:spPr>
        <p:txBody>
          <a:bodyPr/>
          <a:lstStyle/>
          <a:p>
            <a:pPr>
              <a:defRPr/>
            </a:pPr>
            <a:r>
              <a:rPr lang="cs-CZ" altLang="cs-CZ" dirty="0"/>
              <a:t>Postup v případě zjištění nesrovnalosti u veřejných zakázek</a:t>
            </a:r>
            <a:endParaRPr lang="cs-CZ" dirty="0"/>
          </a:p>
        </p:txBody>
      </p:sp>
      <p:sp>
        <p:nvSpPr>
          <p:cNvPr id="4" name="Zástupný symbol pro zápatí 3"/>
          <p:cNvSpPr>
            <a:spLocks noGrp="1"/>
          </p:cNvSpPr>
          <p:nvPr>
            <p:ph type="ftr" sz="quarter" idx="3"/>
          </p:nvPr>
        </p:nvSpPr>
        <p:spPr/>
        <p:txBody>
          <a:bodyPr/>
          <a:lstStyle/>
          <a:p>
            <a:pPr marL="12700"/>
            <a:r>
              <a:rPr lang="cs-CZ" smtClean="0"/>
              <a:t>Představení Auditního orgánu</a:t>
            </a:r>
            <a:endParaRPr lang="cs-CZ" dirty="0"/>
          </a:p>
        </p:txBody>
      </p:sp>
      <p:sp>
        <p:nvSpPr>
          <p:cNvPr id="5" name="Zástupný symbol pro číslo snímku 4"/>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14</a:t>
            </a:fld>
            <a:endParaRPr lang="cs-CZ" dirty="0"/>
          </a:p>
        </p:txBody>
      </p:sp>
      <p:graphicFrame>
        <p:nvGraphicFramePr>
          <p:cNvPr id="8" name="Zástupný symbol pro obsah 2"/>
          <p:cNvGraphicFramePr>
            <a:graphicFrameLocks/>
          </p:cNvGraphicFramePr>
          <p:nvPr>
            <p:extLst>
              <p:ext uri="{D42A27DB-BD31-4B8C-83A1-F6EECF244321}">
                <p14:modId xmlns:p14="http://schemas.microsoft.com/office/powerpoint/2010/main" val="3985276058"/>
              </p:ext>
            </p:extLst>
          </p:nvPr>
        </p:nvGraphicFramePr>
        <p:xfrm>
          <a:off x="1458268" y="1693193"/>
          <a:ext cx="7136606" cy="49743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040715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Zástupný symbol pro obsah 2"/>
          <p:cNvSpPr>
            <a:spLocks noGrp="1"/>
          </p:cNvSpPr>
          <p:nvPr>
            <p:ph type="body" idx="1"/>
          </p:nvPr>
        </p:nvSpPr>
        <p:spPr>
          <a:xfrm>
            <a:off x="546100" y="1477169"/>
            <a:ext cx="9612000" cy="5199856"/>
          </a:xfrm>
        </p:spPr>
        <p:txBody>
          <a:bodyPr/>
          <a:lstStyle/>
          <a:p>
            <a:pPr marL="176213" indent="0">
              <a:spcBef>
                <a:spcPts val="600"/>
              </a:spcBef>
              <a:buNone/>
            </a:pPr>
            <a:r>
              <a:rPr lang="cs-CZ" altLang="cs-CZ" sz="1600" dirty="0" smtClean="0"/>
              <a:t>V </a:t>
            </a:r>
            <a:r>
              <a:rPr lang="cs-CZ" altLang="cs-CZ" sz="1600" dirty="0"/>
              <a:t>případech neshod se zpravidla jedná o rozdíl v posouzení, zda uvedenou situaci lze postihnout odvodem za porušení rozpočtové kázně, či nikoliv. Věcně bývají postupované nálezy poskytovatelů v pořádku, avšak konkrétní porušení není možno obvykle vztáhnout k žádné z podmínek, které poskytovatel uvedl v Rozhodnutí. </a:t>
            </a:r>
            <a:endParaRPr lang="cs-CZ" altLang="cs-CZ" sz="1600" dirty="0" smtClean="0"/>
          </a:p>
          <a:p>
            <a:pPr>
              <a:spcBef>
                <a:spcPts val="600"/>
              </a:spcBef>
            </a:pPr>
            <a:r>
              <a:rPr lang="cs-CZ" altLang="cs-CZ" sz="1600" dirty="0" smtClean="0"/>
              <a:t>Další </a:t>
            </a:r>
            <a:r>
              <a:rPr lang="cs-CZ" altLang="cs-CZ" sz="1600" dirty="0"/>
              <a:t>možné rozdíly ve výši částky předpokládané </a:t>
            </a:r>
            <a:r>
              <a:rPr lang="cs-CZ" altLang="cs-CZ" sz="1600" dirty="0" smtClean="0"/>
              <a:t>nesrovnalosti a </a:t>
            </a:r>
            <a:r>
              <a:rPr lang="cs-CZ" altLang="cs-CZ" sz="1600" dirty="0"/>
              <a:t>odvodu za porušení rozpočtové kázně mohou vzniknout zejména na základě těchto skutečností:</a:t>
            </a:r>
          </a:p>
          <a:p>
            <a:pPr>
              <a:spcBef>
                <a:spcPts val="600"/>
              </a:spcBef>
            </a:pPr>
            <a:r>
              <a:rPr lang="cs-CZ" altLang="cs-CZ" sz="1600" dirty="0"/>
              <a:t>•	</a:t>
            </a:r>
            <a:r>
              <a:rPr lang="cs-CZ" altLang="cs-CZ" sz="1600" dirty="0" smtClean="0"/>
              <a:t>ŘO/AO </a:t>
            </a:r>
            <a:r>
              <a:rPr lang="cs-CZ" altLang="cs-CZ" sz="1600" dirty="0"/>
              <a:t>nemá k dispozici všechny dokumenty, které má následně </a:t>
            </a:r>
            <a:r>
              <a:rPr lang="cs-CZ" altLang="cs-CZ" sz="1600" dirty="0" smtClean="0"/>
              <a:t>v </a:t>
            </a:r>
            <a:r>
              <a:rPr lang="cs-CZ" altLang="cs-CZ" sz="1600" dirty="0"/>
              <a:t>rámci kontroly </a:t>
            </a:r>
            <a:r>
              <a:rPr lang="cs-CZ" altLang="cs-CZ" sz="1600" dirty="0" smtClean="0"/>
              <a:t>OFS</a:t>
            </a:r>
            <a:endParaRPr lang="cs-CZ" altLang="cs-CZ" sz="1600" dirty="0"/>
          </a:p>
          <a:p>
            <a:pPr>
              <a:spcBef>
                <a:spcPts val="600"/>
              </a:spcBef>
            </a:pPr>
            <a:r>
              <a:rPr lang="cs-CZ" altLang="cs-CZ" sz="1600" dirty="0"/>
              <a:t>•	Kontrola </a:t>
            </a:r>
            <a:r>
              <a:rPr lang="cs-CZ" altLang="cs-CZ" sz="1600" dirty="0" smtClean="0"/>
              <a:t>OFS probíhá </a:t>
            </a:r>
            <a:r>
              <a:rPr lang="cs-CZ" altLang="cs-CZ" sz="1600" dirty="0"/>
              <a:t>s časovým odstupem v době, kdy je nutné v rámci rozhodnutí zohlednit nový vývoj metodiky a judikatury soudů.</a:t>
            </a:r>
          </a:p>
          <a:p>
            <a:pPr>
              <a:spcBef>
                <a:spcPts val="600"/>
              </a:spcBef>
            </a:pPr>
            <a:r>
              <a:rPr lang="cs-CZ" altLang="cs-CZ" sz="1600" dirty="0"/>
              <a:t>•	Při výpočtech odvodu za </a:t>
            </a:r>
            <a:r>
              <a:rPr lang="cs-CZ" altLang="cs-CZ" sz="1600" dirty="0" smtClean="0"/>
              <a:t>PRK, </a:t>
            </a:r>
            <a:r>
              <a:rPr lang="cs-CZ" altLang="cs-CZ" sz="1600" dirty="0"/>
              <a:t>zejména u prostředků na krytí mzdových nákladů, vychází </a:t>
            </a:r>
            <a:r>
              <a:rPr lang="cs-CZ" altLang="cs-CZ" sz="1600" dirty="0" smtClean="0"/>
              <a:t>OFS ze </a:t>
            </a:r>
            <a:r>
              <a:rPr lang="cs-CZ" altLang="cs-CZ" sz="1600" dirty="0"/>
              <a:t>skutečně zjištěných částek získaných v průběhu daňového řízení v přímé součinnosti s daňovým subjektem. Tím vznikají odchylky oproti výpočtům, které provedl </a:t>
            </a:r>
            <a:r>
              <a:rPr lang="cs-CZ" altLang="cs-CZ" sz="1600" dirty="0" smtClean="0"/>
              <a:t>ŘO </a:t>
            </a:r>
            <a:r>
              <a:rPr lang="cs-CZ" altLang="cs-CZ" sz="1600" dirty="0"/>
              <a:t>z podkladů v </a:t>
            </a:r>
            <a:r>
              <a:rPr lang="cs-CZ" altLang="cs-CZ" sz="1600" dirty="0" smtClean="0"/>
              <a:t>MZ.</a:t>
            </a:r>
            <a:endParaRPr lang="cs-CZ" altLang="cs-CZ" sz="1600" dirty="0"/>
          </a:p>
          <a:p>
            <a:pPr>
              <a:spcBef>
                <a:spcPts val="600"/>
              </a:spcBef>
            </a:pPr>
            <a:r>
              <a:rPr lang="cs-CZ" altLang="cs-CZ" sz="1600" dirty="0"/>
              <a:t>•	</a:t>
            </a:r>
            <a:r>
              <a:rPr lang="cs-CZ" altLang="cs-CZ" sz="1600" dirty="0" smtClean="0"/>
              <a:t>ŘO/AO </a:t>
            </a:r>
            <a:r>
              <a:rPr lang="cs-CZ" altLang="cs-CZ" sz="1600" dirty="0"/>
              <a:t>navrhuje za vícenásobné porušení výběrového řízení sankci v součtu za jednotlivá pochybení. </a:t>
            </a:r>
            <a:r>
              <a:rPr lang="cs-CZ" altLang="cs-CZ" sz="1600" dirty="0" smtClean="0"/>
              <a:t>OFS stanoví </a:t>
            </a:r>
            <a:r>
              <a:rPr lang="cs-CZ" altLang="cs-CZ" sz="1600" dirty="0"/>
              <a:t>odvod za nesplnění podmínky </a:t>
            </a:r>
            <a:r>
              <a:rPr lang="cs-CZ" altLang="cs-CZ" sz="1600" dirty="0" smtClean="0"/>
              <a:t>uvedené v  </a:t>
            </a:r>
            <a:r>
              <a:rPr lang="cs-CZ" altLang="cs-CZ" sz="1600" dirty="0" err="1" smtClean="0"/>
              <a:t>RoPD</a:t>
            </a:r>
            <a:r>
              <a:rPr lang="cs-CZ" altLang="cs-CZ" sz="1600" dirty="0" smtClean="0"/>
              <a:t>, </a:t>
            </a:r>
            <a:r>
              <a:rPr lang="cs-CZ" altLang="cs-CZ" sz="1600" dirty="0"/>
              <a:t>a to za nejzávažnější pochybení.</a:t>
            </a:r>
          </a:p>
          <a:p>
            <a:pPr>
              <a:spcBef>
                <a:spcPts val="600"/>
              </a:spcBef>
            </a:pPr>
            <a:r>
              <a:rPr lang="cs-CZ" altLang="cs-CZ" sz="1600" dirty="0"/>
              <a:t>•	Při čerpání mzdových prostředků je v podnětu napadána nepřiměřená časová náročnost jednotlivých pracovních úkonů. Příjemce dotace má například mzdové náklady vynaloženy v souladu se závazným rozpočtem projektu a v </a:t>
            </a:r>
            <a:r>
              <a:rPr lang="cs-CZ" altLang="cs-CZ" sz="1600" dirty="0" err="1" smtClean="0"/>
              <a:t>RoPD</a:t>
            </a:r>
            <a:r>
              <a:rPr lang="cs-CZ" altLang="cs-CZ" sz="1600" dirty="0" smtClean="0"/>
              <a:t> není </a:t>
            </a:r>
            <a:r>
              <a:rPr lang="cs-CZ" altLang="cs-CZ" sz="1600" dirty="0"/>
              <a:t>stanoveno časové omezení na jednotlivé pracovní úkony. </a:t>
            </a:r>
            <a:r>
              <a:rPr lang="cs-CZ" altLang="cs-CZ" sz="1600" dirty="0" smtClean="0"/>
              <a:t>OFS nemá </a:t>
            </a:r>
            <a:r>
              <a:rPr lang="cs-CZ" altLang="cs-CZ" sz="1600" dirty="0"/>
              <a:t>žádné důkazní prostředky, aby odůvodnil vyměření odvodu </a:t>
            </a:r>
            <a:r>
              <a:rPr lang="cs-CZ" altLang="cs-CZ" sz="1600" dirty="0" smtClean="0"/>
              <a:t>za PRK.</a:t>
            </a:r>
            <a:endParaRPr lang="cs-CZ" altLang="cs-CZ" sz="1600" dirty="0"/>
          </a:p>
          <a:p>
            <a:pPr>
              <a:spcBef>
                <a:spcPts val="600"/>
              </a:spcBef>
            </a:pPr>
            <a:endParaRPr lang="cs-CZ" altLang="cs-CZ" sz="1600" dirty="0"/>
          </a:p>
        </p:txBody>
      </p:sp>
      <p:sp>
        <p:nvSpPr>
          <p:cNvPr id="2" name="Nadpis 1"/>
          <p:cNvSpPr>
            <a:spLocks noGrp="1"/>
          </p:cNvSpPr>
          <p:nvPr>
            <p:ph type="title"/>
          </p:nvPr>
        </p:nvSpPr>
        <p:spPr>
          <a:xfrm>
            <a:off x="469900" y="581025"/>
            <a:ext cx="8990799" cy="461665"/>
          </a:xfrm>
        </p:spPr>
        <p:txBody>
          <a:bodyPr/>
          <a:lstStyle/>
          <a:p>
            <a:pPr>
              <a:defRPr/>
            </a:pPr>
            <a:r>
              <a:rPr lang="cs-CZ" altLang="cs-CZ" dirty="0" smtClean="0"/>
              <a:t>Nesrovnalost x porušení rozpočtové kázně</a:t>
            </a:r>
            <a:endParaRPr lang="cs-CZ" dirty="0"/>
          </a:p>
        </p:txBody>
      </p:sp>
      <p:sp>
        <p:nvSpPr>
          <p:cNvPr id="4" name="Zástupný symbol pro zápatí 3"/>
          <p:cNvSpPr>
            <a:spLocks noGrp="1"/>
          </p:cNvSpPr>
          <p:nvPr>
            <p:ph type="ftr" sz="quarter" idx="3"/>
          </p:nvPr>
        </p:nvSpPr>
        <p:spPr/>
        <p:txBody>
          <a:bodyPr/>
          <a:lstStyle/>
          <a:p>
            <a:pPr marL="12700"/>
            <a:r>
              <a:rPr lang="cs-CZ" smtClean="0"/>
              <a:t>Představení Auditního orgánu</a:t>
            </a:r>
            <a:endParaRPr lang="cs-CZ" dirty="0"/>
          </a:p>
        </p:txBody>
      </p:sp>
      <p:sp>
        <p:nvSpPr>
          <p:cNvPr id="5" name="Zástupný symbol pro číslo snímku 4"/>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15</a:t>
            </a:fld>
            <a:endParaRPr lang="cs-CZ" dirty="0"/>
          </a:p>
        </p:txBody>
      </p:sp>
    </p:spTree>
    <p:extLst>
      <p:ext uri="{BB962C8B-B14F-4D97-AF65-F5344CB8AC3E}">
        <p14:creationId xmlns:p14="http://schemas.microsoft.com/office/powerpoint/2010/main" val="10973771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Zástupný symbol pro obsah 2"/>
          <p:cNvSpPr>
            <a:spLocks noGrp="1"/>
          </p:cNvSpPr>
          <p:nvPr>
            <p:ph type="body" idx="1"/>
          </p:nvPr>
        </p:nvSpPr>
        <p:spPr>
          <a:xfrm>
            <a:off x="546100" y="1765201"/>
            <a:ext cx="9612000" cy="4911824"/>
          </a:xfrm>
        </p:spPr>
        <p:txBody>
          <a:bodyPr/>
          <a:lstStyle/>
          <a:p>
            <a:pPr>
              <a:spcBef>
                <a:spcPts val="600"/>
              </a:spcBef>
            </a:pPr>
            <a:r>
              <a:rPr lang="cs-CZ" altLang="cs-CZ" sz="2200" dirty="0"/>
              <a:t>Veřejné </a:t>
            </a:r>
            <a:r>
              <a:rPr lang="cs-CZ" altLang="cs-CZ" sz="2200" dirty="0" smtClean="0"/>
              <a:t>zakázky</a:t>
            </a:r>
            <a:endParaRPr lang="cs-CZ" altLang="cs-CZ" sz="2200" dirty="0"/>
          </a:p>
          <a:p>
            <a:pPr lvl="1">
              <a:spcBef>
                <a:spcPts val="600"/>
              </a:spcBef>
            </a:pPr>
            <a:r>
              <a:rPr lang="cs-CZ" altLang="cs-CZ" sz="2200" dirty="0"/>
              <a:t>umělé rozdělení zakázky</a:t>
            </a:r>
          </a:p>
          <a:p>
            <a:pPr lvl="1">
              <a:spcBef>
                <a:spcPts val="600"/>
              </a:spcBef>
            </a:pPr>
            <a:r>
              <a:rPr lang="cs-CZ" altLang="cs-CZ" sz="2200" dirty="0"/>
              <a:t>diskriminace a nerovné zacházení</a:t>
            </a:r>
          </a:p>
          <a:p>
            <a:pPr lvl="1">
              <a:spcBef>
                <a:spcPts val="600"/>
              </a:spcBef>
            </a:pPr>
            <a:r>
              <a:rPr lang="cs-CZ" altLang="cs-CZ" sz="2200" dirty="0"/>
              <a:t>zkrácení lhůt pro podání nabídky</a:t>
            </a:r>
          </a:p>
          <a:p>
            <a:pPr lvl="1">
              <a:spcBef>
                <a:spcPts val="600"/>
              </a:spcBef>
            </a:pPr>
            <a:r>
              <a:rPr lang="cs-CZ" altLang="cs-CZ" sz="2200" dirty="0"/>
              <a:t>neoprávněné využití jednacího řízení bez uveřejnění</a:t>
            </a:r>
          </a:p>
          <a:p>
            <a:pPr lvl="1">
              <a:spcBef>
                <a:spcPts val="600"/>
              </a:spcBef>
            </a:pPr>
            <a:r>
              <a:rPr lang="cs-CZ" altLang="cs-CZ" sz="2200" dirty="0"/>
              <a:t>podstatná změna smlouvy (prodloužení realizace zakázky, nevymáhání smluvních pokut)</a:t>
            </a:r>
          </a:p>
          <a:p>
            <a:pPr lvl="1">
              <a:spcBef>
                <a:spcPts val="600"/>
              </a:spcBef>
            </a:pPr>
            <a:r>
              <a:rPr lang="cs-CZ" altLang="cs-CZ" sz="2200" dirty="0"/>
              <a:t>nevyřazení/neoprávněné vyřazení nabídky</a:t>
            </a:r>
          </a:p>
          <a:p>
            <a:pPr lvl="1">
              <a:spcBef>
                <a:spcPts val="600"/>
              </a:spcBef>
            </a:pPr>
            <a:r>
              <a:rPr lang="cs-CZ" altLang="cs-CZ" sz="2200" dirty="0"/>
              <a:t>netransparentní hodnocení zakázky</a:t>
            </a:r>
          </a:p>
          <a:p>
            <a:pPr lvl="1">
              <a:spcBef>
                <a:spcPts val="600"/>
              </a:spcBef>
            </a:pPr>
            <a:r>
              <a:rPr lang="cs-CZ" altLang="cs-CZ" sz="2200" dirty="0" smtClean="0"/>
              <a:t>neoprávněné </a:t>
            </a:r>
            <a:r>
              <a:rPr lang="cs-CZ" altLang="cs-CZ" sz="2200" dirty="0"/>
              <a:t>vícepráce</a:t>
            </a:r>
          </a:p>
        </p:txBody>
      </p:sp>
      <p:sp>
        <p:nvSpPr>
          <p:cNvPr id="2" name="Nadpis 1"/>
          <p:cNvSpPr>
            <a:spLocks noGrp="1"/>
          </p:cNvSpPr>
          <p:nvPr>
            <p:ph type="title"/>
          </p:nvPr>
        </p:nvSpPr>
        <p:spPr>
          <a:xfrm>
            <a:off x="469900" y="581025"/>
            <a:ext cx="8990799" cy="968152"/>
          </a:xfrm>
        </p:spPr>
        <p:txBody>
          <a:bodyPr/>
          <a:lstStyle/>
          <a:p>
            <a:pPr>
              <a:defRPr/>
            </a:pPr>
            <a:r>
              <a:rPr lang="cs-CZ" altLang="cs-CZ" dirty="0" smtClean="0"/>
              <a:t>Nejčastější identifikovaná zjištění AO v rámci auditů operací</a:t>
            </a:r>
            <a:endParaRPr lang="cs-CZ" dirty="0"/>
          </a:p>
        </p:txBody>
      </p:sp>
      <p:sp>
        <p:nvSpPr>
          <p:cNvPr id="4" name="Zástupný symbol pro zápatí 3"/>
          <p:cNvSpPr>
            <a:spLocks noGrp="1"/>
          </p:cNvSpPr>
          <p:nvPr>
            <p:ph type="ftr" sz="quarter" idx="3"/>
          </p:nvPr>
        </p:nvSpPr>
        <p:spPr/>
        <p:txBody>
          <a:bodyPr/>
          <a:lstStyle/>
          <a:p>
            <a:pPr marL="12700"/>
            <a:r>
              <a:rPr lang="cs-CZ" smtClean="0"/>
              <a:t>Představení Auditního orgánu</a:t>
            </a:r>
            <a:endParaRPr lang="cs-CZ" dirty="0"/>
          </a:p>
        </p:txBody>
      </p:sp>
      <p:sp>
        <p:nvSpPr>
          <p:cNvPr id="5" name="Zástupný symbol pro číslo snímku 4"/>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16</a:t>
            </a:fld>
            <a:endParaRPr lang="cs-CZ" dirty="0"/>
          </a:p>
        </p:txBody>
      </p:sp>
    </p:spTree>
    <p:extLst>
      <p:ext uri="{BB962C8B-B14F-4D97-AF65-F5344CB8AC3E}">
        <p14:creationId xmlns:p14="http://schemas.microsoft.com/office/powerpoint/2010/main" val="23770435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Zástupný symbol pro obsah 2"/>
          <p:cNvSpPr>
            <a:spLocks noGrp="1"/>
          </p:cNvSpPr>
          <p:nvPr>
            <p:ph type="body" idx="1"/>
          </p:nvPr>
        </p:nvSpPr>
        <p:spPr>
          <a:xfrm>
            <a:off x="546100" y="1693193"/>
            <a:ext cx="9612000" cy="4983832"/>
          </a:xfrm>
        </p:spPr>
        <p:txBody>
          <a:bodyPr/>
          <a:lstStyle/>
          <a:p>
            <a:pPr>
              <a:spcBef>
                <a:spcPts val="1200"/>
              </a:spcBef>
            </a:pPr>
            <a:r>
              <a:rPr lang="cs-CZ" altLang="cs-CZ" sz="2000" dirty="0"/>
              <a:t>nesoulad mezi předloženou fakturací a zjištěnou skutečností: proplácení nevykonané práce/nedodaného zboží</a:t>
            </a:r>
          </a:p>
          <a:p>
            <a:pPr>
              <a:spcBef>
                <a:spcPts val="1200"/>
              </a:spcBef>
            </a:pPr>
            <a:r>
              <a:rPr lang="cs-CZ" altLang="cs-CZ" sz="2000" dirty="0"/>
              <a:t>nesoulad zápisů ve stavebním deníku s fakturací způsobilých výdajů</a:t>
            </a:r>
          </a:p>
          <a:p>
            <a:pPr>
              <a:spcBef>
                <a:spcPts val="1200"/>
              </a:spcBef>
            </a:pPr>
            <a:r>
              <a:rPr lang="cs-CZ" altLang="cs-CZ" sz="2000" dirty="0"/>
              <a:t>chyby v pracovněprávních vztazích a porušení zákoníku </a:t>
            </a:r>
            <a:r>
              <a:rPr lang="cs-CZ" altLang="cs-CZ" sz="2000" dirty="0" smtClean="0"/>
              <a:t>práce</a:t>
            </a:r>
            <a:endParaRPr lang="cs-CZ" altLang="cs-CZ" sz="2000" dirty="0"/>
          </a:p>
          <a:p>
            <a:pPr>
              <a:spcBef>
                <a:spcPts val="1200"/>
              </a:spcBef>
            </a:pPr>
            <a:r>
              <a:rPr lang="cs-CZ" altLang="cs-CZ" sz="2000" dirty="0" smtClean="0"/>
              <a:t>nedodržení </a:t>
            </a:r>
            <a:r>
              <a:rPr lang="cs-CZ" altLang="cs-CZ" sz="2000" dirty="0"/>
              <a:t>pravidel publicity (např. neinformování o podpoře projektu z EU)</a:t>
            </a:r>
          </a:p>
          <a:p>
            <a:pPr>
              <a:spcBef>
                <a:spcPts val="1200"/>
              </a:spcBef>
            </a:pPr>
            <a:r>
              <a:rPr lang="cs-CZ" altLang="cs-CZ" sz="2000" dirty="0"/>
              <a:t>nevedení odděleného účetnictví</a:t>
            </a:r>
          </a:p>
          <a:p>
            <a:pPr>
              <a:spcBef>
                <a:spcPts val="1200"/>
              </a:spcBef>
            </a:pPr>
            <a:r>
              <a:rPr lang="cs-CZ" altLang="cs-CZ" sz="2000" dirty="0"/>
              <a:t>zaúčtování investic jako </a:t>
            </a:r>
            <a:r>
              <a:rPr lang="cs-CZ" altLang="cs-CZ" sz="2000" dirty="0" err="1"/>
              <a:t>neinvestice</a:t>
            </a:r>
            <a:endParaRPr lang="cs-CZ" altLang="cs-CZ" sz="2000" dirty="0"/>
          </a:p>
          <a:p>
            <a:pPr>
              <a:spcBef>
                <a:spcPts val="1200"/>
              </a:spcBef>
            </a:pPr>
            <a:r>
              <a:rPr lang="cs-CZ" altLang="cs-CZ" sz="2000" dirty="0"/>
              <a:t>nedodržení audit </a:t>
            </a:r>
            <a:r>
              <a:rPr lang="cs-CZ" altLang="cs-CZ" sz="2000" dirty="0" err="1"/>
              <a:t>trailu</a:t>
            </a:r>
            <a:endParaRPr lang="cs-CZ" altLang="cs-CZ" sz="2000" dirty="0"/>
          </a:p>
        </p:txBody>
      </p:sp>
      <p:sp>
        <p:nvSpPr>
          <p:cNvPr id="2" name="Nadpis 1"/>
          <p:cNvSpPr>
            <a:spLocks noGrp="1"/>
          </p:cNvSpPr>
          <p:nvPr>
            <p:ph type="title"/>
          </p:nvPr>
        </p:nvSpPr>
        <p:spPr/>
        <p:txBody>
          <a:bodyPr/>
          <a:lstStyle/>
          <a:p>
            <a:pPr>
              <a:defRPr/>
            </a:pPr>
            <a:r>
              <a:rPr lang="cs-CZ" altLang="cs-CZ" smtClean="0"/>
              <a:t>Nejčastější identifikovaná zjištění AO v rámci auditů operací</a:t>
            </a:r>
            <a:endParaRPr lang="cs-CZ" dirty="0"/>
          </a:p>
        </p:txBody>
      </p:sp>
      <p:sp>
        <p:nvSpPr>
          <p:cNvPr id="4" name="Zástupný symbol pro zápatí 3"/>
          <p:cNvSpPr>
            <a:spLocks noGrp="1"/>
          </p:cNvSpPr>
          <p:nvPr>
            <p:ph type="ftr" sz="quarter" idx="3"/>
          </p:nvPr>
        </p:nvSpPr>
        <p:spPr/>
        <p:txBody>
          <a:bodyPr/>
          <a:lstStyle/>
          <a:p>
            <a:pPr marL="12700"/>
            <a:r>
              <a:rPr lang="cs-CZ" dirty="0" smtClean="0"/>
              <a:t>Představení Auditního orgánu</a:t>
            </a:r>
            <a:endParaRPr lang="cs-CZ" dirty="0"/>
          </a:p>
        </p:txBody>
      </p:sp>
      <p:sp>
        <p:nvSpPr>
          <p:cNvPr id="5" name="Zástupný symbol pro číslo snímku 4"/>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17</a:t>
            </a:fld>
            <a:endParaRPr lang="cs-CZ" dirty="0"/>
          </a:p>
        </p:txBody>
      </p:sp>
    </p:spTree>
    <p:extLst>
      <p:ext uri="{BB962C8B-B14F-4D97-AF65-F5344CB8AC3E}">
        <p14:creationId xmlns:p14="http://schemas.microsoft.com/office/powerpoint/2010/main" val="25824051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Zástupný symbol pro obsah 2"/>
          <p:cNvSpPr>
            <a:spLocks noGrp="1"/>
          </p:cNvSpPr>
          <p:nvPr>
            <p:ph type="body" idx="1"/>
          </p:nvPr>
        </p:nvSpPr>
        <p:spPr>
          <a:xfrm>
            <a:off x="546100" y="1693193"/>
            <a:ext cx="9612000" cy="4983832"/>
          </a:xfrm>
        </p:spPr>
        <p:txBody>
          <a:bodyPr/>
          <a:lstStyle/>
          <a:p>
            <a:pPr marL="0" indent="0">
              <a:buNone/>
            </a:pPr>
            <a:r>
              <a:rPr lang="cs-CZ" sz="2000" dirty="0"/>
              <a:t>Vybrané případy – prokázání kvalifikace vítězného uchazeče falešnými doklady</a:t>
            </a:r>
          </a:p>
          <a:p>
            <a:r>
              <a:rPr lang="cs-CZ" sz="2000" dirty="0"/>
              <a:t>reference vítězného uchazeče na jednu z požadovaných referenčních staveb vystavena  jednatelkou zadavatele, která byla zároveň členkou hodnotící komise (= propojenost osob)</a:t>
            </a:r>
          </a:p>
          <a:p>
            <a:r>
              <a:rPr lang="cs-CZ" sz="2000" dirty="0"/>
              <a:t>pochybnosti o další referenční stavbě v místě její realizace (= znalost místa referenční stavby)</a:t>
            </a:r>
          </a:p>
          <a:p>
            <a:pPr algn="just">
              <a:spcBef>
                <a:spcPts val="0"/>
              </a:spcBef>
              <a:defRPr/>
            </a:pPr>
            <a:r>
              <a:rPr lang="cs-CZ" sz="2000" dirty="0"/>
              <a:t>vzhledem k propojení všech zúčastněných osob zahrnuty do prověřování pravdivosti údajů i údaje uvedené v ostatních Osvědčeních </a:t>
            </a:r>
          </a:p>
          <a:p>
            <a:pPr>
              <a:defRPr/>
            </a:pPr>
            <a:r>
              <a:rPr lang="cs-CZ" sz="2000" dirty="0" smtClean="0"/>
              <a:t>informace </a:t>
            </a:r>
            <a:r>
              <a:rPr lang="cs-CZ" sz="2000" dirty="0"/>
              <a:t>z veřejně dostupných zdrojů (mapy Google – pouze pozemek bez stavby, náhled do KN, IS Monit, analýza propojenosti osob, které vydaly Osvědčení na zadavatele a vítězného uchazeče – ARES, výpisy z OR)</a:t>
            </a:r>
          </a:p>
          <a:p>
            <a:pPr>
              <a:defRPr/>
            </a:pPr>
            <a:r>
              <a:rPr lang="cs-CZ" sz="2000" dirty="0"/>
              <a:t>auditoři oslovili příslušné stavební úřady s žádostí o spolupráci a stavebními úřady bylo potvrzeno, že ani jedna ze staveb uvedených v Osvědčeních o řádném plnění stavebních prací nebyla provedena</a:t>
            </a:r>
          </a:p>
          <a:p>
            <a:pPr>
              <a:defRPr/>
            </a:pPr>
            <a:r>
              <a:rPr lang="cs-CZ" sz="2000" dirty="0"/>
              <a:t>podání oznámení o podezření na spáchání trestného činu na </a:t>
            </a:r>
            <a:r>
              <a:rPr lang="cs-CZ" sz="2000" dirty="0" smtClean="0"/>
              <a:t>OSZ</a:t>
            </a:r>
            <a:endParaRPr lang="cs-CZ" sz="2000" dirty="0"/>
          </a:p>
        </p:txBody>
      </p:sp>
      <p:sp>
        <p:nvSpPr>
          <p:cNvPr id="2" name="Nadpis 1"/>
          <p:cNvSpPr>
            <a:spLocks noGrp="1"/>
          </p:cNvSpPr>
          <p:nvPr>
            <p:ph type="title"/>
          </p:nvPr>
        </p:nvSpPr>
        <p:spPr/>
        <p:txBody>
          <a:bodyPr/>
          <a:lstStyle/>
          <a:p>
            <a:pPr>
              <a:defRPr/>
            </a:pPr>
            <a:r>
              <a:rPr lang="cs-CZ" dirty="0" smtClean="0"/>
              <a:t>Podezření na podvod</a:t>
            </a:r>
            <a:endParaRPr lang="cs-CZ" dirty="0"/>
          </a:p>
        </p:txBody>
      </p:sp>
      <p:sp>
        <p:nvSpPr>
          <p:cNvPr id="4" name="Zástupný symbol pro zápatí 3"/>
          <p:cNvSpPr>
            <a:spLocks noGrp="1"/>
          </p:cNvSpPr>
          <p:nvPr>
            <p:ph type="ftr" sz="quarter" idx="3"/>
          </p:nvPr>
        </p:nvSpPr>
        <p:spPr/>
        <p:txBody>
          <a:bodyPr/>
          <a:lstStyle/>
          <a:p>
            <a:pPr marL="12700"/>
            <a:r>
              <a:rPr lang="cs-CZ" dirty="0" smtClean="0"/>
              <a:t>Představení Auditního orgánu</a:t>
            </a:r>
            <a:endParaRPr lang="cs-CZ" dirty="0"/>
          </a:p>
        </p:txBody>
      </p:sp>
      <p:sp>
        <p:nvSpPr>
          <p:cNvPr id="5" name="Zástupný symbol pro číslo snímku 4"/>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18</a:t>
            </a:fld>
            <a:endParaRPr lang="cs-CZ" dirty="0"/>
          </a:p>
        </p:txBody>
      </p:sp>
    </p:spTree>
    <p:extLst>
      <p:ext uri="{BB962C8B-B14F-4D97-AF65-F5344CB8AC3E}">
        <p14:creationId xmlns:p14="http://schemas.microsoft.com/office/powerpoint/2010/main" val="15180761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26220" y="2808153"/>
            <a:ext cx="4104456" cy="1477328"/>
          </a:xfrm>
        </p:spPr>
        <p:txBody>
          <a:bodyPr/>
          <a:lstStyle/>
          <a:p>
            <a:r>
              <a:rPr lang="cs-CZ" dirty="0" smtClean="0"/>
              <a:t>Děkujeme</a:t>
            </a:r>
            <a:br>
              <a:rPr lang="cs-CZ" dirty="0" smtClean="0"/>
            </a:br>
            <a:r>
              <a:rPr lang="cs-CZ" dirty="0" smtClean="0"/>
              <a:t>za pozornost</a:t>
            </a:r>
            <a:endParaRPr lang="cs-CZ" dirty="0"/>
          </a:p>
        </p:txBody>
      </p:sp>
      <p:sp>
        <p:nvSpPr>
          <p:cNvPr id="3" name="Zástupný symbol pro obsah 2"/>
          <p:cNvSpPr>
            <a:spLocks noGrp="1"/>
          </p:cNvSpPr>
          <p:nvPr>
            <p:ph sz="half" idx="2"/>
          </p:nvPr>
        </p:nvSpPr>
        <p:spPr>
          <a:xfrm>
            <a:off x="5346700" y="4598481"/>
            <a:ext cx="5040000" cy="1631216"/>
          </a:xfrm>
        </p:spPr>
        <p:txBody>
          <a:bodyPr/>
          <a:lstStyle/>
          <a:p>
            <a:r>
              <a:rPr lang="cs-CZ" altLang="cs-CZ" b="1" dirty="0"/>
              <a:t>Ministerstvo financí</a:t>
            </a:r>
          </a:p>
          <a:p>
            <a:r>
              <a:rPr lang="cs-CZ" altLang="cs-CZ" b="1" dirty="0"/>
              <a:t>Odbor 52 - Auditní </a:t>
            </a:r>
            <a:r>
              <a:rPr lang="cs-CZ" altLang="cs-CZ" b="1" dirty="0" smtClean="0"/>
              <a:t>orgán</a:t>
            </a:r>
          </a:p>
          <a:p>
            <a:endParaRPr lang="cs-CZ" altLang="cs-CZ" sz="1400" b="1" dirty="0"/>
          </a:p>
          <a:p>
            <a:r>
              <a:rPr lang="cs-CZ" altLang="cs-CZ" sz="1400" dirty="0" smtClean="0"/>
              <a:t>Sídlo		Letenská </a:t>
            </a:r>
            <a:r>
              <a:rPr lang="cs-CZ" altLang="cs-CZ" sz="1400" dirty="0"/>
              <a:t>15, 118 10 Praha 1</a:t>
            </a:r>
          </a:p>
          <a:p>
            <a:r>
              <a:rPr lang="cs-CZ" altLang="cs-CZ" sz="1400" dirty="0" smtClean="0"/>
              <a:t>Pracoviště		Politických </a:t>
            </a:r>
            <a:r>
              <a:rPr lang="cs-CZ" altLang="cs-CZ" sz="1400" dirty="0"/>
              <a:t>vězňů 11, 110 00 </a:t>
            </a:r>
          </a:p>
          <a:p>
            <a:r>
              <a:rPr lang="cs-CZ" altLang="cs-CZ" sz="1400" dirty="0"/>
              <a:t>ID datové </a:t>
            </a:r>
            <a:r>
              <a:rPr lang="cs-CZ" altLang="cs-CZ" sz="1400" dirty="0" smtClean="0"/>
              <a:t>schránky	</a:t>
            </a:r>
            <a:r>
              <a:rPr lang="cs-CZ" altLang="cs-CZ" sz="1400" dirty="0" err="1" smtClean="0"/>
              <a:t>xzeaauv</a:t>
            </a:r>
            <a:endParaRPr lang="cs-CZ" altLang="cs-CZ" sz="1400" dirty="0"/>
          </a:p>
          <a:p>
            <a:r>
              <a:rPr lang="cs-CZ" altLang="cs-CZ" sz="1400" dirty="0" smtClean="0"/>
              <a:t>Email		podatelna@mfcr.cz</a:t>
            </a:r>
            <a:endParaRPr lang="cs-CZ" altLang="cs-CZ" sz="1400" dirty="0"/>
          </a:p>
        </p:txBody>
      </p:sp>
      <p:sp>
        <p:nvSpPr>
          <p:cNvPr id="5" name="Zástupný symbol pro zápatí 4"/>
          <p:cNvSpPr>
            <a:spLocks noGrp="1"/>
          </p:cNvSpPr>
          <p:nvPr>
            <p:ph type="ftr" sz="quarter" idx="3"/>
          </p:nvPr>
        </p:nvSpPr>
        <p:spPr/>
        <p:txBody>
          <a:bodyPr/>
          <a:lstStyle/>
          <a:p>
            <a:pPr marL="12700"/>
            <a:r>
              <a:rPr lang="cs-CZ" smtClean="0"/>
              <a:t>Představení Auditního orgánu</a:t>
            </a:r>
            <a:endParaRPr lang="cs-CZ" dirty="0"/>
          </a:p>
        </p:txBody>
      </p:sp>
      <p:sp>
        <p:nvSpPr>
          <p:cNvPr id="6" name="Zástupný symbol pro číslo snímku 5"/>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19</a:t>
            </a:fld>
            <a:endParaRPr lang="cs-CZ" dirty="0"/>
          </a:p>
        </p:txBody>
      </p:sp>
      <p:grpSp>
        <p:nvGrpSpPr>
          <p:cNvPr id="8" name="Skupina 7"/>
          <p:cNvGrpSpPr/>
          <p:nvPr/>
        </p:nvGrpSpPr>
        <p:grpSpPr>
          <a:xfrm>
            <a:off x="2963456" y="730184"/>
            <a:ext cx="7090958" cy="818993"/>
            <a:chOff x="1890316" y="4751862"/>
            <a:chExt cx="7090958" cy="818993"/>
          </a:xfrm>
        </p:grpSpPr>
        <p:pic>
          <p:nvPicPr>
            <p:cNvPr id="9" name="Picture 2" descr="File:Flag of Europe.sv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90316" y="4801542"/>
              <a:ext cx="1080120" cy="71963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C:\Users\15137\Downloads\EEA+Grants+-+JPG.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23614" b="23457"/>
            <a:stretch/>
          </p:blipFill>
          <p:spPr bwMode="auto">
            <a:xfrm>
              <a:off x="5143220" y="4801544"/>
              <a:ext cx="1359618" cy="71963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C:\Users\15137\AppData\Local\Temp\Norway+Grants+-+JPG.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18498" b="19302"/>
            <a:stretch/>
          </p:blipFill>
          <p:spPr bwMode="auto">
            <a:xfrm>
              <a:off x="3470481" y="4751862"/>
              <a:ext cx="1316710" cy="818993"/>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5" descr="da798697-5dd7-4745-bb1c-17db30e95bd4@mfc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858868" y="4801544"/>
              <a:ext cx="2122406" cy="719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2557255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Představení</a:t>
            </a:r>
            <a:endParaRPr lang="cs-CZ" dirty="0"/>
          </a:p>
        </p:txBody>
      </p:sp>
      <p:sp>
        <p:nvSpPr>
          <p:cNvPr id="3" name="Zástupný symbol pro text 2"/>
          <p:cNvSpPr>
            <a:spLocks noGrp="1"/>
          </p:cNvSpPr>
          <p:nvPr>
            <p:ph type="body" idx="1"/>
          </p:nvPr>
        </p:nvSpPr>
        <p:spPr>
          <a:xfrm>
            <a:off x="690116" y="2485281"/>
            <a:ext cx="5520680" cy="3255640"/>
          </a:xfrm>
        </p:spPr>
        <p:txBody>
          <a:bodyPr/>
          <a:lstStyle/>
          <a:p>
            <a:pPr marL="0" indent="0">
              <a:spcBef>
                <a:spcPts val="1200"/>
              </a:spcBef>
              <a:buNone/>
            </a:pPr>
            <a:r>
              <a:rPr lang="cs-CZ" sz="2000" dirty="0" smtClean="0"/>
              <a:t>Auditní </a:t>
            </a:r>
            <a:r>
              <a:rPr lang="cs-CZ" sz="2000" dirty="0"/>
              <a:t>orgán postupuje dle:</a:t>
            </a:r>
          </a:p>
          <a:p>
            <a:pPr marL="541338">
              <a:lnSpc>
                <a:spcPct val="150000"/>
              </a:lnSpc>
              <a:buClr>
                <a:srgbClr val="00B050"/>
              </a:buClr>
              <a:buFont typeface="Wingdings" panose="05000000000000000000" pitchFamily="2" charset="2"/>
              <a:buChar char="ü"/>
            </a:pPr>
            <a:r>
              <a:rPr lang="cs-CZ" sz="2000" dirty="0"/>
              <a:t>Zákona o finanční kontrole,</a:t>
            </a:r>
          </a:p>
          <a:p>
            <a:pPr marL="541338">
              <a:lnSpc>
                <a:spcPct val="150000"/>
              </a:lnSpc>
              <a:buClr>
                <a:srgbClr val="00B050"/>
              </a:buClr>
              <a:buFont typeface="Wingdings" panose="05000000000000000000" pitchFamily="2" charset="2"/>
              <a:buChar char="ü"/>
            </a:pPr>
            <a:r>
              <a:rPr lang="cs-CZ" sz="2000" dirty="0"/>
              <a:t>Kontrolního řádu,</a:t>
            </a:r>
          </a:p>
          <a:p>
            <a:pPr marL="541338">
              <a:lnSpc>
                <a:spcPct val="150000"/>
              </a:lnSpc>
              <a:buClr>
                <a:srgbClr val="00B050"/>
              </a:buClr>
              <a:buFont typeface="Wingdings" panose="05000000000000000000" pitchFamily="2" charset="2"/>
              <a:buChar char="ü"/>
            </a:pPr>
            <a:r>
              <a:rPr lang="cs-CZ" sz="2000" dirty="0"/>
              <a:t>Evropských směrnic a nařízení,</a:t>
            </a:r>
          </a:p>
          <a:p>
            <a:pPr marL="541338">
              <a:lnSpc>
                <a:spcPct val="150000"/>
              </a:lnSpc>
              <a:buClr>
                <a:srgbClr val="00B050"/>
              </a:buClr>
              <a:buFont typeface="Wingdings" panose="05000000000000000000" pitchFamily="2" charset="2"/>
              <a:buChar char="ü"/>
            </a:pPr>
            <a:r>
              <a:rPr lang="cs-CZ" sz="2000" dirty="0"/>
              <a:t>Mezinárodních auditorských standardů</a:t>
            </a:r>
            <a:r>
              <a:rPr lang="cs-CZ" sz="2000" dirty="0" smtClean="0"/>
              <a:t>.</a:t>
            </a:r>
            <a:endParaRPr lang="cs-CZ" sz="2000" dirty="0"/>
          </a:p>
        </p:txBody>
      </p:sp>
      <p:sp>
        <p:nvSpPr>
          <p:cNvPr id="5" name="Zástupný symbol pro zápatí 4"/>
          <p:cNvSpPr>
            <a:spLocks noGrp="1"/>
          </p:cNvSpPr>
          <p:nvPr>
            <p:ph type="ftr" sz="quarter" idx="3"/>
          </p:nvPr>
        </p:nvSpPr>
        <p:spPr/>
        <p:txBody>
          <a:bodyPr/>
          <a:lstStyle/>
          <a:p>
            <a:pPr marL="12700"/>
            <a:r>
              <a:rPr lang="cs-CZ" dirty="0" smtClean="0"/>
              <a:t>Představení Auditního orgánu</a:t>
            </a:r>
            <a:endParaRPr lang="cs-CZ" dirty="0"/>
          </a:p>
        </p:txBody>
      </p:sp>
      <p:sp>
        <p:nvSpPr>
          <p:cNvPr id="6" name="Zástupný symbol pro číslo snímku 5"/>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2</a:t>
            </a:fld>
            <a:endParaRPr lang="cs-CZ" dirty="0"/>
          </a:p>
        </p:txBody>
      </p:sp>
      <p:sp>
        <p:nvSpPr>
          <p:cNvPr id="7" name="Obdélník 6"/>
          <p:cNvSpPr/>
          <p:nvPr/>
        </p:nvSpPr>
        <p:spPr>
          <a:xfrm>
            <a:off x="494258" y="1045121"/>
            <a:ext cx="9676978" cy="10687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72000" rIns="180000" bIns="72000" rtlCol="0" anchor="t">
            <a:spAutoFit/>
          </a:bodyPr>
          <a:lstStyle/>
          <a:p>
            <a:pPr marL="0" lvl="1" indent="0">
              <a:spcBef>
                <a:spcPts val="600"/>
              </a:spcBef>
              <a:buNone/>
            </a:pPr>
            <a:r>
              <a:rPr lang="cs-CZ" sz="2000" dirty="0">
                <a:solidFill>
                  <a:schemeClr val="tx1"/>
                </a:solidFill>
              </a:rPr>
              <a:t>Auditní orgán je funkčně nezávislý auditní subjekt, který zajišťuje strategii jednotného auditu prostředků Evropské unie a Finančních mechanizmů </a:t>
            </a:r>
            <a:r>
              <a:rPr lang="cs-CZ" sz="2000" dirty="0" smtClean="0">
                <a:solidFill>
                  <a:schemeClr val="tx1"/>
                </a:solidFill>
              </a:rPr>
              <a:t>EHP/Norska </a:t>
            </a:r>
            <a:r>
              <a:rPr lang="cs-CZ" sz="2000" dirty="0">
                <a:solidFill>
                  <a:schemeClr val="tx1"/>
                </a:solidFill>
              </a:rPr>
              <a:t>s cílem podat ujištění, že výdaje jsou legální </a:t>
            </a:r>
            <a:r>
              <a:rPr lang="cs-CZ" sz="2000" dirty="0" smtClean="0">
                <a:solidFill>
                  <a:schemeClr val="tx1"/>
                </a:solidFill>
              </a:rPr>
              <a:t>a </a:t>
            </a:r>
            <a:r>
              <a:rPr lang="cs-CZ" sz="2000" dirty="0">
                <a:solidFill>
                  <a:schemeClr val="tx1"/>
                </a:solidFill>
              </a:rPr>
              <a:t>správné.</a:t>
            </a:r>
          </a:p>
        </p:txBody>
      </p:sp>
    </p:spTree>
    <p:extLst>
      <p:ext uri="{BB962C8B-B14F-4D97-AF65-F5344CB8AC3E}">
        <p14:creationId xmlns:p14="http://schemas.microsoft.com/office/powerpoint/2010/main" val="8644003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half" idx="10"/>
          </p:nvPr>
        </p:nvSpPr>
        <p:spPr>
          <a:xfrm>
            <a:off x="546100" y="1547138"/>
            <a:ext cx="4680000" cy="4816703"/>
          </a:xfrm>
        </p:spPr>
        <p:txBody>
          <a:bodyPr/>
          <a:lstStyle/>
          <a:p>
            <a:r>
              <a:rPr lang="cs-CZ" sz="2400" b="1" dirty="0">
                <a:solidFill>
                  <a:schemeClr val="tx2"/>
                </a:solidFill>
              </a:rPr>
              <a:t>Co děláme – auditujeme</a:t>
            </a:r>
          </a:p>
          <a:p>
            <a:pPr marL="541338" lvl="0" indent="-361950">
              <a:lnSpc>
                <a:spcPct val="125000"/>
              </a:lnSpc>
              <a:spcBef>
                <a:spcPts val="600"/>
              </a:spcBef>
              <a:buClr>
                <a:schemeClr val="accent1"/>
              </a:buClr>
              <a:buFont typeface="Wingdings" panose="05000000000000000000" pitchFamily="2" charset="2"/>
              <a:buChar char=""/>
            </a:pPr>
            <a:r>
              <a:rPr lang="cs-CZ" altLang="cs-CZ" dirty="0" smtClean="0"/>
              <a:t>Evropské strukturální a investiční fondy (ESIF)</a:t>
            </a:r>
          </a:p>
          <a:p>
            <a:pPr marL="541338" lvl="0" indent="-361950">
              <a:lnSpc>
                <a:spcPct val="125000"/>
              </a:lnSpc>
              <a:spcBef>
                <a:spcPts val="600"/>
              </a:spcBef>
              <a:buClr>
                <a:schemeClr val="accent1"/>
              </a:buClr>
              <a:buFont typeface="Wingdings" panose="05000000000000000000" pitchFamily="2" charset="2"/>
              <a:buChar char=""/>
            </a:pPr>
            <a:r>
              <a:rPr lang="cs-CZ" altLang="cs-CZ" dirty="0" smtClean="0"/>
              <a:t>Azylový</a:t>
            </a:r>
            <a:r>
              <a:rPr lang="cs-CZ" altLang="cs-CZ" dirty="0"/>
              <a:t>, migrační a integrační fond (AMIF) a Fond pro vnitřní bezpečnost (</a:t>
            </a:r>
            <a:r>
              <a:rPr lang="cs-CZ" altLang="cs-CZ" dirty="0" smtClean="0"/>
              <a:t>ISF)</a:t>
            </a:r>
          </a:p>
          <a:p>
            <a:pPr marL="541338" lvl="0" indent="-361950">
              <a:lnSpc>
                <a:spcPct val="125000"/>
              </a:lnSpc>
              <a:spcBef>
                <a:spcPts val="600"/>
              </a:spcBef>
              <a:buClr>
                <a:schemeClr val="accent1"/>
              </a:buClr>
              <a:buFont typeface="Wingdings" panose="05000000000000000000" pitchFamily="2" charset="2"/>
              <a:buChar char=""/>
            </a:pPr>
            <a:r>
              <a:rPr lang="cs-CZ" altLang="cs-CZ" dirty="0" smtClean="0"/>
              <a:t>Finanční </a:t>
            </a:r>
            <a:r>
              <a:rPr lang="cs-CZ" altLang="cs-CZ" dirty="0"/>
              <a:t>mechanismy EHP/Norska 2009 – </a:t>
            </a:r>
            <a:r>
              <a:rPr lang="cs-CZ" altLang="cs-CZ" dirty="0" smtClean="0"/>
              <a:t>2014</a:t>
            </a:r>
          </a:p>
          <a:p>
            <a:pPr marL="541338" lvl="0" indent="-361950">
              <a:lnSpc>
                <a:spcPct val="125000"/>
              </a:lnSpc>
              <a:spcBef>
                <a:spcPts val="600"/>
              </a:spcBef>
              <a:buClr>
                <a:schemeClr val="accent1"/>
              </a:buClr>
              <a:buFont typeface="Wingdings" panose="05000000000000000000" pitchFamily="2" charset="2"/>
              <a:buChar char=""/>
            </a:pPr>
            <a:r>
              <a:rPr lang="cs-CZ" altLang="cs-CZ" dirty="0" smtClean="0"/>
              <a:t>Solidarita </a:t>
            </a:r>
            <a:r>
              <a:rPr lang="cs-CZ" altLang="cs-CZ" dirty="0"/>
              <a:t>a řízení migračních toků (Solid fondy) v programové období </a:t>
            </a:r>
            <a:r>
              <a:rPr lang="cs-CZ" altLang="cs-CZ" dirty="0" smtClean="0"/>
              <a:t>2007/2008-2013)</a:t>
            </a:r>
          </a:p>
          <a:p>
            <a:pPr marL="541338" lvl="0" indent="-361950">
              <a:lnSpc>
                <a:spcPct val="125000"/>
              </a:lnSpc>
              <a:spcBef>
                <a:spcPts val="600"/>
              </a:spcBef>
              <a:buClr>
                <a:schemeClr val="accent1"/>
              </a:buClr>
              <a:buFont typeface="Wingdings" panose="05000000000000000000" pitchFamily="2" charset="2"/>
              <a:buChar char=""/>
            </a:pPr>
            <a:r>
              <a:rPr lang="cs-CZ" altLang="cs-CZ" dirty="0" smtClean="0"/>
              <a:t>Evropský </a:t>
            </a:r>
            <a:r>
              <a:rPr lang="cs-CZ" altLang="cs-CZ" dirty="0"/>
              <a:t>sociální fond (ESF), </a:t>
            </a:r>
            <a:r>
              <a:rPr lang="it-IT" altLang="cs-CZ" dirty="0"/>
              <a:t>Evropský fond pro regionální rozvoj </a:t>
            </a:r>
            <a:r>
              <a:rPr lang="cs-CZ" altLang="cs-CZ" dirty="0"/>
              <a:t>(ERDF), Fond soudržnosti (CF), Evropský rybářský fond (EFF) v programovém období </a:t>
            </a:r>
            <a:r>
              <a:rPr lang="cs-CZ" altLang="cs-CZ" dirty="0" smtClean="0"/>
              <a:t>2007-2013</a:t>
            </a:r>
            <a:endParaRPr lang="cs-CZ" altLang="cs-CZ" dirty="0"/>
          </a:p>
        </p:txBody>
      </p:sp>
      <p:sp>
        <p:nvSpPr>
          <p:cNvPr id="7" name="Zástupný symbol pro obsah 6"/>
          <p:cNvSpPr>
            <a:spLocks noGrp="1"/>
          </p:cNvSpPr>
          <p:nvPr>
            <p:ph sz="half" idx="11"/>
          </p:nvPr>
        </p:nvSpPr>
        <p:spPr>
          <a:xfrm>
            <a:off x="5499100" y="1547138"/>
            <a:ext cx="4680000" cy="5216813"/>
          </a:xfrm>
        </p:spPr>
        <p:txBody>
          <a:bodyPr/>
          <a:lstStyle/>
          <a:p>
            <a:r>
              <a:rPr lang="cs-CZ" altLang="cs-CZ" sz="2400" b="1" dirty="0">
                <a:solidFill>
                  <a:schemeClr val="bg2"/>
                </a:solidFill>
              </a:rPr>
              <a:t>Co neděláme</a:t>
            </a:r>
          </a:p>
          <a:p>
            <a:pPr marL="541338" indent="-361950">
              <a:lnSpc>
                <a:spcPct val="125000"/>
              </a:lnSpc>
              <a:spcBef>
                <a:spcPts val="600"/>
              </a:spcBef>
              <a:buClr>
                <a:schemeClr val="bg2"/>
              </a:buClr>
              <a:buFont typeface="Arial" panose="020B0604020202020204" pitchFamily="34" charset="0"/>
              <a:buChar char="×"/>
            </a:pPr>
            <a:r>
              <a:rPr lang="cs-CZ" altLang="cs-CZ" dirty="0"/>
              <a:t>Audit prostředků EU poskytnutých ze zemědělských fondů - Evropský zemědělský fond pro rozvoj venkova (EAFRD) a Evropský zemědělský záruční fond (EAGF)</a:t>
            </a:r>
          </a:p>
          <a:p>
            <a:pPr marL="541338" indent="-361950">
              <a:lnSpc>
                <a:spcPct val="125000"/>
              </a:lnSpc>
              <a:spcBef>
                <a:spcPts val="600"/>
              </a:spcBef>
              <a:buClr>
                <a:schemeClr val="bg2"/>
              </a:buClr>
              <a:buFont typeface="Arial" panose="020B0604020202020204" pitchFamily="34" charset="0"/>
              <a:buChar char="×"/>
            </a:pPr>
            <a:r>
              <a:rPr lang="cs-CZ" altLang="cs-CZ" dirty="0" smtClean="0"/>
              <a:t>Audit prostředků EU poskytnutých z Fondu </a:t>
            </a:r>
            <a:r>
              <a:rPr lang="cs-CZ" altLang="cs-CZ" dirty="0"/>
              <a:t>evropské pomoci nejchudším osobám (FEAD)</a:t>
            </a:r>
          </a:p>
          <a:p>
            <a:pPr marL="541338" indent="-361950">
              <a:lnSpc>
                <a:spcPct val="125000"/>
              </a:lnSpc>
              <a:spcBef>
                <a:spcPts val="600"/>
              </a:spcBef>
              <a:buClr>
                <a:schemeClr val="bg2"/>
              </a:buClr>
              <a:buFont typeface="Arial" panose="020B0604020202020204" pitchFamily="34" charset="0"/>
              <a:buChar char="×"/>
            </a:pPr>
            <a:r>
              <a:rPr lang="cs-CZ" altLang="cs-CZ" dirty="0"/>
              <a:t>Neauditujeme hospodaření auditované organizace</a:t>
            </a:r>
          </a:p>
          <a:p>
            <a:pPr marL="541338" indent="-361950">
              <a:lnSpc>
                <a:spcPct val="125000"/>
              </a:lnSpc>
              <a:spcBef>
                <a:spcPts val="600"/>
              </a:spcBef>
              <a:buClr>
                <a:schemeClr val="bg2"/>
              </a:buClr>
              <a:buFont typeface="Arial" panose="020B0604020202020204" pitchFamily="34" charset="0"/>
              <a:buChar char="×"/>
            </a:pPr>
            <a:r>
              <a:rPr lang="cs-CZ" altLang="cs-CZ" dirty="0"/>
              <a:t>Auditní orgán ≠ Interní audit!</a:t>
            </a:r>
          </a:p>
          <a:p>
            <a:pPr marL="541338" indent="-361950">
              <a:lnSpc>
                <a:spcPct val="125000"/>
              </a:lnSpc>
              <a:spcBef>
                <a:spcPts val="600"/>
              </a:spcBef>
              <a:buClr>
                <a:schemeClr val="bg2"/>
              </a:buClr>
              <a:buFont typeface="Arial" panose="020B0604020202020204" pitchFamily="34" charset="0"/>
              <a:buChar char="×"/>
            </a:pPr>
            <a:r>
              <a:rPr lang="cs-CZ" altLang="cs-CZ" dirty="0"/>
              <a:t>Nejsme správcem daně</a:t>
            </a:r>
          </a:p>
          <a:p>
            <a:pPr marL="541338" indent="-361950">
              <a:lnSpc>
                <a:spcPct val="125000"/>
              </a:lnSpc>
              <a:spcBef>
                <a:spcPts val="600"/>
              </a:spcBef>
              <a:buClr>
                <a:schemeClr val="bg2"/>
              </a:buClr>
              <a:buFont typeface="Arial" panose="020B0604020202020204" pitchFamily="34" charset="0"/>
              <a:buChar char="×"/>
            </a:pPr>
            <a:r>
              <a:rPr lang="cs-CZ" altLang="cs-CZ" dirty="0"/>
              <a:t>Nejsme detektivy a policisty</a:t>
            </a:r>
          </a:p>
          <a:p>
            <a:pPr marL="541338" indent="-361950">
              <a:lnSpc>
                <a:spcPct val="125000"/>
              </a:lnSpc>
              <a:spcBef>
                <a:spcPts val="600"/>
              </a:spcBef>
              <a:buClr>
                <a:schemeClr val="bg2"/>
              </a:buClr>
              <a:buFont typeface="Arial" panose="020B0604020202020204" pitchFamily="34" charset="0"/>
              <a:buChar char="×"/>
            </a:pPr>
            <a:r>
              <a:rPr lang="cs-CZ" altLang="cs-CZ" dirty="0"/>
              <a:t>Nejsme nástrojem vyřizování konkurenčního boje</a:t>
            </a:r>
          </a:p>
        </p:txBody>
      </p:sp>
      <p:sp>
        <p:nvSpPr>
          <p:cNvPr id="2" name="Nadpis 1"/>
          <p:cNvSpPr>
            <a:spLocks noGrp="1"/>
          </p:cNvSpPr>
          <p:nvPr>
            <p:ph type="title"/>
          </p:nvPr>
        </p:nvSpPr>
        <p:spPr/>
        <p:txBody>
          <a:bodyPr/>
          <a:lstStyle/>
          <a:p>
            <a:r>
              <a:rPr lang="cs-CZ" dirty="0"/>
              <a:t>Předmět činnosti Auditního orgánu</a:t>
            </a:r>
          </a:p>
        </p:txBody>
      </p:sp>
      <p:sp>
        <p:nvSpPr>
          <p:cNvPr id="6" name="Zástupný symbol pro číslo snímku 5"/>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3</a:t>
            </a:fld>
            <a:endParaRPr lang="cs-CZ" dirty="0"/>
          </a:p>
        </p:txBody>
      </p:sp>
      <p:sp>
        <p:nvSpPr>
          <p:cNvPr id="5" name="Zástupný symbol pro zápatí 4"/>
          <p:cNvSpPr>
            <a:spLocks noGrp="1"/>
          </p:cNvSpPr>
          <p:nvPr>
            <p:ph type="ftr" sz="quarter" idx="3"/>
          </p:nvPr>
        </p:nvSpPr>
        <p:spPr/>
        <p:txBody>
          <a:bodyPr/>
          <a:lstStyle/>
          <a:p>
            <a:pPr marL="12700"/>
            <a:r>
              <a:rPr lang="cs-CZ" smtClean="0"/>
              <a:t>Představení Auditního orgánu</a:t>
            </a:r>
            <a:endParaRPr lang="cs-CZ" dirty="0"/>
          </a:p>
        </p:txBody>
      </p:sp>
    </p:spTree>
    <p:extLst>
      <p:ext uri="{BB962C8B-B14F-4D97-AF65-F5344CB8AC3E}">
        <p14:creationId xmlns:p14="http://schemas.microsoft.com/office/powerpoint/2010/main" val="10183800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pPr marL="636588" indent="-457200">
              <a:lnSpc>
                <a:spcPct val="150000"/>
              </a:lnSpc>
              <a:buFont typeface="+mj-lt"/>
              <a:buAutoNum type="arabicPeriod"/>
            </a:pPr>
            <a:r>
              <a:rPr lang="cs-CZ" sz="2400" dirty="0" smtClean="0"/>
              <a:t>Plánování </a:t>
            </a:r>
            <a:r>
              <a:rPr lang="cs-CZ" sz="2400" dirty="0"/>
              <a:t>(Auditní strategie, plány auditů)</a:t>
            </a:r>
          </a:p>
          <a:p>
            <a:pPr marL="636588" indent="-457200">
              <a:lnSpc>
                <a:spcPct val="150000"/>
              </a:lnSpc>
              <a:buFont typeface="+mj-lt"/>
              <a:buAutoNum type="arabicPeriod"/>
            </a:pPr>
            <a:r>
              <a:rPr lang="cs-CZ" sz="2400" dirty="0"/>
              <a:t>Audit designace</a:t>
            </a:r>
          </a:p>
          <a:p>
            <a:pPr marL="636588" indent="-457200">
              <a:lnSpc>
                <a:spcPct val="150000"/>
              </a:lnSpc>
              <a:buFont typeface="+mj-lt"/>
              <a:buAutoNum type="arabicPeriod"/>
            </a:pPr>
            <a:r>
              <a:rPr lang="cs-CZ" sz="2400" dirty="0"/>
              <a:t>Audity operací</a:t>
            </a:r>
          </a:p>
          <a:p>
            <a:pPr marL="636588" indent="-457200">
              <a:lnSpc>
                <a:spcPct val="150000"/>
              </a:lnSpc>
              <a:buFont typeface="+mj-lt"/>
              <a:buAutoNum type="arabicPeriod"/>
            </a:pPr>
            <a:r>
              <a:rPr lang="cs-CZ" sz="2400" dirty="0"/>
              <a:t>Audity systému</a:t>
            </a:r>
          </a:p>
          <a:p>
            <a:pPr marL="636588" indent="-457200">
              <a:lnSpc>
                <a:spcPct val="150000"/>
              </a:lnSpc>
              <a:buFont typeface="+mj-lt"/>
              <a:buAutoNum type="arabicPeriod"/>
            </a:pPr>
            <a:r>
              <a:rPr lang="cs-CZ" sz="2400" dirty="0"/>
              <a:t>Audity účetní závěrky</a:t>
            </a:r>
          </a:p>
          <a:p>
            <a:pPr marL="636588" indent="-457200">
              <a:lnSpc>
                <a:spcPct val="150000"/>
              </a:lnSpc>
              <a:buFont typeface="+mj-lt"/>
              <a:buAutoNum type="arabicPeriod"/>
            </a:pPr>
            <a:r>
              <a:rPr lang="cs-CZ" sz="2400" dirty="0"/>
              <a:t>Audity dle požadavků Evropské komise</a:t>
            </a:r>
          </a:p>
          <a:p>
            <a:pPr marL="636588" indent="-457200">
              <a:lnSpc>
                <a:spcPct val="150000"/>
              </a:lnSpc>
              <a:buFont typeface="+mj-lt"/>
              <a:buAutoNum type="arabicPeriod"/>
            </a:pPr>
            <a:r>
              <a:rPr lang="cs-CZ" sz="2400" dirty="0"/>
              <a:t>Reporting</a:t>
            </a:r>
          </a:p>
          <a:p>
            <a:pPr marL="917575" lvl="1" indent="-457200">
              <a:lnSpc>
                <a:spcPct val="150000"/>
              </a:lnSpc>
              <a:buFont typeface="+mj-lt"/>
              <a:buAutoNum type="alphaLcParenR"/>
            </a:pPr>
            <a:r>
              <a:rPr lang="cs-CZ" sz="2000" dirty="0"/>
              <a:t>Koordinace auditů s Evropským účetním dvorem a Evropskou komisí</a:t>
            </a:r>
          </a:p>
          <a:p>
            <a:pPr marL="917575" lvl="1" indent="-457200">
              <a:lnSpc>
                <a:spcPct val="150000"/>
              </a:lnSpc>
              <a:buFont typeface="+mj-lt"/>
              <a:buAutoNum type="alphaLcParenR"/>
            </a:pPr>
            <a:r>
              <a:rPr lang="cs-CZ" sz="2000" dirty="0"/>
              <a:t>Poradenská a konzultační </a:t>
            </a:r>
            <a:r>
              <a:rPr lang="cs-CZ" sz="2000" dirty="0" smtClean="0"/>
              <a:t>činnost</a:t>
            </a:r>
            <a:endParaRPr lang="cs-CZ" sz="2000" dirty="0"/>
          </a:p>
        </p:txBody>
      </p:sp>
      <p:sp>
        <p:nvSpPr>
          <p:cNvPr id="3" name="Nadpis 2"/>
          <p:cNvSpPr>
            <a:spLocks noGrp="1"/>
          </p:cNvSpPr>
          <p:nvPr>
            <p:ph type="title"/>
          </p:nvPr>
        </p:nvSpPr>
        <p:spPr/>
        <p:txBody>
          <a:bodyPr/>
          <a:lstStyle/>
          <a:p>
            <a:r>
              <a:rPr lang="cs-CZ" dirty="0"/>
              <a:t>Činnosti Auditního orgánu</a:t>
            </a:r>
          </a:p>
        </p:txBody>
      </p:sp>
      <p:sp>
        <p:nvSpPr>
          <p:cNvPr id="5" name="Zástupný symbol pro zápatí 4"/>
          <p:cNvSpPr>
            <a:spLocks noGrp="1"/>
          </p:cNvSpPr>
          <p:nvPr>
            <p:ph type="ftr" sz="quarter" idx="3"/>
          </p:nvPr>
        </p:nvSpPr>
        <p:spPr/>
        <p:txBody>
          <a:bodyPr/>
          <a:lstStyle/>
          <a:p>
            <a:pPr marL="12700"/>
            <a:r>
              <a:rPr lang="cs-CZ" smtClean="0"/>
              <a:t>Představení Auditního orgánu</a:t>
            </a:r>
            <a:endParaRPr lang="cs-CZ" dirty="0"/>
          </a:p>
        </p:txBody>
      </p:sp>
      <p:sp>
        <p:nvSpPr>
          <p:cNvPr id="6" name="Zástupný symbol pro číslo snímku 5"/>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4</a:t>
            </a:fld>
            <a:endParaRPr lang="cs-CZ" dirty="0"/>
          </a:p>
        </p:txBody>
      </p:sp>
    </p:spTree>
    <p:extLst>
      <p:ext uri="{BB962C8B-B14F-4D97-AF65-F5344CB8AC3E}">
        <p14:creationId xmlns:p14="http://schemas.microsoft.com/office/powerpoint/2010/main" val="259549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altLang="cs-CZ" dirty="0"/>
              <a:t>Fungování Auditního orgánu</a:t>
            </a:r>
            <a:endParaRPr lang="cs-CZ" dirty="0"/>
          </a:p>
        </p:txBody>
      </p:sp>
      <p:sp>
        <p:nvSpPr>
          <p:cNvPr id="12" name="Obdélník 11"/>
          <p:cNvSpPr/>
          <p:nvPr/>
        </p:nvSpPr>
        <p:spPr>
          <a:xfrm>
            <a:off x="378148" y="1117129"/>
            <a:ext cx="10009112" cy="646331"/>
          </a:xfrm>
          <a:prstGeom prst="rect">
            <a:avLst/>
          </a:prstGeom>
        </p:spPr>
        <p:txBody>
          <a:bodyPr wrap="square">
            <a:spAutoFit/>
          </a:bodyPr>
          <a:lstStyle/>
          <a:p>
            <a:pPr defTabSz="914400">
              <a:defRPr/>
            </a:pPr>
            <a:r>
              <a:rPr lang="cs-CZ" altLang="cs-CZ" dirty="0"/>
              <a:t>Jak vidíme na obrázku, nejdříve je vytvořena metodika auditů a auditní strategie, na základě které se </a:t>
            </a:r>
            <a:r>
              <a:rPr lang="cs-CZ" altLang="cs-CZ" dirty="0" smtClean="0"/>
              <a:t>naplánují </a:t>
            </a:r>
            <a:r>
              <a:rPr lang="cs-CZ" altLang="cs-CZ" dirty="0"/>
              <a:t>audity, po jejich provedení následuje fáze reportingu a monitoringu.</a:t>
            </a:r>
          </a:p>
        </p:txBody>
      </p:sp>
      <p:cxnSp>
        <p:nvCxnSpPr>
          <p:cNvPr id="4" name="Přímá spojnice se šipkou 3"/>
          <p:cNvCxnSpPr/>
          <p:nvPr/>
        </p:nvCxnSpPr>
        <p:spPr>
          <a:xfrm>
            <a:off x="5166523" y="2147323"/>
            <a:ext cx="0" cy="397900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 name="Obdélník 4"/>
          <p:cNvSpPr/>
          <p:nvPr/>
        </p:nvSpPr>
        <p:spPr>
          <a:xfrm>
            <a:off x="1458268" y="1947317"/>
            <a:ext cx="3573005" cy="830997"/>
          </a:xfrm>
          <a:prstGeom prst="rect">
            <a:avLst/>
          </a:prstGeom>
        </p:spPr>
        <p:txBody>
          <a:bodyPr wrap="square">
            <a:spAutoFit/>
          </a:bodyPr>
          <a:lstStyle/>
          <a:p>
            <a:pPr algn="r">
              <a:defRPr/>
            </a:pPr>
            <a:r>
              <a:rPr lang="cs-CZ" b="1" dirty="0" smtClean="0">
                <a:solidFill>
                  <a:schemeClr val="accent1">
                    <a:lumMod val="75000"/>
                  </a:schemeClr>
                </a:solidFill>
                <a:ea typeface="ＭＳ Ｐゴシック" pitchFamily="50" charset="-128"/>
              </a:rPr>
              <a:t>Metodologie auditu</a:t>
            </a:r>
          </a:p>
          <a:p>
            <a:pPr marL="0" lvl="1" algn="r">
              <a:defRPr/>
            </a:pPr>
            <a:r>
              <a:rPr lang="cs-CZ" sz="1400" b="1" dirty="0" smtClean="0">
                <a:solidFill>
                  <a:schemeClr val="tx2"/>
                </a:solidFill>
                <a:latin typeface="Arial" panose="020B0604020202020204" pitchFamily="34" charset="0"/>
                <a:cs typeface="Arial" panose="020B0604020202020204" pitchFamily="34" charset="0"/>
              </a:rPr>
              <a:t>Auditní strategie, Mezinárodní standardy, Metodické postupy </a:t>
            </a:r>
            <a:r>
              <a:rPr lang="cs-CZ" sz="1600" b="1" dirty="0" smtClean="0">
                <a:solidFill>
                  <a:schemeClr val="accent1">
                    <a:lumMod val="75000"/>
                  </a:schemeClr>
                </a:solidFill>
                <a:ea typeface="ＭＳ Ｐゴシック" pitchFamily="50" charset="-128"/>
              </a:rPr>
              <a:t> </a:t>
            </a:r>
            <a:endParaRPr lang="cs-CZ" sz="1600" b="1" dirty="0">
              <a:solidFill>
                <a:schemeClr val="accent1">
                  <a:lumMod val="75000"/>
                </a:schemeClr>
              </a:solidFill>
              <a:ea typeface="ＭＳ Ｐゴシック" pitchFamily="50" charset="-128"/>
            </a:endParaRPr>
          </a:p>
        </p:txBody>
      </p:sp>
      <p:sp>
        <p:nvSpPr>
          <p:cNvPr id="6" name="Obdélník 5"/>
          <p:cNvSpPr/>
          <p:nvPr/>
        </p:nvSpPr>
        <p:spPr>
          <a:xfrm>
            <a:off x="5285140" y="2641507"/>
            <a:ext cx="3413967" cy="584775"/>
          </a:xfrm>
          <a:prstGeom prst="rect">
            <a:avLst/>
          </a:prstGeom>
        </p:spPr>
        <p:txBody>
          <a:bodyPr wrap="square">
            <a:spAutoFit/>
          </a:bodyPr>
          <a:lstStyle/>
          <a:p>
            <a:r>
              <a:rPr lang="cs-CZ" b="1" dirty="0" smtClean="0">
                <a:solidFill>
                  <a:schemeClr val="accent1">
                    <a:lumMod val="75000"/>
                  </a:schemeClr>
                </a:solidFill>
                <a:ea typeface="ＭＳ Ｐゴシック" pitchFamily="50" charset="-128"/>
              </a:rPr>
              <a:t>Plánování auditů</a:t>
            </a:r>
          </a:p>
          <a:p>
            <a:pPr marL="0" lvl="1"/>
            <a:r>
              <a:rPr lang="cs-CZ" sz="1400" b="1" dirty="0" smtClean="0">
                <a:solidFill>
                  <a:schemeClr val="tx2"/>
                </a:solidFill>
                <a:latin typeface="Arial" panose="020B0604020202020204" pitchFamily="34" charset="0"/>
                <a:cs typeface="Arial" panose="020B0604020202020204" pitchFamily="34" charset="0"/>
              </a:rPr>
              <a:t>Vzorkování, doplňkový vzorek</a:t>
            </a:r>
            <a:endParaRPr lang="cs-CZ" sz="1400" b="1" dirty="0">
              <a:solidFill>
                <a:schemeClr val="tx2"/>
              </a:solidFill>
            </a:endParaRPr>
          </a:p>
        </p:txBody>
      </p:sp>
      <p:sp>
        <p:nvSpPr>
          <p:cNvPr id="33" name="Obdélník 32"/>
          <p:cNvSpPr/>
          <p:nvPr/>
        </p:nvSpPr>
        <p:spPr>
          <a:xfrm>
            <a:off x="5285140" y="3700706"/>
            <a:ext cx="4000860" cy="584775"/>
          </a:xfrm>
          <a:prstGeom prst="rect">
            <a:avLst/>
          </a:prstGeom>
        </p:spPr>
        <p:txBody>
          <a:bodyPr wrap="square">
            <a:spAutoFit/>
          </a:bodyPr>
          <a:lstStyle/>
          <a:p>
            <a:r>
              <a:rPr lang="cs-CZ" b="1" dirty="0">
                <a:solidFill>
                  <a:schemeClr val="accent1">
                    <a:lumMod val="75000"/>
                  </a:schemeClr>
                </a:solidFill>
                <a:ea typeface="ＭＳ Ｐゴシック" pitchFamily="50" charset="-128"/>
              </a:rPr>
              <a:t>Výkon</a:t>
            </a:r>
          </a:p>
          <a:p>
            <a:pPr marL="0" lvl="1"/>
            <a:r>
              <a:rPr lang="cs-CZ" sz="1400" b="1" dirty="0">
                <a:solidFill>
                  <a:schemeClr val="tx2"/>
                </a:solidFill>
                <a:latin typeface="Arial" panose="020B0604020202020204" pitchFamily="34" charset="0"/>
                <a:cs typeface="Arial" panose="020B0604020202020204" pitchFamily="34" charset="0"/>
              </a:rPr>
              <a:t>Analýzy, Rozhovory, Testování, </a:t>
            </a:r>
            <a:r>
              <a:rPr lang="cs-CZ" sz="1400" b="1" dirty="0" smtClean="0">
                <a:solidFill>
                  <a:schemeClr val="tx2"/>
                </a:solidFill>
                <a:latin typeface="Arial" panose="020B0604020202020204" pitchFamily="34" charset="0"/>
                <a:cs typeface="Arial" panose="020B0604020202020204" pitchFamily="34" charset="0"/>
              </a:rPr>
              <a:t>Pozorování</a:t>
            </a:r>
            <a:endParaRPr lang="cs-CZ" sz="1400" b="1" dirty="0">
              <a:solidFill>
                <a:schemeClr val="tx2"/>
              </a:solidFill>
              <a:latin typeface="Arial" panose="020B0604020202020204" pitchFamily="34" charset="0"/>
              <a:cs typeface="Arial" panose="020B0604020202020204" pitchFamily="34" charset="0"/>
            </a:endParaRPr>
          </a:p>
        </p:txBody>
      </p:sp>
      <p:sp>
        <p:nvSpPr>
          <p:cNvPr id="37" name="Obdélník 36"/>
          <p:cNvSpPr/>
          <p:nvPr/>
        </p:nvSpPr>
        <p:spPr>
          <a:xfrm>
            <a:off x="1862921" y="3124642"/>
            <a:ext cx="3168352" cy="584775"/>
          </a:xfrm>
          <a:prstGeom prst="rect">
            <a:avLst/>
          </a:prstGeom>
        </p:spPr>
        <p:txBody>
          <a:bodyPr wrap="square">
            <a:spAutoFit/>
          </a:bodyPr>
          <a:lstStyle/>
          <a:p>
            <a:pPr algn="r">
              <a:defRPr/>
            </a:pPr>
            <a:r>
              <a:rPr lang="cs-CZ" b="1" dirty="0" smtClean="0">
                <a:solidFill>
                  <a:schemeClr val="accent1">
                    <a:lumMod val="75000"/>
                  </a:schemeClr>
                </a:solidFill>
                <a:ea typeface="ＭＳ Ｐゴシック" pitchFamily="50" charset="-128"/>
              </a:rPr>
              <a:t>Příprava</a:t>
            </a:r>
          </a:p>
          <a:p>
            <a:pPr marL="0" lvl="1" algn="r">
              <a:defRPr/>
            </a:pPr>
            <a:r>
              <a:rPr lang="cs-CZ" sz="1400" b="1" dirty="0" smtClean="0">
                <a:solidFill>
                  <a:schemeClr val="tx2"/>
                </a:solidFill>
                <a:latin typeface="Arial" panose="020B0604020202020204" pitchFamily="34" charset="0"/>
                <a:cs typeface="Arial" panose="020B0604020202020204" pitchFamily="34" charset="0"/>
              </a:rPr>
              <a:t>Zahájení, Prvotní analýza, Program</a:t>
            </a:r>
            <a:endParaRPr lang="cs-CZ" sz="1400" b="1" dirty="0">
              <a:solidFill>
                <a:schemeClr val="tx2"/>
              </a:solidFill>
              <a:latin typeface="Arial" panose="020B0604020202020204" pitchFamily="34" charset="0"/>
              <a:cs typeface="Arial" panose="020B0604020202020204" pitchFamily="34" charset="0"/>
            </a:endParaRPr>
          </a:p>
        </p:txBody>
      </p:sp>
      <p:sp>
        <p:nvSpPr>
          <p:cNvPr id="47" name="Obdélník 46"/>
          <p:cNvSpPr/>
          <p:nvPr/>
        </p:nvSpPr>
        <p:spPr>
          <a:xfrm>
            <a:off x="1862921" y="4276770"/>
            <a:ext cx="3168352" cy="584775"/>
          </a:xfrm>
          <a:prstGeom prst="rect">
            <a:avLst/>
          </a:prstGeom>
        </p:spPr>
        <p:txBody>
          <a:bodyPr wrap="square">
            <a:spAutoFit/>
          </a:bodyPr>
          <a:lstStyle/>
          <a:p>
            <a:pPr algn="r">
              <a:defRPr/>
            </a:pPr>
            <a:r>
              <a:rPr lang="cs-CZ" b="1" dirty="0" smtClean="0">
                <a:solidFill>
                  <a:schemeClr val="accent1">
                    <a:lumMod val="75000"/>
                  </a:schemeClr>
                </a:solidFill>
                <a:ea typeface="ＭＳ Ｐゴシック" pitchFamily="50" charset="-128"/>
              </a:rPr>
              <a:t>Výsledek</a:t>
            </a:r>
          </a:p>
          <a:p>
            <a:pPr marL="0" lvl="1" algn="r">
              <a:defRPr/>
            </a:pPr>
            <a:r>
              <a:rPr lang="cs-CZ" sz="1400" b="1" dirty="0" smtClean="0">
                <a:solidFill>
                  <a:schemeClr val="tx2"/>
                </a:solidFill>
                <a:latin typeface="Arial" panose="020B0604020202020204" pitchFamily="34" charset="0"/>
                <a:cs typeface="Arial" panose="020B0604020202020204" pitchFamily="34" charset="0"/>
              </a:rPr>
              <a:t>Návrh Zprávy, Projednání, Zpráva</a:t>
            </a:r>
            <a:endParaRPr lang="cs-CZ" sz="1400" b="1" dirty="0">
              <a:solidFill>
                <a:schemeClr val="tx2"/>
              </a:solidFill>
              <a:latin typeface="Arial" panose="020B0604020202020204" pitchFamily="34" charset="0"/>
              <a:cs typeface="Arial" panose="020B0604020202020204" pitchFamily="34" charset="0"/>
            </a:endParaRPr>
          </a:p>
        </p:txBody>
      </p:sp>
      <p:sp>
        <p:nvSpPr>
          <p:cNvPr id="49" name="Obdélník 48"/>
          <p:cNvSpPr/>
          <p:nvPr/>
        </p:nvSpPr>
        <p:spPr>
          <a:xfrm>
            <a:off x="5285140" y="4780826"/>
            <a:ext cx="4000860" cy="584775"/>
          </a:xfrm>
          <a:prstGeom prst="rect">
            <a:avLst/>
          </a:prstGeom>
        </p:spPr>
        <p:txBody>
          <a:bodyPr wrap="square">
            <a:spAutoFit/>
          </a:bodyPr>
          <a:lstStyle/>
          <a:p>
            <a:r>
              <a:rPr lang="cs-CZ" b="1" dirty="0" smtClean="0">
                <a:solidFill>
                  <a:schemeClr val="accent1">
                    <a:lumMod val="75000"/>
                  </a:schemeClr>
                </a:solidFill>
                <a:ea typeface="ＭＳ Ｐゴシック" pitchFamily="50" charset="-128"/>
              </a:rPr>
              <a:t>Reporting</a:t>
            </a:r>
          </a:p>
          <a:p>
            <a:r>
              <a:rPr lang="cs-CZ" sz="1400" b="1" dirty="0" smtClean="0">
                <a:solidFill>
                  <a:schemeClr val="tx2"/>
                </a:solidFill>
                <a:latin typeface="Arial" panose="020B0604020202020204" pitchFamily="34" charset="0"/>
                <a:cs typeface="Arial" panose="020B0604020202020204" pitchFamily="34" charset="0"/>
              </a:rPr>
              <a:t>Ministr, Souhrnné </a:t>
            </a:r>
            <a:r>
              <a:rPr lang="cs-CZ" sz="1400" b="1" dirty="0">
                <a:solidFill>
                  <a:schemeClr val="tx2"/>
                </a:solidFill>
                <a:latin typeface="Arial" panose="020B0604020202020204" pitchFamily="34" charset="0"/>
                <a:cs typeface="Arial" panose="020B0604020202020204" pitchFamily="34" charset="0"/>
              </a:rPr>
              <a:t>/ roční zprávy</a:t>
            </a:r>
          </a:p>
        </p:txBody>
      </p:sp>
      <p:sp>
        <p:nvSpPr>
          <p:cNvPr id="50" name="Obdélník 49"/>
          <p:cNvSpPr/>
          <p:nvPr/>
        </p:nvSpPr>
        <p:spPr>
          <a:xfrm>
            <a:off x="738188" y="5284882"/>
            <a:ext cx="4293085" cy="584775"/>
          </a:xfrm>
          <a:prstGeom prst="rect">
            <a:avLst/>
          </a:prstGeom>
        </p:spPr>
        <p:txBody>
          <a:bodyPr wrap="square">
            <a:spAutoFit/>
          </a:bodyPr>
          <a:lstStyle/>
          <a:p>
            <a:pPr algn="r">
              <a:defRPr/>
            </a:pPr>
            <a:r>
              <a:rPr lang="cs-CZ" b="1" dirty="0" smtClean="0">
                <a:solidFill>
                  <a:schemeClr val="accent1">
                    <a:lumMod val="75000"/>
                  </a:schemeClr>
                </a:solidFill>
                <a:ea typeface="ＭＳ Ｐゴシック" pitchFamily="50" charset="-128"/>
              </a:rPr>
              <a:t>Monitoring</a:t>
            </a:r>
          </a:p>
          <a:p>
            <a:pPr marL="0" lvl="1" algn="r">
              <a:defRPr/>
            </a:pPr>
            <a:r>
              <a:rPr lang="cs-CZ" sz="1400" b="1" dirty="0" smtClean="0">
                <a:solidFill>
                  <a:schemeClr val="tx2"/>
                </a:solidFill>
                <a:latin typeface="Arial" panose="020B0604020202020204" pitchFamily="34" charset="0"/>
                <a:cs typeface="Arial" panose="020B0604020202020204" pitchFamily="34" charset="0"/>
              </a:rPr>
              <a:t>Sledování plnění opatření k nápravě</a:t>
            </a:r>
            <a:endParaRPr lang="cs-CZ" sz="1400" b="1" dirty="0">
              <a:solidFill>
                <a:schemeClr val="tx2"/>
              </a:solidFill>
              <a:latin typeface="Arial" panose="020B0604020202020204" pitchFamily="34" charset="0"/>
              <a:cs typeface="Arial" panose="020B0604020202020204" pitchFamily="34" charset="0"/>
            </a:endParaRPr>
          </a:p>
        </p:txBody>
      </p:sp>
      <p:sp>
        <p:nvSpPr>
          <p:cNvPr id="51" name="Obdélník 50"/>
          <p:cNvSpPr/>
          <p:nvPr/>
        </p:nvSpPr>
        <p:spPr>
          <a:xfrm>
            <a:off x="4269207" y="6146930"/>
            <a:ext cx="1800200" cy="369332"/>
          </a:xfrm>
          <a:prstGeom prst="rect">
            <a:avLst/>
          </a:prstGeom>
        </p:spPr>
        <p:txBody>
          <a:bodyPr wrap="square">
            <a:spAutoFit/>
          </a:bodyPr>
          <a:lstStyle/>
          <a:p>
            <a:r>
              <a:rPr lang="cs-CZ" b="1" dirty="0">
                <a:solidFill>
                  <a:schemeClr val="accent1">
                    <a:lumMod val="75000"/>
                  </a:schemeClr>
                </a:solidFill>
                <a:ea typeface="ＭＳ Ｐゴシック" pitchFamily="50" charset="-128"/>
              </a:rPr>
              <a:t>Výrok </a:t>
            </a:r>
            <a:r>
              <a:rPr lang="cs-CZ" b="1" dirty="0" smtClean="0">
                <a:solidFill>
                  <a:schemeClr val="accent1">
                    <a:lumMod val="75000"/>
                  </a:schemeClr>
                </a:solidFill>
                <a:ea typeface="ＭＳ Ｐゴシック" pitchFamily="50" charset="-128"/>
              </a:rPr>
              <a:t>auditora</a:t>
            </a:r>
            <a:endParaRPr lang="cs-CZ" b="1" dirty="0">
              <a:solidFill>
                <a:schemeClr val="accent1">
                  <a:lumMod val="75000"/>
                </a:schemeClr>
              </a:solidFill>
              <a:ea typeface="ＭＳ Ｐゴシック" pitchFamily="50" charset="-128"/>
            </a:endParaRPr>
          </a:p>
        </p:txBody>
      </p:sp>
      <p:sp>
        <p:nvSpPr>
          <p:cNvPr id="52" name="Obdélník 51"/>
          <p:cNvSpPr/>
          <p:nvPr/>
        </p:nvSpPr>
        <p:spPr>
          <a:xfrm>
            <a:off x="3650592" y="6516262"/>
            <a:ext cx="3031861" cy="369332"/>
          </a:xfrm>
          <a:prstGeom prst="rect">
            <a:avLst/>
          </a:prstGeom>
        </p:spPr>
        <p:txBody>
          <a:bodyPr wrap="square">
            <a:spAutoFit/>
          </a:bodyPr>
          <a:lstStyle/>
          <a:p>
            <a:pPr algn="ctr">
              <a:defRPr/>
            </a:pPr>
            <a:r>
              <a:rPr lang="cs-CZ" b="1" dirty="0" smtClean="0">
                <a:solidFill>
                  <a:schemeClr val="accent1">
                    <a:lumMod val="75000"/>
                  </a:schemeClr>
                </a:solidFill>
                <a:ea typeface="ＭＳ Ｐゴシック" pitchFamily="50" charset="-128"/>
              </a:rPr>
              <a:t>Výroční kontrolní zpráva</a:t>
            </a:r>
            <a:endParaRPr lang="cs-CZ" b="1" dirty="0">
              <a:solidFill>
                <a:schemeClr val="accent1">
                  <a:lumMod val="75000"/>
                </a:schemeClr>
              </a:solidFill>
              <a:ea typeface="ＭＳ Ｐゴシック" pitchFamily="50" charset="-128"/>
            </a:endParaRPr>
          </a:p>
        </p:txBody>
      </p:sp>
      <p:sp>
        <p:nvSpPr>
          <p:cNvPr id="8" name="Ovál 7"/>
          <p:cNvSpPr/>
          <p:nvPr/>
        </p:nvSpPr>
        <p:spPr>
          <a:xfrm>
            <a:off x="5076090" y="2054106"/>
            <a:ext cx="186434" cy="186434"/>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3" name="Ovál 52"/>
          <p:cNvSpPr/>
          <p:nvPr/>
        </p:nvSpPr>
        <p:spPr>
          <a:xfrm>
            <a:off x="5076090" y="2747460"/>
            <a:ext cx="186434" cy="186434"/>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4" name="Ovál 53"/>
          <p:cNvSpPr/>
          <p:nvPr/>
        </p:nvSpPr>
        <p:spPr>
          <a:xfrm>
            <a:off x="5076090" y="3238982"/>
            <a:ext cx="186434" cy="186434"/>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5" name="Ovál 54"/>
          <p:cNvSpPr/>
          <p:nvPr/>
        </p:nvSpPr>
        <p:spPr>
          <a:xfrm>
            <a:off x="5076090" y="3806659"/>
            <a:ext cx="186434" cy="186434"/>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6" name="Ovál 55"/>
          <p:cNvSpPr/>
          <p:nvPr/>
        </p:nvSpPr>
        <p:spPr>
          <a:xfrm>
            <a:off x="5076090" y="4404534"/>
            <a:ext cx="186434" cy="186434"/>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7" name="Ovál 56"/>
          <p:cNvSpPr/>
          <p:nvPr/>
        </p:nvSpPr>
        <p:spPr>
          <a:xfrm>
            <a:off x="5076090" y="4874245"/>
            <a:ext cx="186434" cy="186434"/>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8" name="Ovál 57"/>
          <p:cNvSpPr/>
          <p:nvPr/>
        </p:nvSpPr>
        <p:spPr>
          <a:xfrm>
            <a:off x="5076090" y="5405297"/>
            <a:ext cx="186434" cy="186434"/>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28746325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9900" y="581025"/>
            <a:ext cx="9845352" cy="466090"/>
          </a:xfrm>
        </p:spPr>
        <p:txBody>
          <a:bodyPr/>
          <a:lstStyle/>
          <a:p>
            <a:pPr>
              <a:defRPr/>
            </a:pPr>
            <a:r>
              <a:rPr lang="cs-CZ" dirty="0" smtClean="0"/>
              <a:t>Vazby mezi audity systému, operací a účetní závěrky</a:t>
            </a:r>
            <a:endParaRPr lang="cs-CZ" dirty="0"/>
          </a:p>
        </p:txBody>
      </p:sp>
      <p:sp>
        <p:nvSpPr>
          <p:cNvPr id="6" name="Zástupný symbol pro zápatí 5"/>
          <p:cNvSpPr>
            <a:spLocks noGrp="1"/>
          </p:cNvSpPr>
          <p:nvPr>
            <p:ph type="ftr" sz="quarter" idx="3"/>
          </p:nvPr>
        </p:nvSpPr>
        <p:spPr/>
        <p:txBody>
          <a:bodyPr/>
          <a:lstStyle/>
          <a:p>
            <a:pPr marL="12700"/>
            <a:r>
              <a:rPr lang="cs-CZ" smtClean="0"/>
              <a:t>Představení Auditního orgánu</a:t>
            </a:r>
            <a:endParaRPr lang="cs-CZ" dirty="0"/>
          </a:p>
        </p:txBody>
      </p:sp>
      <p:sp>
        <p:nvSpPr>
          <p:cNvPr id="7" name="Zástupný symbol pro číslo snímku 6"/>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6</a:t>
            </a:fld>
            <a:endParaRPr lang="cs-CZ" dirty="0"/>
          </a:p>
        </p:txBody>
      </p:sp>
      <p:sp>
        <p:nvSpPr>
          <p:cNvPr id="8" name="Obdélník 7"/>
          <p:cNvSpPr/>
          <p:nvPr/>
        </p:nvSpPr>
        <p:spPr>
          <a:xfrm>
            <a:off x="738188" y="5581625"/>
            <a:ext cx="9217024" cy="81975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lstStyle/>
          <a:p>
            <a:pPr marL="0" lvl="1" indent="0">
              <a:spcBef>
                <a:spcPts val="600"/>
              </a:spcBef>
              <a:buNone/>
            </a:pPr>
            <a:r>
              <a:rPr lang="cs-CZ" sz="1600" b="1" dirty="0" smtClean="0">
                <a:solidFill>
                  <a:schemeClr val="tx1"/>
                </a:solidFill>
              </a:rPr>
              <a:t>Poznámka:</a:t>
            </a:r>
          </a:p>
          <a:p>
            <a:pPr marL="0" lvl="1" indent="0">
              <a:spcBef>
                <a:spcPts val="600"/>
              </a:spcBef>
              <a:buNone/>
            </a:pPr>
            <a:r>
              <a:rPr lang="cs-CZ" sz="1600" dirty="0" smtClean="0">
                <a:solidFill>
                  <a:schemeClr val="tx1"/>
                </a:solidFill>
              </a:rPr>
              <a:t>Platí </a:t>
            </a:r>
            <a:r>
              <a:rPr lang="cs-CZ" sz="1600" dirty="0">
                <a:solidFill>
                  <a:schemeClr val="tx1"/>
                </a:solidFill>
              </a:rPr>
              <a:t>pouze pro ESIF, AMIF a </a:t>
            </a:r>
            <a:r>
              <a:rPr lang="cs-CZ" sz="1600" dirty="0" smtClean="0">
                <a:solidFill>
                  <a:schemeClr val="tx1"/>
                </a:solidFill>
              </a:rPr>
              <a:t>ISF, </a:t>
            </a:r>
            <a:r>
              <a:rPr lang="cs-CZ" sz="1600" dirty="0">
                <a:solidFill>
                  <a:schemeClr val="tx1"/>
                </a:solidFill>
              </a:rPr>
              <a:t>nikoliv pro Finanční mechanizmy </a:t>
            </a:r>
            <a:r>
              <a:rPr lang="cs-CZ" sz="1600" dirty="0" smtClean="0">
                <a:solidFill>
                  <a:schemeClr val="tx1"/>
                </a:solidFill>
              </a:rPr>
              <a:t>EHP/Norska.</a:t>
            </a:r>
            <a:endParaRPr lang="cs-CZ" sz="1600" dirty="0">
              <a:solidFill>
                <a:schemeClr val="tx1"/>
              </a:solidFill>
            </a:endParaRPr>
          </a:p>
        </p:txBody>
      </p:sp>
      <p:sp>
        <p:nvSpPr>
          <p:cNvPr id="9" name="Obdélník 8"/>
          <p:cNvSpPr/>
          <p:nvPr/>
        </p:nvSpPr>
        <p:spPr>
          <a:xfrm>
            <a:off x="594172" y="1693193"/>
            <a:ext cx="2592288" cy="86409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a:t>Audit systému</a:t>
            </a:r>
          </a:p>
        </p:txBody>
      </p:sp>
      <p:sp>
        <p:nvSpPr>
          <p:cNvPr id="10" name="Obdélník 9"/>
          <p:cNvSpPr/>
          <p:nvPr/>
        </p:nvSpPr>
        <p:spPr>
          <a:xfrm>
            <a:off x="7362924" y="1693193"/>
            <a:ext cx="2592288" cy="86409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a:t>Audit operací</a:t>
            </a:r>
          </a:p>
        </p:txBody>
      </p:sp>
      <p:sp>
        <p:nvSpPr>
          <p:cNvPr id="11" name="Obdélník 10"/>
          <p:cNvSpPr/>
          <p:nvPr/>
        </p:nvSpPr>
        <p:spPr>
          <a:xfrm>
            <a:off x="4046240" y="4429497"/>
            <a:ext cx="2592288" cy="86409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a:t>Audit účetní uzávěrky</a:t>
            </a:r>
          </a:p>
        </p:txBody>
      </p:sp>
      <p:sp>
        <p:nvSpPr>
          <p:cNvPr id="12" name="Šipka doprava 11"/>
          <p:cNvSpPr/>
          <p:nvPr/>
        </p:nvSpPr>
        <p:spPr>
          <a:xfrm>
            <a:off x="3474492" y="1756693"/>
            <a:ext cx="3672408" cy="313283"/>
          </a:xfrm>
          <a:prstGeom prst="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Šipka doprava 12"/>
          <p:cNvSpPr/>
          <p:nvPr/>
        </p:nvSpPr>
        <p:spPr>
          <a:xfrm rot="10800000">
            <a:off x="3474492" y="2100214"/>
            <a:ext cx="3672408" cy="313283"/>
          </a:xfrm>
          <a:prstGeom prst="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3127226" y="1126306"/>
            <a:ext cx="4091682" cy="738664"/>
          </a:xfrm>
          <a:prstGeom prst="rect">
            <a:avLst/>
          </a:prstGeom>
        </p:spPr>
        <p:txBody>
          <a:bodyPr wrap="square">
            <a:spAutoFit/>
          </a:bodyPr>
          <a:lstStyle/>
          <a:p>
            <a:pPr algn="ctr"/>
            <a:r>
              <a:rPr lang="cs-CZ" sz="1400" dirty="0"/>
              <a:t>výsledky auditu systému ovlivňují velikost vzorku operací pro ověření vykázaných výdajů při auditu operací</a:t>
            </a:r>
          </a:p>
        </p:txBody>
      </p:sp>
      <p:sp>
        <p:nvSpPr>
          <p:cNvPr id="15" name="Obdélník 14"/>
          <p:cNvSpPr/>
          <p:nvPr/>
        </p:nvSpPr>
        <p:spPr>
          <a:xfrm>
            <a:off x="2898428" y="2413273"/>
            <a:ext cx="4464496" cy="1169551"/>
          </a:xfrm>
          <a:prstGeom prst="rect">
            <a:avLst/>
          </a:prstGeom>
        </p:spPr>
        <p:txBody>
          <a:bodyPr wrap="square" lIns="0" rIns="0">
            <a:spAutoFit/>
          </a:bodyPr>
          <a:lstStyle/>
          <a:p>
            <a:pPr marL="355600" lvl="2" indent="-177800" algn="ctr">
              <a:spcBef>
                <a:spcPts val="600"/>
              </a:spcBef>
            </a:pPr>
            <a:r>
              <a:rPr lang="cs-CZ" sz="1400" dirty="0" smtClean="0"/>
              <a:t>Audity operací potvrzují</a:t>
            </a:r>
            <a:r>
              <a:rPr lang="cs-CZ" sz="1400" dirty="0"/>
              <a:t>, popř. vyvracejí hodnocení přiměřenosti a účinnosti (spolehlivosti) řídícího a kontrolního systému (které je výsledkem auditů systému</a:t>
            </a:r>
            <a:r>
              <a:rPr lang="cs-CZ" sz="1400" dirty="0" smtClean="0"/>
              <a:t>) a jsou </a:t>
            </a:r>
            <a:r>
              <a:rPr lang="cs-CZ" sz="1400" dirty="0"/>
              <a:t>podkladem pro upřesnění plánovaných auditů systému</a:t>
            </a:r>
          </a:p>
        </p:txBody>
      </p:sp>
      <p:cxnSp>
        <p:nvCxnSpPr>
          <p:cNvPr id="19" name="Pravoúhlá spojnice 18"/>
          <p:cNvCxnSpPr>
            <a:stCxn id="9" idx="2"/>
            <a:endCxn id="11" idx="1"/>
          </p:cNvCxnSpPr>
          <p:nvPr/>
        </p:nvCxnSpPr>
        <p:spPr>
          <a:xfrm rot="16200000" flipH="1">
            <a:off x="1816150" y="2631455"/>
            <a:ext cx="2304256" cy="2155924"/>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Pravoúhlá spojnice 19"/>
          <p:cNvCxnSpPr>
            <a:stCxn id="10" idx="2"/>
            <a:endCxn id="11" idx="3"/>
          </p:cNvCxnSpPr>
          <p:nvPr/>
        </p:nvCxnSpPr>
        <p:spPr>
          <a:xfrm rot="5400000">
            <a:off x="6496670" y="2699147"/>
            <a:ext cx="2304256" cy="202054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Obdélník 22"/>
          <p:cNvSpPr/>
          <p:nvPr/>
        </p:nvSpPr>
        <p:spPr>
          <a:xfrm>
            <a:off x="8227020" y="3054736"/>
            <a:ext cx="2322364" cy="954107"/>
          </a:xfrm>
          <a:prstGeom prst="rect">
            <a:avLst/>
          </a:prstGeom>
        </p:spPr>
        <p:txBody>
          <a:bodyPr wrap="square">
            <a:spAutoFit/>
          </a:bodyPr>
          <a:lstStyle/>
          <a:p>
            <a:pPr lvl="1">
              <a:spcBef>
                <a:spcPts val="600"/>
              </a:spcBef>
            </a:pPr>
            <a:r>
              <a:rPr lang="cs-CZ" sz="1400" dirty="0"/>
              <a:t>výsledky auditů </a:t>
            </a:r>
            <a:r>
              <a:rPr lang="cs-CZ" sz="1400" dirty="0" smtClean="0"/>
              <a:t>operací </a:t>
            </a:r>
            <a:r>
              <a:rPr lang="cs-CZ" sz="1400" dirty="0"/>
              <a:t>se využívají i v rámci vyjádření k účetní </a:t>
            </a:r>
            <a:r>
              <a:rPr lang="cs-CZ" sz="1400" dirty="0" smtClean="0"/>
              <a:t>závěrce</a:t>
            </a:r>
            <a:endParaRPr lang="cs-CZ" sz="1400" dirty="0"/>
          </a:p>
        </p:txBody>
      </p:sp>
      <p:sp>
        <p:nvSpPr>
          <p:cNvPr id="24" name="Obdélník 23"/>
          <p:cNvSpPr/>
          <p:nvPr/>
        </p:nvSpPr>
        <p:spPr>
          <a:xfrm>
            <a:off x="-432048" y="3061345"/>
            <a:ext cx="2322364" cy="954107"/>
          </a:xfrm>
          <a:prstGeom prst="rect">
            <a:avLst/>
          </a:prstGeom>
        </p:spPr>
        <p:txBody>
          <a:bodyPr wrap="square">
            <a:spAutoFit/>
          </a:bodyPr>
          <a:lstStyle/>
          <a:p>
            <a:pPr lvl="1" algn="r">
              <a:spcBef>
                <a:spcPts val="600"/>
              </a:spcBef>
            </a:pPr>
            <a:r>
              <a:rPr lang="cs-CZ" sz="1400" dirty="0"/>
              <a:t>výsledky auditů </a:t>
            </a:r>
            <a:r>
              <a:rPr lang="cs-CZ" sz="1400" dirty="0" smtClean="0"/>
              <a:t>systému se </a:t>
            </a:r>
            <a:r>
              <a:rPr lang="cs-CZ" sz="1400" dirty="0"/>
              <a:t>využívají i v rámci vyjádření k účetní </a:t>
            </a:r>
            <a:r>
              <a:rPr lang="cs-CZ" sz="1400" dirty="0" smtClean="0"/>
              <a:t>závěrce</a:t>
            </a:r>
            <a:endParaRPr lang="cs-CZ" sz="1400" dirty="0"/>
          </a:p>
        </p:txBody>
      </p:sp>
    </p:spTree>
    <p:extLst>
      <p:ext uri="{BB962C8B-B14F-4D97-AF65-F5344CB8AC3E}">
        <p14:creationId xmlns:p14="http://schemas.microsoft.com/office/powerpoint/2010/main" val="40940414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1"/>
          <p:cNvSpPr>
            <a:spLocks noGrp="1"/>
          </p:cNvSpPr>
          <p:nvPr>
            <p:ph type="title"/>
          </p:nvPr>
        </p:nvSpPr>
        <p:spPr>
          <a:xfrm>
            <a:off x="469900" y="581025"/>
            <a:ext cx="8990799" cy="923330"/>
          </a:xfrm>
        </p:spPr>
        <p:txBody>
          <a:bodyPr/>
          <a:lstStyle/>
          <a:p>
            <a:pPr>
              <a:defRPr/>
            </a:pPr>
            <a:r>
              <a:rPr lang="cs-CZ" dirty="0" smtClean="0"/>
              <a:t>Počty auditů provedených Auditním orgánem u OP, které mají řídící orgán na území ČR</a:t>
            </a:r>
            <a:endParaRPr lang="cs-CZ" dirty="0"/>
          </a:p>
        </p:txBody>
      </p:sp>
      <p:sp>
        <p:nvSpPr>
          <p:cNvPr id="5" name="Zástupný symbol pro zápatí 4"/>
          <p:cNvSpPr>
            <a:spLocks noGrp="1"/>
          </p:cNvSpPr>
          <p:nvPr>
            <p:ph type="ftr" sz="quarter" idx="3"/>
          </p:nvPr>
        </p:nvSpPr>
        <p:spPr/>
        <p:txBody>
          <a:bodyPr/>
          <a:lstStyle/>
          <a:p>
            <a:pPr marL="12700"/>
            <a:r>
              <a:rPr lang="cs-CZ" smtClean="0"/>
              <a:t>Představení Auditního orgánu</a:t>
            </a:r>
            <a:endParaRPr lang="cs-CZ" dirty="0"/>
          </a:p>
        </p:txBody>
      </p:sp>
      <p:sp>
        <p:nvSpPr>
          <p:cNvPr id="6" name="Zástupný symbol pro číslo snímku 5"/>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7</a:t>
            </a:fld>
            <a:endParaRPr lang="cs-CZ" dirty="0"/>
          </a:p>
        </p:txBody>
      </p:sp>
      <p:graphicFrame>
        <p:nvGraphicFramePr>
          <p:cNvPr id="15" name="Graf 14"/>
          <p:cNvGraphicFramePr>
            <a:graphicFrameLocks/>
          </p:cNvGraphicFramePr>
          <p:nvPr>
            <p:extLst>
              <p:ext uri="{D42A27DB-BD31-4B8C-83A1-F6EECF244321}">
                <p14:modId xmlns:p14="http://schemas.microsoft.com/office/powerpoint/2010/main" val="1785451853"/>
              </p:ext>
            </p:extLst>
          </p:nvPr>
        </p:nvGraphicFramePr>
        <p:xfrm>
          <a:off x="450156" y="1621185"/>
          <a:ext cx="9793088" cy="5328592"/>
        </p:xfrm>
        <a:graphic>
          <a:graphicData uri="http://schemas.openxmlformats.org/drawingml/2006/chart">
            <c:chart xmlns:c="http://schemas.openxmlformats.org/drawingml/2006/chart" xmlns:r="http://schemas.openxmlformats.org/officeDocument/2006/relationships" r:id="rId3"/>
          </a:graphicData>
        </a:graphic>
      </p:graphicFrame>
      <p:sp>
        <p:nvSpPr>
          <p:cNvPr id="7" name="Obdélník 6"/>
          <p:cNvSpPr/>
          <p:nvPr/>
        </p:nvSpPr>
        <p:spPr>
          <a:xfrm>
            <a:off x="8875092" y="253033"/>
            <a:ext cx="1688177" cy="27875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521" tIns="84521" rIns="84521" bIns="84521" rtlCol="0" anchor="t"/>
          <a:lstStyle/>
          <a:p>
            <a:pPr marL="0" lvl="1">
              <a:spcBef>
                <a:spcPts val="470"/>
              </a:spcBef>
            </a:pPr>
            <a:r>
              <a:rPr lang="cs-CZ" sz="1300" b="1" dirty="0" smtClean="0">
                <a:solidFill>
                  <a:schemeClr val="tx1"/>
                </a:solidFill>
              </a:rPr>
              <a:t>Stav k 7. 9. 2016</a:t>
            </a:r>
            <a:r>
              <a:rPr lang="cs-CZ" sz="1300" dirty="0" smtClean="0">
                <a:solidFill>
                  <a:schemeClr val="tx1"/>
                </a:solidFill>
              </a:rPr>
              <a:t>.</a:t>
            </a:r>
            <a:endParaRPr lang="cs-CZ" sz="1300" dirty="0">
              <a:solidFill>
                <a:schemeClr val="tx1"/>
              </a:solidFill>
            </a:endParaRPr>
          </a:p>
        </p:txBody>
      </p:sp>
    </p:spTree>
    <p:extLst>
      <p:ext uri="{BB962C8B-B14F-4D97-AF65-F5344CB8AC3E}">
        <p14:creationId xmlns:p14="http://schemas.microsoft.com/office/powerpoint/2010/main" val="19794524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Auditní orgán v programovém </a:t>
            </a:r>
            <a:r>
              <a:rPr lang="cs-CZ" dirty="0"/>
              <a:t>období 2007-2013</a:t>
            </a:r>
          </a:p>
        </p:txBody>
      </p:sp>
      <p:sp>
        <p:nvSpPr>
          <p:cNvPr id="10" name="Volný tvar 9"/>
          <p:cNvSpPr/>
          <p:nvPr/>
        </p:nvSpPr>
        <p:spPr>
          <a:xfrm>
            <a:off x="526639" y="1045121"/>
            <a:ext cx="2897946" cy="1152128"/>
          </a:xfrm>
          <a:custGeom>
            <a:avLst/>
            <a:gdLst>
              <a:gd name="connsiteX0" fmla="*/ 0 w 2605437"/>
              <a:gd name="connsiteY0" fmla="*/ 0 h 1279942"/>
              <a:gd name="connsiteX1" fmla="*/ 1965466 w 2605437"/>
              <a:gd name="connsiteY1" fmla="*/ 0 h 1279942"/>
              <a:gd name="connsiteX2" fmla="*/ 2605437 w 2605437"/>
              <a:gd name="connsiteY2" fmla="*/ 639971 h 1279942"/>
              <a:gd name="connsiteX3" fmla="*/ 1965466 w 2605437"/>
              <a:gd name="connsiteY3" fmla="*/ 1279942 h 1279942"/>
              <a:gd name="connsiteX4" fmla="*/ 0 w 2605437"/>
              <a:gd name="connsiteY4" fmla="*/ 1279942 h 1279942"/>
              <a:gd name="connsiteX5" fmla="*/ 639971 w 2605437"/>
              <a:gd name="connsiteY5" fmla="*/ 639971 h 1279942"/>
              <a:gd name="connsiteX6" fmla="*/ 0 w 2605437"/>
              <a:gd name="connsiteY6" fmla="*/ 0 h 127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05437" h="1279942">
                <a:moveTo>
                  <a:pt x="0" y="0"/>
                </a:moveTo>
                <a:lnTo>
                  <a:pt x="1965466" y="0"/>
                </a:lnTo>
                <a:lnTo>
                  <a:pt x="2605437" y="639971"/>
                </a:lnTo>
                <a:lnTo>
                  <a:pt x="1965466" y="1279942"/>
                </a:lnTo>
                <a:lnTo>
                  <a:pt x="0" y="1279942"/>
                </a:lnTo>
                <a:lnTo>
                  <a:pt x="639971" y="639971"/>
                </a:lnTo>
                <a:lnTo>
                  <a:pt x="0" y="0"/>
                </a:lnTo>
                <a:close/>
              </a:path>
            </a:pathLst>
          </a:custGeom>
          <a:solidFill>
            <a:schemeClr val="accent1"/>
          </a:solidFill>
        </p:spPr>
        <p:style>
          <a:lnRef idx="2">
            <a:schemeClr val="lt1">
              <a:hueOff val="0"/>
              <a:satOff val="0"/>
              <a:lumOff val="0"/>
              <a:alphaOff val="0"/>
            </a:schemeClr>
          </a:lnRef>
          <a:fillRef idx="1">
            <a:scrgbClr r="0" g="0" b="0"/>
          </a:fillRef>
          <a:effectRef idx="0">
            <a:schemeClr val="accent3">
              <a:shade val="80000"/>
              <a:hueOff val="0"/>
              <a:satOff val="0"/>
              <a:lumOff val="0"/>
              <a:alphaOff val="0"/>
            </a:schemeClr>
          </a:effectRef>
          <a:fontRef idx="minor">
            <a:schemeClr val="lt1"/>
          </a:fontRef>
        </p:style>
        <p:txBody>
          <a:bodyPr spcFirstLastPara="0" vert="horz" wrap="square" lIns="695978" tIns="18669" rIns="658640" bIns="18669" numCol="1" spcCol="1270" anchor="ctr" anchorCtr="0">
            <a:noAutofit/>
          </a:bodyPr>
          <a:lstStyle/>
          <a:p>
            <a:pPr lvl="0" algn="ctr" defTabSz="622300">
              <a:lnSpc>
                <a:spcPct val="90000"/>
              </a:lnSpc>
              <a:spcBef>
                <a:spcPct val="0"/>
              </a:spcBef>
              <a:spcAft>
                <a:spcPct val="35000"/>
              </a:spcAft>
            </a:pPr>
            <a:r>
              <a:rPr lang="cs-CZ" sz="1600" b="1" kern="1200" dirty="0" smtClean="0"/>
              <a:t>Certifikovaná hodnota</a:t>
            </a:r>
            <a:endParaRPr lang="cs-CZ" sz="1600" b="1" kern="1200" dirty="0"/>
          </a:p>
        </p:txBody>
      </p:sp>
      <p:sp>
        <p:nvSpPr>
          <p:cNvPr id="11" name="Volný tvar 10"/>
          <p:cNvSpPr/>
          <p:nvPr/>
        </p:nvSpPr>
        <p:spPr>
          <a:xfrm>
            <a:off x="2894886" y="1045121"/>
            <a:ext cx="2897946" cy="1152128"/>
          </a:xfrm>
          <a:custGeom>
            <a:avLst/>
            <a:gdLst>
              <a:gd name="connsiteX0" fmla="*/ 0 w 2605437"/>
              <a:gd name="connsiteY0" fmla="*/ 0 h 1279942"/>
              <a:gd name="connsiteX1" fmla="*/ 1965466 w 2605437"/>
              <a:gd name="connsiteY1" fmla="*/ 0 h 1279942"/>
              <a:gd name="connsiteX2" fmla="*/ 2605437 w 2605437"/>
              <a:gd name="connsiteY2" fmla="*/ 639971 h 1279942"/>
              <a:gd name="connsiteX3" fmla="*/ 1965466 w 2605437"/>
              <a:gd name="connsiteY3" fmla="*/ 1279942 h 1279942"/>
              <a:gd name="connsiteX4" fmla="*/ 0 w 2605437"/>
              <a:gd name="connsiteY4" fmla="*/ 1279942 h 1279942"/>
              <a:gd name="connsiteX5" fmla="*/ 639971 w 2605437"/>
              <a:gd name="connsiteY5" fmla="*/ 639971 h 1279942"/>
              <a:gd name="connsiteX6" fmla="*/ 0 w 2605437"/>
              <a:gd name="connsiteY6" fmla="*/ 0 h 127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05437" h="1279942">
                <a:moveTo>
                  <a:pt x="0" y="0"/>
                </a:moveTo>
                <a:lnTo>
                  <a:pt x="1965466" y="0"/>
                </a:lnTo>
                <a:lnTo>
                  <a:pt x="2605437" y="639971"/>
                </a:lnTo>
                <a:lnTo>
                  <a:pt x="1965466" y="1279942"/>
                </a:lnTo>
                <a:lnTo>
                  <a:pt x="0" y="1279942"/>
                </a:lnTo>
                <a:lnTo>
                  <a:pt x="639971" y="639971"/>
                </a:lnTo>
                <a:lnTo>
                  <a:pt x="0" y="0"/>
                </a:lnTo>
                <a:close/>
              </a:path>
            </a:pathLst>
          </a:custGeom>
          <a:solidFill>
            <a:schemeClr val="accent2"/>
          </a:solidFill>
        </p:spPr>
        <p:style>
          <a:lnRef idx="2">
            <a:schemeClr val="lt1">
              <a:hueOff val="0"/>
              <a:satOff val="0"/>
              <a:lumOff val="0"/>
              <a:alphaOff val="0"/>
            </a:schemeClr>
          </a:lnRef>
          <a:fillRef idx="1">
            <a:scrgbClr r="0" g="0" b="0"/>
          </a:fillRef>
          <a:effectRef idx="0">
            <a:schemeClr val="accent3">
              <a:shade val="80000"/>
              <a:hueOff val="187180"/>
              <a:satOff val="-5935"/>
              <a:lumOff val="11507"/>
              <a:alphaOff val="0"/>
            </a:schemeClr>
          </a:effectRef>
          <a:fontRef idx="minor">
            <a:schemeClr val="lt1"/>
          </a:fontRef>
        </p:style>
        <p:txBody>
          <a:bodyPr spcFirstLastPara="0" vert="horz" wrap="square" lIns="695978" tIns="18669" rIns="658640" bIns="18669" numCol="1" spcCol="1270" anchor="ctr" anchorCtr="0">
            <a:noAutofit/>
          </a:bodyPr>
          <a:lstStyle/>
          <a:p>
            <a:pPr lvl="0" algn="ctr" defTabSz="622300">
              <a:lnSpc>
                <a:spcPct val="90000"/>
              </a:lnSpc>
              <a:spcBef>
                <a:spcPct val="0"/>
              </a:spcBef>
              <a:spcAft>
                <a:spcPct val="35000"/>
              </a:spcAft>
            </a:pPr>
            <a:r>
              <a:rPr lang="cs-CZ" sz="1600" b="1" kern="1200" dirty="0" smtClean="0"/>
              <a:t>Auditovaný objem</a:t>
            </a:r>
            <a:endParaRPr lang="cs-CZ" sz="1600" b="1" kern="1200" dirty="0"/>
          </a:p>
        </p:txBody>
      </p:sp>
      <p:sp>
        <p:nvSpPr>
          <p:cNvPr id="13" name="Volný tvar 12"/>
          <p:cNvSpPr/>
          <p:nvPr/>
        </p:nvSpPr>
        <p:spPr>
          <a:xfrm>
            <a:off x="5216428" y="1045121"/>
            <a:ext cx="2897946" cy="1152128"/>
          </a:xfrm>
          <a:custGeom>
            <a:avLst/>
            <a:gdLst>
              <a:gd name="connsiteX0" fmla="*/ 0 w 2605437"/>
              <a:gd name="connsiteY0" fmla="*/ 0 h 1279942"/>
              <a:gd name="connsiteX1" fmla="*/ 1965466 w 2605437"/>
              <a:gd name="connsiteY1" fmla="*/ 0 h 1279942"/>
              <a:gd name="connsiteX2" fmla="*/ 2605437 w 2605437"/>
              <a:gd name="connsiteY2" fmla="*/ 639971 h 1279942"/>
              <a:gd name="connsiteX3" fmla="*/ 1965466 w 2605437"/>
              <a:gd name="connsiteY3" fmla="*/ 1279942 h 1279942"/>
              <a:gd name="connsiteX4" fmla="*/ 0 w 2605437"/>
              <a:gd name="connsiteY4" fmla="*/ 1279942 h 1279942"/>
              <a:gd name="connsiteX5" fmla="*/ 639971 w 2605437"/>
              <a:gd name="connsiteY5" fmla="*/ 639971 h 1279942"/>
              <a:gd name="connsiteX6" fmla="*/ 0 w 2605437"/>
              <a:gd name="connsiteY6" fmla="*/ 0 h 127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05437" h="1279942">
                <a:moveTo>
                  <a:pt x="0" y="0"/>
                </a:moveTo>
                <a:lnTo>
                  <a:pt x="1965466" y="0"/>
                </a:lnTo>
                <a:lnTo>
                  <a:pt x="2605437" y="639971"/>
                </a:lnTo>
                <a:lnTo>
                  <a:pt x="1965466" y="1279942"/>
                </a:lnTo>
                <a:lnTo>
                  <a:pt x="0" y="1279942"/>
                </a:lnTo>
                <a:lnTo>
                  <a:pt x="639971" y="639971"/>
                </a:lnTo>
                <a:lnTo>
                  <a:pt x="0" y="0"/>
                </a:lnTo>
                <a:close/>
              </a:path>
            </a:pathLst>
          </a:custGeom>
          <a:solidFill>
            <a:schemeClr val="accent3"/>
          </a:solidFill>
        </p:spPr>
        <p:style>
          <a:lnRef idx="2">
            <a:schemeClr val="lt1">
              <a:hueOff val="0"/>
              <a:satOff val="0"/>
              <a:lumOff val="0"/>
              <a:alphaOff val="0"/>
            </a:schemeClr>
          </a:lnRef>
          <a:fillRef idx="1">
            <a:scrgbClr r="0" g="0" b="0"/>
          </a:fillRef>
          <a:effectRef idx="0">
            <a:schemeClr val="accent3">
              <a:shade val="80000"/>
              <a:hueOff val="374361"/>
              <a:satOff val="-11871"/>
              <a:lumOff val="23014"/>
              <a:alphaOff val="0"/>
            </a:schemeClr>
          </a:effectRef>
          <a:fontRef idx="minor">
            <a:schemeClr val="lt1"/>
          </a:fontRef>
        </p:style>
        <p:txBody>
          <a:bodyPr spcFirstLastPara="0" vert="horz" wrap="square" lIns="695978" tIns="18669" rIns="658640" bIns="18669" numCol="1" spcCol="1270" anchor="ctr" anchorCtr="0">
            <a:noAutofit/>
          </a:bodyPr>
          <a:lstStyle/>
          <a:p>
            <a:pPr lvl="0" algn="ctr" defTabSz="622300">
              <a:lnSpc>
                <a:spcPct val="90000"/>
              </a:lnSpc>
              <a:spcBef>
                <a:spcPct val="0"/>
              </a:spcBef>
              <a:spcAft>
                <a:spcPct val="35000"/>
              </a:spcAft>
            </a:pPr>
            <a:r>
              <a:rPr lang="cs-CZ" sz="1600" b="1" kern="1200" dirty="0" smtClean="0"/>
              <a:t>Nezpůsobilé výdaje</a:t>
            </a:r>
            <a:endParaRPr lang="cs-CZ" sz="1600" b="1" kern="1200" dirty="0"/>
          </a:p>
        </p:txBody>
      </p:sp>
      <p:sp>
        <p:nvSpPr>
          <p:cNvPr id="14" name="Volný tvar 13"/>
          <p:cNvSpPr/>
          <p:nvPr/>
        </p:nvSpPr>
        <p:spPr>
          <a:xfrm>
            <a:off x="7561322" y="1045121"/>
            <a:ext cx="2897946" cy="1152128"/>
          </a:xfrm>
          <a:custGeom>
            <a:avLst/>
            <a:gdLst>
              <a:gd name="connsiteX0" fmla="*/ 0 w 2605437"/>
              <a:gd name="connsiteY0" fmla="*/ 0 h 1279942"/>
              <a:gd name="connsiteX1" fmla="*/ 1965466 w 2605437"/>
              <a:gd name="connsiteY1" fmla="*/ 0 h 1279942"/>
              <a:gd name="connsiteX2" fmla="*/ 2605437 w 2605437"/>
              <a:gd name="connsiteY2" fmla="*/ 639971 h 1279942"/>
              <a:gd name="connsiteX3" fmla="*/ 1965466 w 2605437"/>
              <a:gd name="connsiteY3" fmla="*/ 1279942 h 1279942"/>
              <a:gd name="connsiteX4" fmla="*/ 0 w 2605437"/>
              <a:gd name="connsiteY4" fmla="*/ 1279942 h 1279942"/>
              <a:gd name="connsiteX5" fmla="*/ 639971 w 2605437"/>
              <a:gd name="connsiteY5" fmla="*/ 639971 h 1279942"/>
              <a:gd name="connsiteX6" fmla="*/ 0 w 2605437"/>
              <a:gd name="connsiteY6" fmla="*/ 0 h 127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05437" h="1279942">
                <a:moveTo>
                  <a:pt x="0" y="0"/>
                </a:moveTo>
                <a:lnTo>
                  <a:pt x="1965466" y="0"/>
                </a:lnTo>
                <a:lnTo>
                  <a:pt x="2605437" y="639971"/>
                </a:lnTo>
                <a:lnTo>
                  <a:pt x="1965466" y="1279942"/>
                </a:lnTo>
                <a:lnTo>
                  <a:pt x="0" y="1279942"/>
                </a:lnTo>
                <a:lnTo>
                  <a:pt x="639971" y="639971"/>
                </a:lnTo>
                <a:lnTo>
                  <a:pt x="0" y="0"/>
                </a:lnTo>
                <a:close/>
              </a:path>
            </a:pathLst>
          </a:custGeom>
          <a:solidFill>
            <a:schemeClr val="accent4"/>
          </a:solidFill>
        </p:spPr>
        <p:style>
          <a:lnRef idx="2">
            <a:schemeClr val="lt1">
              <a:hueOff val="0"/>
              <a:satOff val="0"/>
              <a:lumOff val="0"/>
              <a:alphaOff val="0"/>
            </a:schemeClr>
          </a:lnRef>
          <a:fillRef idx="1">
            <a:scrgbClr r="0" g="0" b="0"/>
          </a:fillRef>
          <a:effectRef idx="0">
            <a:schemeClr val="accent3">
              <a:shade val="80000"/>
              <a:hueOff val="561541"/>
              <a:satOff val="-17806"/>
              <a:lumOff val="34521"/>
              <a:alphaOff val="0"/>
            </a:schemeClr>
          </a:effectRef>
          <a:fontRef idx="minor">
            <a:schemeClr val="lt1"/>
          </a:fontRef>
        </p:style>
        <p:txBody>
          <a:bodyPr spcFirstLastPara="0" vert="horz" wrap="square" lIns="695978" tIns="18669" rIns="658640" bIns="18669" numCol="1" spcCol="1270" anchor="ctr" anchorCtr="0">
            <a:noAutofit/>
          </a:bodyPr>
          <a:lstStyle/>
          <a:p>
            <a:pPr lvl="0" algn="ctr" defTabSz="622300">
              <a:lnSpc>
                <a:spcPct val="90000"/>
              </a:lnSpc>
              <a:spcBef>
                <a:spcPct val="0"/>
              </a:spcBef>
              <a:spcAft>
                <a:spcPct val="35000"/>
              </a:spcAft>
            </a:pPr>
            <a:r>
              <a:rPr lang="cs-CZ" sz="1600" b="1" kern="1200" dirty="0" smtClean="0"/>
              <a:t>Extrapolované nezpůsobilé výdaje </a:t>
            </a:r>
            <a:endParaRPr lang="cs-CZ" sz="1600" b="1" kern="1200" dirty="0"/>
          </a:p>
        </p:txBody>
      </p:sp>
      <p:graphicFrame>
        <p:nvGraphicFramePr>
          <p:cNvPr id="17" name="Graf 16"/>
          <p:cNvGraphicFramePr>
            <a:graphicFrameLocks/>
          </p:cNvGraphicFramePr>
          <p:nvPr>
            <p:extLst>
              <p:ext uri="{D42A27DB-BD31-4B8C-83A1-F6EECF244321}">
                <p14:modId xmlns:p14="http://schemas.microsoft.com/office/powerpoint/2010/main" val="4002714346"/>
              </p:ext>
            </p:extLst>
          </p:nvPr>
        </p:nvGraphicFramePr>
        <p:xfrm>
          <a:off x="234132" y="2197249"/>
          <a:ext cx="10081120" cy="5256584"/>
        </p:xfrm>
        <a:graphic>
          <a:graphicData uri="http://schemas.openxmlformats.org/drawingml/2006/chart">
            <c:chart xmlns:c="http://schemas.openxmlformats.org/drawingml/2006/chart" xmlns:r="http://schemas.openxmlformats.org/officeDocument/2006/relationships" r:id="rId3"/>
          </a:graphicData>
        </a:graphic>
      </p:graphicFrame>
      <p:sp>
        <p:nvSpPr>
          <p:cNvPr id="8" name="Obdélník 7"/>
          <p:cNvSpPr/>
          <p:nvPr/>
        </p:nvSpPr>
        <p:spPr>
          <a:xfrm>
            <a:off x="8774025" y="181025"/>
            <a:ext cx="1688177" cy="27875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521" tIns="84521" rIns="84521" bIns="84521" rtlCol="0" anchor="t"/>
          <a:lstStyle/>
          <a:p>
            <a:pPr marL="0" lvl="1">
              <a:spcBef>
                <a:spcPts val="470"/>
              </a:spcBef>
            </a:pPr>
            <a:r>
              <a:rPr lang="cs-CZ" sz="1300" b="1" dirty="0" smtClean="0">
                <a:solidFill>
                  <a:schemeClr val="tx1"/>
                </a:solidFill>
              </a:rPr>
              <a:t>Stav k 7. 9. 2016</a:t>
            </a:r>
            <a:r>
              <a:rPr lang="cs-CZ" sz="1300" dirty="0" smtClean="0">
                <a:solidFill>
                  <a:schemeClr val="tx1"/>
                </a:solidFill>
              </a:rPr>
              <a:t>.</a:t>
            </a:r>
            <a:endParaRPr lang="cs-CZ" sz="1300" dirty="0">
              <a:solidFill>
                <a:schemeClr val="tx1"/>
              </a:solidFill>
            </a:endParaRPr>
          </a:p>
        </p:txBody>
      </p:sp>
    </p:spTree>
    <p:extLst>
      <p:ext uri="{BB962C8B-B14F-4D97-AF65-F5344CB8AC3E}">
        <p14:creationId xmlns:p14="http://schemas.microsoft.com/office/powerpoint/2010/main" val="8033886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9900" y="581025"/>
            <a:ext cx="8990799" cy="923330"/>
          </a:xfrm>
        </p:spPr>
        <p:txBody>
          <a:bodyPr/>
          <a:lstStyle/>
          <a:p>
            <a:pPr>
              <a:defRPr/>
            </a:pPr>
            <a:r>
              <a:rPr lang="cs-CZ" dirty="0" smtClean="0"/>
              <a:t>Nezpůsobilé výdaje dle operačního programu v roce 2015</a:t>
            </a:r>
            <a:endParaRPr lang="cs-CZ" dirty="0"/>
          </a:p>
        </p:txBody>
      </p:sp>
      <p:sp>
        <p:nvSpPr>
          <p:cNvPr id="4" name="Zástupný symbol pro zápatí 3"/>
          <p:cNvSpPr>
            <a:spLocks noGrp="1"/>
          </p:cNvSpPr>
          <p:nvPr>
            <p:ph type="ftr" sz="quarter" idx="3"/>
          </p:nvPr>
        </p:nvSpPr>
        <p:spPr/>
        <p:txBody>
          <a:bodyPr/>
          <a:lstStyle/>
          <a:p>
            <a:pPr marL="12700"/>
            <a:r>
              <a:rPr lang="cs-CZ" smtClean="0"/>
              <a:t>Představení Auditního orgánu</a:t>
            </a:r>
            <a:endParaRPr lang="cs-CZ" dirty="0"/>
          </a:p>
        </p:txBody>
      </p:sp>
      <p:sp>
        <p:nvSpPr>
          <p:cNvPr id="5" name="Zástupný symbol pro číslo snímku 4"/>
          <p:cNvSpPr>
            <a:spLocks noGrp="1"/>
          </p:cNvSpPr>
          <p:nvPr>
            <p:ph type="sldNum" sz="quarter" idx="7"/>
          </p:nvPr>
        </p:nvSpPr>
        <p:spPr/>
        <p:txBody>
          <a:bodyPr/>
          <a:lstStyle/>
          <a:p>
            <a:pPr marL="1056640" algn="r"/>
            <a:r>
              <a:rPr lang="cs-CZ" smtClean="0"/>
              <a:t> |   </a:t>
            </a:r>
            <a:fld id="{81D60167-4931-47E6-BA6A-407CBD079E47}" type="slidenum">
              <a:rPr lang="cs-CZ" smtClean="0"/>
              <a:pPr marL="1056640" algn="r"/>
              <a:t>9</a:t>
            </a:fld>
            <a:endParaRPr lang="cs-CZ" dirty="0"/>
          </a:p>
        </p:txBody>
      </p:sp>
      <p:graphicFrame>
        <p:nvGraphicFramePr>
          <p:cNvPr id="8" name="Graf 7"/>
          <p:cNvGraphicFramePr/>
          <p:nvPr>
            <p:extLst>
              <p:ext uri="{D42A27DB-BD31-4B8C-83A1-F6EECF244321}">
                <p14:modId xmlns:p14="http://schemas.microsoft.com/office/powerpoint/2010/main" val="98009927"/>
              </p:ext>
            </p:extLst>
          </p:nvPr>
        </p:nvGraphicFramePr>
        <p:xfrm>
          <a:off x="954212" y="1765201"/>
          <a:ext cx="8784976" cy="4896638"/>
        </p:xfrm>
        <a:graphic>
          <a:graphicData uri="http://schemas.openxmlformats.org/drawingml/2006/chart">
            <c:chart xmlns:c="http://schemas.openxmlformats.org/drawingml/2006/chart" xmlns:r="http://schemas.openxmlformats.org/officeDocument/2006/relationships" r:id="rId3"/>
          </a:graphicData>
        </a:graphic>
      </p:graphicFrame>
      <p:sp>
        <p:nvSpPr>
          <p:cNvPr id="6" name="Obdélník 5"/>
          <p:cNvSpPr/>
          <p:nvPr/>
        </p:nvSpPr>
        <p:spPr>
          <a:xfrm>
            <a:off x="8803084" y="253033"/>
            <a:ext cx="1688177" cy="27875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521" tIns="84521" rIns="84521" bIns="84521" rtlCol="0" anchor="t"/>
          <a:lstStyle/>
          <a:p>
            <a:pPr marL="0" lvl="1">
              <a:spcBef>
                <a:spcPts val="470"/>
              </a:spcBef>
            </a:pPr>
            <a:r>
              <a:rPr lang="cs-CZ" sz="1300" b="1" dirty="0" smtClean="0">
                <a:solidFill>
                  <a:schemeClr val="tx1"/>
                </a:solidFill>
              </a:rPr>
              <a:t>Stav k 7. 9. 2016</a:t>
            </a:r>
            <a:r>
              <a:rPr lang="cs-CZ" sz="1300" dirty="0" smtClean="0">
                <a:solidFill>
                  <a:schemeClr val="tx1"/>
                </a:solidFill>
              </a:rPr>
              <a:t>.</a:t>
            </a:r>
            <a:endParaRPr lang="cs-CZ" sz="1300" dirty="0">
              <a:solidFill>
                <a:schemeClr val="tx1"/>
              </a:solidFill>
            </a:endParaRPr>
          </a:p>
        </p:txBody>
      </p:sp>
    </p:spTree>
    <p:extLst>
      <p:ext uri="{BB962C8B-B14F-4D97-AF65-F5344CB8AC3E}">
        <p14:creationId xmlns:p14="http://schemas.microsoft.com/office/powerpoint/2010/main" val="4247070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MF-PowerPoint 01">
  <a:themeElements>
    <a:clrScheme name="MFČR">
      <a:dk1>
        <a:srgbClr val="444444"/>
      </a:dk1>
      <a:lt1>
        <a:srgbClr val="FFFFFF"/>
      </a:lt1>
      <a:dk2>
        <a:srgbClr val="2581C4"/>
      </a:dk2>
      <a:lt2>
        <a:srgbClr val="E73431"/>
      </a:lt2>
      <a:accent1>
        <a:srgbClr val="92D050"/>
      </a:accent1>
      <a:accent2>
        <a:srgbClr val="FFC000"/>
      </a:accent2>
      <a:accent3>
        <a:srgbClr val="00B0F0"/>
      </a:accent3>
      <a:accent4>
        <a:srgbClr val="FF66CC"/>
      </a:accent4>
      <a:accent5>
        <a:srgbClr val="7030A0"/>
      </a:accent5>
      <a:accent6>
        <a:srgbClr val="CC6600"/>
      </a:accent6>
      <a:hlink>
        <a:srgbClr val="2581C4"/>
      </a:hlink>
      <a:folHlink>
        <a:srgbClr val="99D6FF"/>
      </a:folHlink>
    </a:clrScheme>
    <a:fontScheme name="MFČ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FČR">
    <a:dk1>
      <a:srgbClr val="444444"/>
    </a:dk1>
    <a:lt1>
      <a:srgbClr val="FFFFFF"/>
    </a:lt1>
    <a:dk2>
      <a:srgbClr val="2581C4"/>
    </a:dk2>
    <a:lt2>
      <a:srgbClr val="E73431"/>
    </a:lt2>
    <a:accent1>
      <a:srgbClr val="92D050"/>
    </a:accent1>
    <a:accent2>
      <a:srgbClr val="FFC000"/>
    </a:accent2>
    <a:accent3>
      <a:srgbClr val="00B0F0"/>
    </a:accent3>
    <a:accent4>
      <a:srgbClr val="FF66CC"/>
    </a:accent4>
    <a:accent5>
      <a:srgbClr val="7030A0"/>
    </a:accent5>
    <a:accent6>
      <a:srgbClr val="CC6600"/>
    </a:accent6>
    <a:hlink>
      <a:srgbClr val="2581C4"/>
    </a:hlink>
    <a:folHlink>
      <a:srgbClr val="99D6FF"/>
    </a:folHlink>
  </a:clrScheme>
</a:themeOverride>
</file>

<file path=docProps/app.xml><?xml version="1.0" encoding="utf-8"?>
<Properties xmlns="http://schemas.openxmlformats.org/officeDocument/2006/extended-properties" xmlns:vt="http://schemas.openxmlformats.org/officeDocument/2006/docPropsVTypes">
  <Template/>
  <TotalTime>1814</TotalTime>
  <Words>2102</Words>
  <Application>Microsoft Office PowerPoint</Application>
  <PresentationFormat>Vlastní</PresentationFormat>
  <Paragraphs>263</Paragraphs>
  <Slides>19</Slides>
  <Notes>19</Notes>
  <HiddenSlides>0</HiddenSlides>
  <MMClips>0</MMClips>
  <ScaleCrop>false</ScaleCrop>
  <HeadingPairs>
    <vt:vector size="4" baseType="variant">
      <vt:variant>
        <vt:lpstr>Motiv</vt:lpstr>
      </vt:variant>
      <vt:variant>
        <vt:i4>1</vt:i4>
      </vt:variant>
      <vt:variant>
        <vt:lpstr>Nadpisy snímků</vt:lpstr>
      </vt:variant>
      <vt:variant>
        <vt:i4>19</vt:i4>
      </vt:variant>
    </vt:vector>
  </HeadingPairs>
  <TitlesOfParts>
    <vt:vector size="20" baseType="lpstr">
      <vt:lpstr>MF-PowerPoint 01</vt:lpstr>
      <vt:lpstr>Prezentace aplikace PowerPoint</vt:lpstr>
      <vt:lpstr>Představení</vt:lpstr>
      <vt:lpstr>Předmět činnosti Auditního orgánu</vt:lpstr>
      <vt:lpstr>Činnosti Auditního orgánu</vt:lpstr>
      <vt:lpstr>Fungování Auditního orgánu</vt:lpstr>
      <vt:lpstr>Vazby mezi audity systému, operací a účetní závěrky</vt:lpstr>
      <vt:lpstr>Počty auditů provedených Auditním orgánem u OP, které mají řídící orgán na území ČR</vt:lpstr>
      <vt:lpstr>Auditní orgán v programovém období 2007-2013</vt:lpstr>
      <vt:lpstr>Nezpůsobilé výdaje dle operačního programu v roce 2015</vt:lpstr>
      <vt:lpstr>Verifikovaná chybovost v roce 2015 od Evropské komise</vt:lpstr>
      <vt:lpstr>Identifikované nedostatky v roce 2015 dle četnosti</vt:lpstr>
      <vt:lpstr>Identifikované nedostatky dle finančního vyjádření v %</vt:lpstr>
      <vt:lpstr>Klíčové zásady uznatelnosti výdajů, které příjemci porušují</vt:lpstr>
      <vt:lpstr>Postup v případě zjištění nesrovnalosti u veřejných zakázek</vt:lpstr>
      <vt:lpstr>Nesrovnalost x porušení rozpočtové kázně</vt:lpstr>
      <vt:lpstr>Nejčastější identifikovaná zjištění AO v rámci auditů operací</vt:lpstr>
      <vt:lpstr>Nejčastější identifikovaná zjištění AO v rámci auditů operací</vt:lpstr>
      <vt:lpstr>Podezření na podvod</vt:lpstr>
      <vt:lpstr>Děkujeme za pozornost</vt:lpstr>
    </vt:vector>
  </TitlesOfParts>
  <Company>Ministerstvo financí</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Vlasatý Jan Bc.</dc:creator>
  <cp:lastModifiedBy>Procházková Jitka Ing.</cp:lastModifiedBy>
  <cp:revision>99</cp:revision>
  <dcterms:created xsi:type="dcterms:W3CDTF">2016-08-25T14:27:15Z</dcterms:created>
  <dcterms:modified xsi:type="dcterms:W3CDTF">2016-10-26T08:05:59Z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2016-08-25T00:00:00Z</vt:filetime>
  </property>
  <property fmtid="{D5CDD505-2E9C-101B-9397-08002B2CF9AE}" pid="3" name="Creator">
    <vt:lpwstr>Adobe InDesign CC 2015 (Macintosh)</vt:lpwstr>
  </property>
  <property fmtid="{D5CDD505-2E9C-101B-9397-08002B2CF9AE}" pid="4" name="LastSaved">
    <vt:filetime>2016-08-25T00:00:00Z</vt:filetime>
  </property>
</Properties>
</file>