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79" r:id="rId4"/>
    <p:sldId id="281" r:id="rId5"/>
    <p:sldId id="264" r:id="rId6"/>
    <p:sldId id="267" r:id="rId7"/>
    <p:sldId id="263" r:id="rId8"/>
    <p:sldId id="287" r:id="rId9"/>
    <p:sldId id="275" r:id="rId10"/>
    <p:sldId id="276" r:id="rId11"/>
    <p:sldId id="260" r:id="rId12"/>
    <p:sldId id="286" r:id="rId13"/>
    <p:sldId id="285" r:id="rId14"/>
    <p:sldId id="284" r:id="rId15"/>
    <p:sldId id="277" r:id="rId16"/>
    <p:sldId id="262" r:id="rId17"/>
    <p:sldId id="273" r:id="rId18"/>
    <p:sldId id="274" r:id="rId19"/>
    <p:sldId id="280" r:id="rId20"/>
    <p:sldId id="272" r:id="rId21"/>
    <p:sldId id="265" r:id="rId22"/>
    <p:sldId id="288" r:id="rId23"/>
    <p:sldId id="282" r:id="rId24"/>
    <p:sldId id="283" r:id="rId25"/>
  </p:sldIdLst>
  <p:sldSz cx="12192000" cy="6858000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Ondráčka" initials="DO" lastIdx="4" clrIdx="0"/>
  <p:cmAuthor id="1" name="Milan Eibl" initials="ME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>
        <p:scale>
          <a:sx n="118" d="100"/>
          <a:sy n="118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474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ondracka.TRANSPARENCY\AppData\Local\Microsoft\Windows\Temporary%20Internet%20Files\Content.Outlook\GMS0598S\financov&#225;n&#237;%20ANO.od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Milan\Desktop\NE\PolFIn_short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3333333333333297E-3"/>
          <c:y val="0.12776501895596401"/>
          <c:w val="0.95555555555555605"/>
          <c:h val="0.83056722076407097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>
                <c:manualLayout>
                  <c:x val="-1.1984903928255199E-3"/>
                  <c:y val="-1.02052571545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5234-4633-9BB2-E1D40475CC11}"/>
                </c:ext>
              </c:extLst>
            </c:dLbl>
            <c:dLbl>
              <c:idx val="1"/>
              <c:layout>
                <c:manualLayout>
                  <c:x val="-2.3969807856510299E-3"/>
                  <c:y val="-1.02052571545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5234-4633-9BB2-E1D40475CC11}"/>
                </c:ext>
              </c:extLst>
            </c:dLbl>
            <c:dLbl>
              <c:idx val="2"/>
              <c:layout>
                <c:manualLayout>
                  <c:x val="-4.7939615713020597E-3"/>
                  <c:y val="-1.5716897211184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5234-4633-9BB2-E1D40475CC11}"/>
                </c:ext>
              </c:extLst>
            </c:dLbl>
            <c:dLbl>
              <c:idx val="3"/>
              <c:layout>
                <c:manualLayout>
                  <c:x val="7.19094235695309E-3"/>
                  <c:y val="-7.194856813981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5234-4633-9BB2-E1D40475CC11}"/>
                </c:ext>
              </c:extLst>
            </c:dLbl>
            <c:dLbl>
              <c:idx val="4"/>
              <c:layout>
                <c:manualLayout>
                  <c:x val="9.5879231426041194E-3"/>
                  <c:y val="-1.02052571545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234-4633-9BB2-E1D40475CC11}"/>
                </c:ext>
              </c:extLst>
            </c:dLbl>
            <c:numFmt formatCode="#,##0.00\ &quot;Kč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swald light" panose="02000303000000000000" pitchFamily="2" charset="0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grafy!$A$3:$A$7</c:f>
              <c:strCache>
                <c:ptCount val="5"/>
                <c:pt idx="0">
                  <c:v>PRÁVNICKÉ OSOBY</c:v>
                </c:pt>
                <c:pt idx="1">
                  <c:v>DARY OD FIREM NAPOJENÝCH NA AGROFERT</c:v>
                </c:pt>
                <c:pt idx="2">
                  <c:v>DARY OD DODAVATELŮ AGROFERTU </c:v>
                </c:pt>
                <c:pt idx="3">
                  <c:v>FYZICKÉ OSOBY </c:v>
                </c:pt>
                <c:pt idx="4">
                  <c:v>LIDÉ ANO</c:v>
                </c:pt>
              </c:strCache>
            </c:strRef>
          </c:cat>
          <c:val>
            <c:numRef>
              <c:f>grafy!$B$3:$B$7</c:f>
              <c:numCache>
                <c:formatCode>#,##0.0" "[$Kč-405]</c:formatCode>
                <c:ptCount val="5"/>
                <c:pt idx="0">
                  <c:v>52614596.619999997</c:v>
                </c:pt>
                <c:pt idx="1">
                  <c:v>29974269</c:v>
                </c:pt>
                <c:pt idx="2">
                  <c:v>203000</c:v>
                </c:pt>
                <c:pt idx="3">
                  <c:v>52792095.380000003</c:v>
                </c:pt>
                <c:pt idx="4">
                  <c:v>35686872.240000002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C3-4071-938F-3700F913BEF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8842752"/>
        <c:axId val="38839424"/>
      </c:barChart>
      <c:valAx>
        <c:axId val="38839424"/>
        <c:scaling>
          <c:orientation val="minMax"/>
        </c:scaling>
        <c:delete val="0"/>
        <c:axPos val="l"/>
        <c:numFmt formatCode="#,##0.0&quot; &quot;[$Kč-405]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swald light" panose="02000303000000000000" pitchFamily="2" charset="0"/>
                <a:ea typeface="+mn-ea"/>
                <a:cs typeface="+mn-cs"/>
              </a:defRPr>
            </a:pPr>
            <a:endParaRPr lang="cs-CZ"/>
          </a:p>
        </c:txPr>
        <c:crossAx val="38842752"/>
        <c:crosses val="autoZero"/>
        <c:crossBetween val="between"/>
      </c:valAx>
      <c:catAx>
        <c:axId val="3884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swald light" panose="02000303000000000000" pitchFamily="2" charset="0"/>
                <a:ea typeface="+mn-ea"/>
                <a:cs typeface="+mn-cs"/>
              </a:defRPr>
            </a:pPr>
            <a:endParaRPr lang="cs-CZ"/>
          </a:p>
        </c:txPr>
        <c:crossAx val="388394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vert="horz" anchor="b" anchorCtr="1"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2.7777777777777776E-2"/>
          <c:y val="0.15554316127150772"/>
          <c:w val="0.97222222222222221"/>
          <c:h val="0.83056722076407119"/>
        </c:manualLayout>
      </c:layout>
      <c:areaChart>
        <c:grouping val="stacked"/>
        <c:varyColors val="0"/>
        <c:ser>
          <c:idx val="0"/>
          <c:order val="0"/>
          <c:tx>
            <c:strRef>
              <c:f>grafy!$G$1</c:f>
              <c:strCache>
                <c:ptCount val="1"/>
                <c:pt idx="0">
                  <c:v>DARY V KČ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Lbls>
            <c:delete val="1"/>
          </c:dLbls>
          <c:cat>
            <c:numRef>
              <c:f>grafy!$F$2:$F$5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grafy!$G$2:$G$5</c:f>
              <c:numCache>
                <c:formatCode>#,##0.00\ _K_č</c:formatCode>
                <c:ptCount val="4"/>
                <c:pt idx="0">
                  <c:v>29505000</c:v>
                </c:pt>
                <c:pt idx="1">
                  <c:v>37500</c:v>
                </c:pt>
                <c:pt idx="2">
                  <c:v>4566986</c:v>
                </c:pt>
                <c:pt idx="3">
                  <c:v>1542839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12-4779-B56D-79A7478E32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6015104"/>
        <c:axId val="36013568"/>
      </c:areaChart>
      <c:valAx>
        <c:axId val="36013568"/>
        <c:scaling>
          <c:orientation val="minMax"/>
          <c:max val="3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Kč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swald light" panose="02000303000000000000" pitchFamily="2" charset="-18"/>
                <a:ea typeface="+mn-ea"/>
                <a:cs typeface="+mn-cs"/>
              </a:defRPr>
            </a:pPr>
            <a:endParaRPr lang="cs-CZ"/>
          </a:p>
        </c:txPr>
        <c:crossAx val="36015104"/>
        <c:crosses val="autoZero"/>
        <c:crossBetween val="midCat"/>
        <c:majorUnit val="3000000"/>
      </c:valAx>
      <c:catAx>
        <c:axId val="360151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Oswald light" panose="02000303000000000000" pitchFamily="2" charset="-18"/>
                <a:ea typeface="+mn-ea"/>
                <a:cs typeface="+mn-cs"/>
              </a:defRPr>
            </a:pPr>
            <a:endParaRPr lang="cs-CZ"/>
          </a:p>
        </c:txPr>
        <c:crossAx val="360135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tx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/>
      </a:solidFill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olidFill>
        <a:schemeClr val="lt1"/>
      </a:solid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8831E-3B87-4110-81DA-A2DBA7E3E108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F28C0-5084-4F51-8043-58AF8E4C4C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30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8B91B-42B8-4A31-8718-38B55AE04006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72B5C-C02D-4C09-9087-E4E88B5896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6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2B5C-C02D-4C09-9087-E4E88B58967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438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cs-CZ" dirty="0" err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2B5C-C02D-4C09-9087-E4E88B58967D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97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2B5C-C02D-4C09-9087-E4E88B58967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299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2B5C-C02D-4C09-9087-E4E88B58967D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06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2B5C-C02D-4C09-9087-E4E88B58967D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06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44694" y="-99392"/>
            <a:ext cx="12481387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708921"/>
            <a:ext cx="10363200" cy="1470025"/>
          </a:xfrm>
        </p:spPr>
        <p:txBody>
          <a:bodyPr>
            <a:normAutofit/>
          </a:bodyPr>
          <a:lstStyle>
            <a:lvl1pPr algn="l">
              <a:defRPr sz="6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79776" y="4293096"/>
            <a:ext cx="6432715" cy="2376264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384619" y="374800"/>
            <a:ext cx="528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„</a:t>
            </a:r>
            <a:r>
              <a:rPr lang="cs-CZ" sz="1600" dirty="0" smtClean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72" y="275582"/>
            <a:ext cx="5769949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815413" y="332656"/>
            <a:ext cx="499255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384619" y="332656"/>
            <a:ext cx="499255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091541" y="4293096"/>
            <a:ext cx="6420949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23393" y="6381328"/>
            <a:ext cx="277965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44694" y="-99392"/>
            <a:ext cx="12481387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1556793"/>
            <a:ext cx="10363200" cy="1470025"/>
          </a:xfrm>
        </p:spPr>
        <p:txBody>
          <a:bodyPr>
            <a:normAutofit/>
          </a:bodyPr>
          <a:lstStyle>
            <a:lvl1pPr algn="l">
              <a:defRPr sz="6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5755621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6384619" y="374800"/>
            <a:ext cx="528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1600" dirty="0" smtClean="0">
                <a:solidFill>
                  <a:schemeClr val="bg2"/>
                </a:solidFill>
                <a:latin typeface="+mj-lt"/>
              </a:rPr>
              <a:t>„</a:t>
            </a:r>
            <a:r>
              <a:rPr lang="cs-CZ" sz="1600" dirty="0" smtClean="0">
                <a:latin typeface="+mj-lt"/>
              </a:rPr>
              <a:t>Hlídáme veřejný zájem, hájíme efektivní a odpovědnou správu země</a:t>
            </a:r>
            <a:r>
              <a:rPr lang="cs-CZ" sz="1600" dirty="0" smtClean="0">
                <a:solidFill>
                  <a:schemeClr val="bg2"/>
                </a:solidFill>
                <a:latin typeface="+mj-lt"/>
              </a:rPr>
              <a:t>.“</a:t>
            </a:r>
            <a:endParaRPr lang="cs-CZ" sz="16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72" y="275582"/>
            <a:ext cx="5769949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815413" y="332656"/>
            <a:ext cx="499255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6384619" y="332656"/>
            <a:ext cx="499255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23393" y="5780598"/>
            <a:ext cx="277965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865" y="5861156"/>
            <a:ext cx="670984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983" y="5877031"/>
            <a:ext cx="670983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633" y="5877031"/>
            <a:ext cx="6731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165" y="5877031"/>
            <a:ext cx="670984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583" y="5877031"/>
            <a:ext cx="670983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/>
        </p:nvCxnSpPr>
        <p:spPr>
          <a:xfrm>
            <a:off x="3680884" y="10050463"/>
            <a:ext cx="3699933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581900" y="10052050"/>
            <a:ext cx="3699933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824357" y="4725145"/>
            <a:ext cx="3360208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/>
        </p:nvCxnSpPr>
        <p:spPr>
          <a:xfrm>
            <a:off x="7488866" y="5773123"/>
            <a:ext cx="36957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41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42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093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22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78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0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5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68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Z:\PR\Grafika\TI - ID Pack\Logo - šedé a průsvitné.png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4833863"/>
            <a:ext cx="4605867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6273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074220A3-1BA5-4A8A-A868-DF5D32DA3A0D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14A1E2F6-A289-459B-A80A-47FD5F14AC2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3791744" y="6381328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8400256" y="6389712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Z:\PR\Grafika\TI - ID Pack\Logo - TI ČR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331" y="242054"/>
            <a:ext cx="2477776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13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ejl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tejl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volby@transparency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hyperlink" Target="http://www.motejl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2798" y="2254280"/>
            <a:ext cx="10363200" cy="1470025"/>
          </a:xfrm>
        </p:spPr>
        <p:txBody>
          <a:bodyPr>
            <a:noAutofit/>
          </a:bodyPr>
          <a:lstStyle/>
          <a:p>
            <a:r>
              <a:rPr lang="cs-CZ" sz="4800" dirty="0" smtClean="0"/>
              <a:t>TI: Průběžný monitoring financování politických stran – únor 2016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Analýza sponzoringu a darů politických stran</a:t>
            </a:r>
          </a:p>
        </p:txBody>
      </p:sp>
      <p:pic>
        <p:nvPicPr>
          <p:cNvPr id="4" name="Obrázek 3" descr="\\tisad01.ad.transparency.cz\Plochy$\kotora\logo_motejl_159x80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77" y="4546775"/>
            <a:ext cx="1930819" cy="934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2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56187" y="1379577"/>
            <a:ext cx="9224210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Clr>
                <a:schemeClr val="bg2"/>
              </a:buClr>
              <a:buFont typeface="+mj-lt"/>
              <a:buAutoNum type="arabicPeriod" startAt="5"/>
            </a:pPr>
            <a:r>
              <a:rPr lang="cs-CZ" sz="2800" b="1" dirty="0" smtClean="0">
                <a:latin typeface="Oswald light" panose="02000303000000000000" pitchFamily="2" charset="0"/>
              </a:rPr>
              <a:t>černé duše</a:t>
            </a:r>
          </a:p>
          <a:p>
            <a:pPr marL="182880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Oswald light" panose="02000303000000000000" pitchFamily="2" charset="0"/>
              </a:rPr>
              <a:t>Simona </a:t>
            </a:r>
            <a:r>
              <a:rPr lang="cs-CZ" sz="2200" b="1" dirty="0" err="1" smtClean="0">
                <a:latin typeface="Oswald light" panose="02000303000000000000" pitchFamily="2" charset="0"/>
              </a:rPr>
              <a:t>Gajarská</a:t>
            </a:r>
            <a:r>
              <a:rPr lang="cs-CZ" sz="2200" b="1" dirty="0" smtClean="0">
                <a:latin typeface="Oswald light" panose="02000303000000000000" pitchFamily="2" charset="0"/>
              </a:rPr>
              <a:t> </a:t>
            </a:r>
            <a:r>
              <a:rPr lang="cs-CZ" sz="2200" dirty="0" smtClean="0">
                <a:latin typeface="Oswald light" panose="02000303000000000000" pitchFamily="2" charset="0"/>
              </a:rPr>
              <a:t>(kadeřnice s milionovým darem ODS v roce 2014)</a:t>
            </a:r>
          </a:p>
          <a:p>
            <a:pPr marL="182880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>
                <a:latin typeface="Oswald light" panose="02000303000000000000" pitchFamily="2" charset="0"/>
              </a:rPr>
              <a:t>f</a:t>
            </a:r>
            <a:r>
              <a:rPr lang="cs-CZ" sz="2200" b="1" dirty="0" smtClean="0">
                <a:latin typeface="Oswald light" panose="02000303000000000000" pitchFamily="2" charset="0"/>
              </a:rPr>
              <a:t>alešní sponzoři </a:t>
            </a:r>
            <a:r>
              <a:rPr lang="cs-CZ" sz="2200" dirty="0" smtClean="0">
                <a:latin typeface="Oswald light" panose="02000303000000000000" pitchFamily="2" charset="0"/>
              </a:rPr>
              <a:t>z roku 2010 u SPO – důchodci, kteří údajně darovali straně, ale netušili o tom - medializováno</a:t>
            </a:r>
          </a:p>
          <a:p>
            <a:pPr marL="1885950" lvl="3" indent="-514350">
              <a:buClr>
                <a:schemeClr val="bg2"/>
              </a:buClr>
              <a:buFont typeface="+mj-lt"/>
              <a:buAutoNum type="arabicPeriod" startAt="5"/>
            </a:pPr>
            <a:endParaRPr lang="cs-CZ" sz="1050" dirty="0" smtClean="0">
              <a:latin typeface="Oswald light" panose="02000303000000000000" pitchFamily="2" charset="0"/>
            </a:endParaRPr>
          </a:p>
          <a:p>
            <a:pPr marL="971550" lvl="1" indent="-514350">
              <a:buClr>
                <a:schemeClr val="bg2"/>
              </a:buClr>
              <a:buFont typeface="+mj-lt"/>
              <a:buAutoNum type="arabicPeriod" startAt="5"/>
            </a:pPr>
            <a:r>
              <a:rPr lang="cs-CZ" sz="2800" b="1" dirty="0" smtClean="0">
                <a:latin typeface="Oswald light" panose="02000303000000000000" pitchFamily="2" charset="0"/>
              </a:rPr>
              <a:t>spřízněné firmy</a:t>
            </a:r>
          </a:p>
          <a:p>
            <a:pPr marL="182880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Oswald light" panose="02000303000000000000" pitchFamily="2" charset="0"/>
              </a:rPr>
              <a:t>AGROFERT a.s. </a:t>
            </a:r>
            <a:r>
              <a:rPr lang="cs-CZ" sz="2200" dirty="0" smtClean="0">
                <a:latin typeface="Oswald light" panose="02000303000000000000" pitchFamily="2" charset="0"/>
              </a:rPr>
              <a:t>– </a:t>
            </a:r>
            <a:r>
              <a:rPr lang="cs-CZ" sz="2200" dirty="0" smtClean="0">
                <a:latin typeface="Oswald light" panose="02000303000000000000" pitchFamily="2" charset="0"/>
              </a:rPr>
              <a:t>dceřiné </a:t>
            </a:r>
            <a:r>
              <a:rPr lang="cs-CZ" sz="2200" dirty="0" smtClean="0">
                <a:latin typeface="Oswald light" panose="02000303000000000000" pitchFamily="2" charset="0"/>
              </a:rPr>
              <a:t>firmy dotují ANO</a:t>
            </a:r>
          </a:p>
          <a:p>
            <a:pPr marL="182880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latin typeface="Oswald light" panose="02000303000000000000" pitchFamily="2" charset="0"/>
              </a:rPr>
              <a:t>Viamont</a:t>
            </a:r>
            <a:r>
              <a:rPr lang="cs-CZ" sz="2200" dirty="0" smtClean="0">
                <a:latin typeface="Oswald light" panose="02000303000000000000" pitchFamily="2" charset="0"/>
              </a:rPr>
              <a:t> (Aleš Řebíček) – v letech 2006 a 2008 sponzoroval ODS pokaždé nejméně 150 tisíci Kč </a:t>
            </a:r>
          </a:p>
          <a:p>
            <a:pPr marL="182880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latin typeface="Oswald light" panose="02000303000000000000" pitchFamily="2" charset="0"/>
              </a:rPr>
              <a:t>Lukoil</a:t>
            </a:r>
            <a:r>
              <a:rPr lang="cs-CZ" sz="2200" dirty="0" smtClean="0">
                <a:latin typeface="Oswald light" panose="02000303000000000000" pitchFamily="2" charset="0"/>
              </a:rPr>
              <a:t> (Martin Nejedlý) – 400 000 Kč SPO v roce 2013</a:t>
            </a:r>
          </a:p>
          <a:p>
            <a:pPr marL="1828800" lvl="3" indent="-457200">
              <a:buClr>
                <a:schemeClr val="bg2"/>
              </a:buClr>
              <a:buFont typeface="+mj-lt"/>
              <a:buAutoNum type="arabicPeriod"/>
            </a:pPr>
            <a:endParaRPr lang="cs-CZ" sz="1000" dirty="0" smtClean="0">
              <a:latin typeface="Oswald light" panose="02000303000000000000" pitchFamily="2" charset="0"/>
            </a:endParaRPr>
          </a:p>
          <a:p>
            <a:pPr marL="971550" lvl="1" indent="-514350">
              <a:buClr>
                <a:schemeClr val="bg2"/>
              </a:buClr>
              <a:buFont typeface="+mj-lt"/>
              <a:buAutoNum type="arabicPeriod" startAt="5"/>
            </a:pPr>
            <a:r>
              <a:rPr lang="cs-CZ" sz="2800" b="1" dirty="0">
                <a:latin typeface="Oswald light" panose="02000303000000000000" pitchFamily="2" charset="0"/>
              </a:rPr>
              <a:t>d</a:t>
            </a:r>
            <a:r>
              <a:rPr lang="cs-CZ" sz="2800" b="1" dirty="0" smtClean="0">
                <a:latin typeface="Oswald light" panose="02000303000000000000" pitchFamily="2" charset="0"/>
              </a:rPr>
              <a:t>onor s majetkovou účastí státu</a:t>
            </a:r>
          </a:p>
          <a:p>
            <a:pPr marL="182880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latin typeface="Oswald light" panose="02000303000000000000" pitchFamily="2" charset="0"/>
              </a:rPr>
              <a:t>Technis</a:t>
            </a:r>
            <a:r>
              <a:rPr lang="cs-CZ" sz="2200" b="1" dirty="0" smtClean="0">
                <a:latin typeface="Oswald light" panose="02000303000000000000" pitchFamily="2" charset="0"/>
              </a:rPr>
              <a:t> Kojetín s.r.o. </a:t>
            </a:r>
            <a:r>
              <a:rPr lang="cs-CZ" sz="2200" dirty="0" smtClean="0">
                <a:latin typeface="Oswald light" panose="02000303000000000000" pitchFamily="2" charset="0"/>
              </a:rPr>
              <a:t>v letech 2006-2012 daroval ČSSD (tehdejší starosta) řádově několik tisíc korun</a:t>
            </a:r>
          </a:p>
          <a:p>
            <a:pPr marL="800100" lvl="1" indent="-342900">
              <a:buClr>
                <a:schemeClr val="bg2"/>
              </a:buClr>
              <a:buFont typeface="+mj-lt"/>
              <a:buAutoNum type="arabicPeriod" startAt="5"/>
            </a:pPr>
            <a:endParaRPr lang="cs-CZ" dirty="0">
              <a:latin typeface="Oswald light" panose="02000303000000000000" pitchFamily="2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928178" y="440266"/>
            <a:ext cx="9399763" cy="1164921"/>
          </a:xfrm>
        </p:spPr>
        <p:txBody>
          <a:bodyPr>
            <a:normAutofit/>
          </a:bodyPr>
          <a:lstStyle/>
          <a:p>
            <a:r>
              <a:rPr lang="cs-CZ" dirty="0"/>
              <a:t>Rizikové faktory u dárců</a:t>
            </a:r>
          </a:p>
        </p:txBody>
      </p:sp>
    </p:spTree>
    <p:extLst>
      <p:ext uri="{BB962C8B-B14F-4D97-AF65-F5344CB8AC3E}">
        <p14:creationId xmlns:p14="http://schemas.microsoft.com/office/powerpoint/2010/main" val="24936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514" y="466039"/>
            <a:ext cx="9908088" cy="106293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Otazníky – další faktory vyžadující odpovědi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425885" y="1973179"/>
            <a:ext cx="10950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Některé z nalezených darů se svým způsobem provedení opakovaly napříč politickým spektrem. Tyto mechanismy představují nezvyklou praxi, která zasluhuje hlubší pozornost a vysvětlení.</a:t>
            </a:r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  <p:pic>
        <p:nvPicPr>
          <p:cNvPr id="68" name="Obrázek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26" y="4246591"/>
            <a:ext cx="3221520" cy="1151613"/>
          </a:xfrm>
          <a:prstGeom prst="rect">
            <a:avLst/>
          </a:prstGeom>
        </p:spPr>
      </p:pic>
      <p:pic>
        <p:nvPicPr>
          <p:cNvPr id="70" name="Obrázek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3869" y="5306930"/>
            <a:ext cx="3182157" cy="61760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1349" y="4246591"/>
            <a:ext cx="4025135" cy="115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6424" y="1118829"/>
            <a:ext cx="8462731" cy="1143000"/>
          </a:xfrm>
        </p:spPr>
        <p:txBody>
          <a:bodyPr>
            <a:noAutofit/>
          </a:bodyPr>
          <a:lstStyle/>
          <a:p>
            <a:r>
              <a:rPr lang="cs-CZ" sz="4400" dirty="0" smtClean="0"/>
              <a:t>Kumulování </a:t>
            </a:r>
            <a:r>
              <a:rPr lang="cs-CZ" sz="4400" dirty="0"/>
              <a:t>darů od různých </a:t>
            </a:r>
            <a:r>
              <a:rPr lang="cs-CZ" sz="4400" dirty="0" smtClean="0"/>
              <a:t>subjektů </a:t>
            </a:r>
            <a:r>
              <a:rPr lang="cs-CZ" sz="4400" dirty="0"/>
              <a:t>se stejným majitelem</a:t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4" name="Obdélník 3"/>
          <p:cNvSpPr/>
          <p:nvPr/>
        </p:nvSpPr>
        <p:spPr>
          <a:xfrm>
            <a:off x="833396" y="5120884"/>
            <a:ext cx="105252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200" b="1" dirty="0" smtClean="0">
                <a:latin typeface="Oswald light" panose="02000303000000000000" pitchFamily="2" charset="0"/>
              </a:rPr>
              <a:t>Příklad: </a:t>
            </a:r>
          </a:p>
          <a:p>
            <a:pPr lvl="1"/>
            <a:r>
              <a:rPr lang="cs-CZ" sz="2200" b="1" dirty="0" smtClean="0">
                <a:latin typeface="Oswald light" panose="02000303000000000000" pitchFamily="2" charset="0"/>
              </a:rPr>
              <a:t>	Lékárna </a:t>
            </a:r>
            <a:r>
              <a:rPr lang="cs-CZ" sz="2200" b="1" dirty="0">
                <a:latin typeface="Oswald light" panose="02000303000000000000" pitchFamily="2" charset="0"/>
              </a:rPr>
              <a:t>u Rubínů </a:t>
            </a:r>
            <a:r>
              <a:rPr lang="cs-CZ" sz="2200" dirty="0">
                <a:latin typeface="Oswald light" panose="02000303000000000000" pitchFamily="2" charset="0"/>
              </a:rPr>
              <a:t>a </a:t>
            </a:r>
            <a:r>
              <a:rPr lang="cs-CZ" sz="2200" b="1" dirty="0">
                <a:latin typeface="Oswald light" panose="02000303000000000000" pitchFamily="2" charset="0"/>
              </a:rPr>
              <a:t>D-</a:t>
            </a:r>
            <a:r>
              <a:rPr lang="cs-CZ" sz="2200" b="1" dirty="0" err="1">
                <a:latin typeface="Oswald light" panose="02000303000000000000" pitchFamily="2" charset="0"/>
              </a:rPr>
              <a:t>Pharm</a:t>
            </a:r>
            <a:r>
              <a:rPr lang="cs-CZ" sz="2200" b="1" dirty="0">
                <a:latin typeface="Oswald light" panose="02000303000000000000" pitchFamily="2" charset="0"/>
              </a:rPr>
              <a:t> a.s.</a:t>
            </a:r>
            <a:r>
              <a:rPr lang="cs-CZ" sz="2200" dirty="0">
                <a:latin typeface="Oswald light" panose="02000303000000000000" pitchFamily="2" charset="0"/>
              </a:rPr>
              <a:t> mají nejen společnou </a:t>
            </a:r>
            <a:r>
              <a:rPr lang="cs-CZ" sz="2200" dirty="0" smtClean="0">
                <a:latin typeface="Oswald light" panose="02000303000000000000" pitchFamily="2" charset="0"/>
              </a:rPr>
              <a:t>adresu </a:t>
            </a:r>
            <a:r>
              <a:rPr lang="cs-CZ" sz="2200" dirty="0">
                <a:latin typeface="Oswald light" panose="02000303000000000000" pitchFamily="2" charset="0"/>
              </a:rPr>
              <a:t>a </a:t>
            </a:r>
            <a:r>
              <a:rPr lang="cs-CZ" sz="2200" dirty="0" smtClean="0">
                <a:latin typeface="Oswald light" panose="02000303000000000000" pitchFamily="2" charset="0"/>
              </a:rPr>
              <a:t>společnou spolumajitelku, která 	sponzoruje stejnou stranu </a:t>
            </a:r>
            <a:r>
              <a:rPr lang="cs-CZ" sz="2200" dirty="0">
                <a:latin typeface="Oswald light" panose="02000303000000000000" pitchFamily="2" charset="0"/>
              </a:rPr>
              <a:t>(2012 </a:t>
            </a:r>
            <a:r>
              <a:rPr lang="cs-CZ" sz="2200" dirty="0" smtClean="0">
                <a:latin typeface="Oswald light" panose="02000303000000000000" pitchFamily="2" charset="0"/>
              </a:rPr>
              <a:t>–2013 firmy darovaly </a:t>
            </a:r>
            <a:r>
              <a:rPr lang="cs-CZ" sz="2200" dirty="0">
                <a:latin typeface="Oswald light" panose="02000303000000000000" pitchFamily="2" charset="0"/>
              </a:rPr>
              <a:t>dohromady necelých 13 </a:t>
            </a:r>
            <a:r>
              <a:rPr lang="cs-CZ" sz="2200" dirty="0" smtClean="0">
                <a:latin typeface="Oswald light" panose="02000303000000000000" pitchFamily="2" charset="0"/>
              </a:rPr>
              <a:t>milionů </a:t>
            </a:r>
            <a:r>
              <a:rPr lang="cs-CZ" sz="2200" dirty="0">
                <a:latin typeface="Oswald light" panose="02000303000000000000" pitchFamily="2" charset="0"/>
              </a:rPr>
              <a:t>korun ODS)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1879450" y="2147952"/>
            <a:ext cx="8143389" cy="2771910"/>
            <a:chOff x="1260018" y="2147952"/>
            <a:chExt cx="9173681" cy="3278668"/>
          </a:xfrm>
        </p:grpSpPr>
        <p:pic>
          <p:nvPicPr>
            <p:cNvPr id="42" name="Obrázek 41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8415" y="2603305"/>
              <a:ext cx="929452" cy="929452"/>
            </a:xfrm>
            <a:prstGeom prst="rect">
              <a:avLst/>
            </a:prstGeom>
          </p:spPr>
        </p:pic>
        <p:pic>
          <p:nvPicPr>
            <p:cNvPr id="43" name="Obrázek 4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764" y="2147952"/>
              <a:ext cx="910706" cy="910706"/>
            </a:xfrm>
            <a:prstGeom prst="rect">
              <a:avLst/>
            </a:prstGeom>
          </p:spPr>
        </p:pic>
        <p:pic>
          <p:nvPicPr>
            <p:cNvPr id="44" name="Obrázek 43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764" y="3301557"/>
              <a:ext cx="910706" cy="910706"/>
            </a:xfrm>
            <a:prstGeom prst="rect">
              <a:avLst/>
            </a:prstGeom>
          </p:spPr>
        </p:pic>
        <p:pic>
          <p:nvPicPr>
            <p:cNvPr id="45" name="Obrázek 4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764" y="4515914"/>
              <a:ext cx="910706" cy="910706"/>
            </a:xfrm>
            <a:prstGeom prst="rect">
              <a:avLst/>
            </a:prstGeom>
          </p:spPr>
        </p:pic>
        <p:pic>
          <p:nvPicPr>
            <p:cNvPr id="46" name="Obrázek 45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8415" y="3370444"/>
              <a:ext cx="929452" cy="929452"/>
            </a:xfrm>
            <a:prstGeom prst="rect">
              <a:avLst/>
            </a:prstGeom>
          </p:spPr>
        </p:pic>
        <p:pic>
          <p:nvPicPr>
            <p:cNvPr id="47" name="Obrázek 46"/>
            <p:cNvPicPr>
              <a:picLocks noChangeAspect="1"/>
            </p:cNvPicPr>
            <p:nvPr/>
          </p:nvPicPr>
          <p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8415" y="4162521"/>
              <a:ext cx="929452" cy="929452"/>
            </a:xfrm>
            <a:prstGeom prst="rect">
              <a:avLst/>
            </a:prstGeom>
          </p:spPr>
        </p:pic>
        <p:pic>
          <p:nvPicPr>
            <p:cNvPr id="50" name="Obrázek 49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0018" y="3301557"/>
              <a:ext cx="1034790" cy="1067226"/>
            </a:xfrm>
            <a:prstGeom prst="rect">
              <a:avLst/>
            </a:prstGeom>
          </p:spPr>
        </p:pic>
        <p:grpSp>
          <p:nvGrpSpPr>
            <p:cNvPr id="59" name="Skupina 58"/>
            <p:cNvGrpSpPr/>
            <p:nvPr/>
          </p:nvGrpSpPr>
          <p:grpSpPr>
            <a:xfrm>
              <a:off x="8434198" y="2850769"/>
              <a:ext cx="1999501" cy="1625397"/>
              <a:chOff x="8530451" y="2725861"/>
              <a:chExt cx="1999501" cy="1625397"/>
            </a:xfrm>
          </p:grpSpPr>
          <p:pic>
            <p:nvPicPr>
              <p:cNvPr id="48" name="Obrázek 47"/>
              <p:cNvPicPr>
                <a:picLocks noChangeAspect="1"/>
              </p:cNvPicPr>
              <p:nvPr/>
            </p:nvPicPr>
            <p:blipFill>
              <a:blip r:embed="rId6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17503" y="2725861"/>
                <a:ext cx="1625397" cy="1625397"/>
              </a:xfrm>
              <a:prstGeom prst="rect">
                <a:avLst/>
              </a:prstGeom>
            </p:spPr>
          </p:pic>
          <p:pic>
            <p:nvPicPr>
              <p:cNvPr id="49" name="Obrázek 48"/>
              <p:cNvPicPr>
                <a:picLocks noChangeAspect="1"/>
              </p:cNvPicPr>
              <p:nvPr/>
            </p:nvPicPr>
            <p:blipFill>
              <a:blip r:embed="rId6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62725" y="3020128"/>
                <a:ext cx="1067227" cy="1067227"/>
              </a:xfrm>
              <a:prstGeom prst="rect">
                <a:avLst/>
              </a:prstGeom>
            </p:spPr>
          </p:pic>
          <p:pic>
            <p:nvPicPr>
              <p:cNvPr id="51" name="Obrázek 50"/>
              <p:cNvPicPr>
                <a:picLocks noChangeAspect="1"/>
              </p:cNvPicPr>
              <p:nvPr/>
            </p:nvPicPr>
            <p:blipFill>
              <a:blip r:embed="rId6">
                <a:biLevel thresh="75000"/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colorTemperature colorTemp="53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30451" y="3020128"/>
                <a:ext cx="1067227" cy="1067227"/>
              </a:xfrm>
              <a:prstGeom prst="rect">
                <a:avLst/>
              </a:prstGeom>
            </p:spPr>
          </p:pic>
        </p:grpSp>
        <p:cxnSp>
          <p:nvCxnSpPr>
            <p:cNvPr id="52" name="Pravoúhlá spojnice 51"/>
            <p:cNvCxnSpPr>
              <a:stCxn id="43" idx="3"/>
              <a:endCxn id="42" idx="1"/>
            </p:cNvCxnSpPr>
            <p:nvPr/>
          </p:nvCxnSpPr>
          <p:spPr>
            <a:xfrm>
              <a:off x="4258470" y="2603305"/>
              <a:ext cx="1889945" cy="464726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/>
            <p:nvPr/>
          </p:nvCxnSpPr>
          <p:spPr>
            <a:xfrm>
              <a:off x="4230574" y="3816515"/>
              <a:ext cx="1917841" cy="1874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ravoúhlá spojnice 53"/>
            <p:cNvCxnSpPr/>
            <p:nvPr/>
          </p:nvCxnSpPr>
          <p:spPr>
            <a:xfrm>
              <a:off x="7077867" y="3089605"/>
              <a:ext cx="1315357" cy="533614"/>
            </a:xfrm>
            <a:prstGeom prst="bentConnector3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ravoúhlá spojnice 54"/>
            <p:cNvCxnSpPr/>
            <p:nvPr/>
          </p:nvCxnSpPr>
          <p:spPr>
            <a:xfrm flipV="1">
              <a:off x="7077866" y="4016404"/>
              <a:ext cx="1315358" cy="643960"/>
            </a:xfrm>
            <a:prstGeom prst="bentConnector3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se šipkou 55"/>
            <p:cNvCxnSpPr/>
            <p:nvPr/>
          </p:nvCxnSpPr>
          <p:spPr>
            <a:xfrm>
              <a:off x="7077867" y="3819811"/>
              <a:ext cx="1315357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Levá složená závorka 56"/>
            <p:cNvSpPr/>
            <p:nvPr/>
          </p:nvSpPr>
          <p:spPr>
            <a:xfrm>
              <a:off x="2335782" y="2603305"/>
              <a:ext cx="846924" cy="2521785"/>
            </a:xfrm>
            <a:prstGeom prst="leftBrace">
              <a:avLst/>
            </a:prstGeom>
            <a:ln w="57150">
              <a:solidFill>
                <a:schemeClr val="tx1"/>
              </a:solidFill>
            </a:ln>
            <a:effec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8" name="Pravoúhlá spojnice 57"/>
            <p:cNvCxnSpPr/>
            <p:nvPr/>
          </p:nvCxnSpPr>
          <p:spPr>
            <a:xfrm flipV="1">
              <a:off x="4272417" y="4660364"/>
              <a:ext cx="1889945" cy="464726"/>
            </a:xfrm>
            <a:prstGeom prst="bentConnector3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537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3995" y="1128394"/>
            <a:ext cx="8462731" cy="1143000"/>
          </a:xfrm>
        </p:spPr>
        <p:txBody>
          <a:bodyPr>
            <a:noAutofit/>
          </a:bodyPr>
          <a:lstStyle/>
          <a:p>
            <a:r>
              <a:rPr lang="cs-CZ" sz="4400" dirty="0" smtClean="0"/>
              <a:t>Kumulování </a:t>
            </a:r>
            <a:r>
              <a:rPr lang="cs-CZ" sz="4400" dirty="0"/>
              <a:t>darů od stejných subjektů ve stejný rok</a:t>
            </a:r>
            <a:br>
              <a:rPr lang="cs-CZ" sz="4400" dirty="0"/>
            </a:br>
            <a:r>
              <a:rPr lang="cs-CZ" sz="4400" dirty="0" smtClean="0"/>
              <a:t>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7177" y="4509126"/>
            <a:ext cx="10972800" cy="1850593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cs-CZ" sz="24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Příklady:</a:t>
            </a:r>
          </a:p>
          <a:p>
            <a:pPr marL="628650" lvl="1" indent="-171450">
              <a:buFontTx/>
              <a:buChar char="-"/>
            </a:pPr>
            <a:r>
              <a:rPr lang="cs-CZ" sz="2000" b="1" dirty="0" err="1" smtClean="0">
                <a:solidFill>
                  <a:schemeClr val="tx1"/>
                </a:solidFill>
                <a:latin typeface="Oswald light" panose="02000303000000000000" pitchFamily="2" charset="0"/>
              </a:rPr>
              <a:t>Technobal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– duplicita darovaných částek v roce 2011 a 2012 (1,7 milionu korun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) straně ODS</a:t>
            </a:r>
            <a:endParaRPr lang="cs-CZ" sz="2000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628650" lvl="1" indent="-171450">
              <a:buFontTx/>
              <a:buChar char="-"/>
            </a:pPr>
            <a:r>
              <a:rPr lang="cs-CZ" sz="2000" b="1" dirty="0">
                <a:solidFill>
                  <a:schemeClr val="tx1"/>
                </a:solidFill>
                <a:latin typeface="Oswald light" panose="02000303000000000000" pitchFamily="2" charset="0"/>
              </a:rPr>
              <a:t>Andrej </a:t>
            </a:r>
            <a:r>
              <a:rPr lang="cs-CZ" sz="2000" b="1" dirty="0" err="1">
                <a:solidFill>
                  <a:schemeClr val="tx1"/>
                </a:solidFill>
                <a:latin typeface="Oswald light" panose="02000303000000000000" pitchFamily="2" charset="0"/>
              </a:rPr>
              <a:t>Babiš</a:t>
            </a:r>
            <a:r>
              <a:rPr lang="cs-CZ" sz="2000" b="1" dirty="0">
                <a:solidFill>
                  <a:schemeClr val="tx1"/>
                </a:solidFill>
                <a:latin typeface="Oswald light" panose="02000303000000000000" pitchFamily="2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– 13 darů v roce 2012 v rozmezí 500 000 – 8 000 000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Kč straně ANO</a:t>
            </a:r>
            <a:endParaRPr lang="cs-CZ" sz="2000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628650" lvl="1" indent="-171450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Cíl, akciová společnost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–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majoritní sponzor ČSSD, částky od půl milionu až po 11 milionů Kč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několikrát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ročně (i historicky)</a:t>
            </a:r>
          </a:p>
          <a:p>
            <a:pPr marL="628650" lvl="1" indent="-171450">
              <a:buFontTx/>
              <a:buChar char="-"/>
            </a:pPr>
            <a:r>
              <a:rPr lang="cs-CZ" sz="2000" b="1" dirty="0" err="1">
                <a:solidFill>
                  <a:schemeClr val="tx1"/>
                </a:solidFill>
                <a:latin typeface="Oswald light" panose="02000303000000000000" pitchFamily="2" charset="0"/>
              </a:rPr>
              <a:t>Promoprodukce</a:t>
            </a:r>
            <a:r>
              <a:rPr lang="cs-CZ" sz="2000" b="1" dirty="0">
                <a:solidFill>
                  <a:schemeClr val="tx1"/>
                </a:solidFill>
                <a:latin typeface="Oswald light" panose="02000303000000000000" pitchFamily="2" charset="0"/>
              </a:rPr>
              <a:t> a.s.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– rekordman celkového počtu darů, spolu se svou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dcerou daroval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v roce 2011 celkem 19x částky od 100 000 –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300 000 Kč Věcem veřejným</a:t>
            </a:r>
            <a:endParaRPr lang="cs-CZ" sz="2000" dirty="0">
              <a:solidFill>
                <a:schemeClr val="tx1"/>
              </a:solidFill>
              <a:latin typeface="Oswald light" panose="02000303000000000000" pitchFamily="2" charset="0"/>
            </a:endParaRPr>
          </a:p>
        </p:txBody>
      </p:sp>
      <p:grpSp>
        <p:nvGrpSpPr>
          <p:cNvPr id="46" name="Skupina 45"/>
          <p:cNvGrpSpPr/>
          <p:nvPr/>
        </p:nvGrpSpPr>
        <p:grpSpPr>
          <a:xfrm>
            <a:off x="8446230" y="2580246"/>
            <a:ext cx="1999501" cy="1625397"/>
            <a:chOff x="8530451" y="2725861"/>
            <a:chExt cx="1999501" cy="1625397"/>
          </a:xfrm>
        </p:grpSpPr>
        <p:pic>
          <p:nvPicPr>
            <p:cNvPr id="47" name="Obrázek 46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503" y="2725861"/>
              <a:ext cx="1625397" cy="1625397"/>
            </a:xfrm>
            <a:prstGeom prst="rect">
              <a:avLst/>
            </a:prstGeom>
          </p:spPr>
        </p:pic>
        <p:pic>
          <p:nvPicPr>
            <p:cNvPr id="48" name="Obrázek 47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2725" y="3020128"/>
              <a:ext cx="1067227" cy="1067227"/>
            </a:xfrm>
            <a:prstGeom prst="rect">
              <a:avLst/>
            </a:prstGeom>
          </p:spPr>
        </p:pic>
        <p:pic>
          <p:nvPicPr>
            <p:cNvPr id="49" name="Obrázek 48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0451" y="3020128"/>
              <a:ext cx="1067227" cy="1067227"/>
            </a:xfrm>
            <a:prstGeom prst="rect">
              <a:avLst/>
            </a:prstGeom>
          </p:spPr>
        </p:pic>
      </p:grpSp>
      <p:pic>
        <p:nvPicPr>
          <p:cNvPr id="50" name="Obrázek 4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846" y="1985988"/>
            <a:ext cx="929452" cy="929452"/>
          </a:xfrm>
          <a:prstGeom prst="rect">
            <a:avLst/>
          </a:prstGeom>
        </p:spPr>
      </p:pic>
      <p:pic>
        <p:nvPicPr>
          <p:cNvPr id="51" name="Obrázek 5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27" y="2817189"/>
            <a:ext cx="910706" cy="910706"/>
          </a:xfrm>
          <a:prstGeom prst="rect">
            <a:avLst/>
          </a:prstGeom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909" y="3035061"/>
            <a:ext cx="929452" cy="929452"/>
          </a:xfrm>
          <a:prstGeom prst="rect">
            <a:avLst/>
          </a:prstGeom>
        </p:spPr>
      </p:pic>
      <p:pic>
        <p:nvPicPr>
          <p:cNvPr id="55" name="Obrázek 54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582" y="2507096"/>
            <a:ext cx="929452" cy="929452"/>
          </a:xfrm>
          <a:prstGeom prst="rect">
            <a:avLst/>
          </a:prstGeom>
        </p:spPr>
      </p:pic>
      <p:pic>
        <p:nvPicPr>
          <p:cNvPr id="56" name="Obrázek 55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582" y="3608304"/>
            <a:ext cx="929452" cy="929452"/>
          </a:xfrm>
          <a:prstGeom prst="rect">
            <a:avLst/>
          </a:prstGeom>
        </p:spPr>
      </p:pic>
      <p:cxnSp>
        <p:nvCxnSpPr>
          <p:cNvPr id="59" name="Přímá spojnice 58"/>
          <p:cNvCxnSpPr>
            <a:stCxn id="51" idx="3"/>
          </p:cNvCxnSpPr>
          <p:nvPr/>
        </p:nvCxnSpPr>
        <p:spPr>
          <a:xfrm>
            <a:off x="2453733" y="3272542"/>
            <a:ext cx="115574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ravoúhlá spojnice 71"/>
          <p:cNvCxnSpPr>
            <a:stCxn id="50" idx="3"/>
          </p:cNvCxnSpPr>
          <p:nvPr/>
        </p:nvCxnSpPr>
        <p:spPr>
          <a:xfrm>
            <a:off x="5271298" y="2450714"/>
            <a:ext cx="3020311" cy="570779"/>
          </a:xfrm>
          <a:prstGeom prst="bentConnector3">
            <a:avLst>
              <a:gd name="adj1" fmla="val 61552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ravoúhlá spojnice 73"/>
          <p:cNvCxnSpPr>
            <a:stCxn id="55" idx="3"/>
          </p:cNvCxnSpPr>
          <p:nvPr/>
        </p:nvCxnSpPr>
        <p:spPr>
          <a:xfrm>
            <a:off x="5637034" y="2971822"/>
            <a:ext cx="2622144" cy="307275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ravoúhlá spojnice 80"/>
          <p:cNvCxnSpPr>
            <a:stCxn id="56" idx="3"/>
          </p:cNvCxnSpPr>
          <p:nvPr/>
        </p:nvCxnSpPr>
        <p:spPr>
          <a:xfrm flipV="1">
            <a:off x="5637034" y="3727895"/>
            <a:ext cx="2622144" cy="345135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se šipkou 88"/>
          <p:cNvCxnSpPr>
            <a:stCxn id="54" idx="3"/>
          </p:cNvCxnSpPr>
          <p:nvPr/>
        </p:nvCxnSpPr>
        <p:spPr>
          <a:xfrm>
            <a:off x="5295361" y="3499787"/>
            <a:ext cx="296381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ravoúhlá spojnice 94"/>
          <p:cNvCxnSpPr>
            <a:endCxn id="56" idx="1"/>
          </p:cNvCxnSpPr>
          <p:nvPr/>
        </p:nvCxnSpPr>
        <p:spPr>
          <a:xfrm>
            <a:off x="3609474" y="3279097"/>
            <a:ext cx="1098108" cy="793933"/>
          </a:xfrm>
          <a:prstGeom prst="bentConnector3">
            <a:avLst>
              <a:gd name="adj1" fmla="val 1201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ravoúhlá spojnice 97"/>
          <p:cNvCxnSpPr>
            <a:endCxn id="54" idx="1"/>
          </p:cNvCxnSpPr>
          <p:nvPr/>
        </p:nvCxnSpPr>
        <p:spPr>
          <a:xfrm>
            <a:off x="3609474" y="3279097"/>
            <a:ext cx="756435" cy="220690"/>
          </a:xfrm>
          <a:prstGeom prst="bentConnector3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ravoúhlá spojnice 99"/>
          <p:cNvCxnSpPr>
            <a:endCxn id="55" idx="1"/>
          </p:cNvCxnSpPr>
          <p:nvPr/>
        </p:nvCxnSpPr>
        <p:spPr>
          <a:xfrm flipV="1">
            <a:off x="3609474" y="2971822"/>
            <a:ext cx="1098108" cy="307275"/>
          </a:xfrm>
          <a:prstGeom prst="bentConnector3">
            <a:avLst>
              <a:gd name="adj1" fmla="val 1201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Pravoúhlá spojnice 102"/>
          <p:cNvCxnSpPr>
            <a:endCxn id="50" idx="1"/>
          </p:cNvCxnSpPr>
          <p:nvPr/>
        </p:nvCxnSpPr>
        <p:spPr>
          <a:xfrm rot="5400000" flipH="1" flipV="1">
            <a:off x="3561469" y="2498720"/>
            <a:ext cx="828383" cy="732372"/>
          </a:xfrm>
          <a:prstGeom prst="bentConnector2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0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6565" y="805816"/>
            <a:ext cx="8462731" cy="1143000"/>
          </a:xfrm>
        </p:spPr>
        <p:txBody>
          <a:bodyPr>
            <a:noAutofit/>
          </a:bodyPr>
          <a:lstStyle/>
          <a:p>
            <a:r>
              <a:rPr lang="cs-CZ" sz="4400" dirty="0" smtClean="0"/>
              <a:t>Sponzorské </a:t>
            </a:r>
            <a:r>
              <a:rPr lang="cs-CZ" sz="4400" dirty="0"/>
              <a:t>dary strany </a:t>
            </a:r>
            <a:r>
              <a:rPr lang="cs-CZ" sz="4400" dirty="0" smtClean="0"/>
              <a:t>straně</a:t>
            </a: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4274693"/>
            <a:ext cx="10972800" cy="179857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cs-CZ" sz="28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Příklady:</a:t>
            </a:r>
          </a:p>
          <a:p>
            <a:pPr marL="628650" lvl="1" indent="-171450">
              <a:buFontTx/>
              <a:buChar char="-"/>
            </a:pPr>
            <a:r>
              <a:rPr lang="cs-CZ" sz="22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TOP09 </a:t>
            </a:r>
            <a:r>
              <a:rPr lang="cs-CZ" sz="2200" b="1" dirty="0">
                <a:solidFill>
                  <a:schemeClr val="tx1"/>
                </a:solidFill>
                <a:latin typeface="Oswald light" panose="02000303000000000000" pitchFamily="2" charset="0"/>
              </a:rPr>
              <a:t>a Starostové </a:t>
            </a:r>
            <a:r>
              <a:rPr lang="cs-CZ" sz="22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(STAN) </a:t>
            </a: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– </a:t>
            </a:r>
            <a:r>
              <a:rPr lang="cs-CZ" sz="2200" dirty="0">
                <a:solidFill>
                  <a:schemeClr val="tx1"/>
                </a:solidFill>
                <a:latin typeface="Oswald light" panose="02000303000000000000" pitchFamily="2" charset="0"/>
              </a:rPr>
              <a:t>převod milionových částek mezi oběma stranami (z Obecního úřadu Suché Loze</a:t>
            </a: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) – nejasný postup</a:t>
            </a:r>
            <a:endParaRPr lang="cs-CZ" sz="2200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628650" lvl="1" indent="-171450">
              <a:buFontTx/>
              <a:buChar char="-"/>
            </a:pPr>
            <a:r>
              <a:rPr lang="cs-CZ" sz="2200" b="1" dirty="0">
                <a:solidFill>
                  <a:schemeClr val="tx1"/>
                </a:solidFill>
                <a:latin typeface="Oswald light" panose="02000303000000000000" pitchFamily="2" charset="0"/>
              </a:rPr>
              <a:t>Východočeši a ANO </a:t>
            </a:r>
            <a:r>
              <a:rPr lang="cs-CZ" sz="2200" dirty="0">
                <a:solidFill>
                  <a:schemeClr val="tx1"/>
                </a:solidFill>
                <a:latin typeface="Oswald light" panose="02000303000000000000" pitchFamily="2" charset="0"/>
              </a:rPr>
              <a:t>– převod více než 800 tisíc korun na účet ANO, přestože deklarovali nedostatek financí</a:t>
            </a:r>
          </a:p>
          <a:p>
            <a:endParaRPr lang="cs-CZ" sz="2200" dirty="0">
              <a:solidFill>
                <a:schemeClr val="tx1"/>
              </a:solidFill>
              <a:latin typeface="Oswald light" panose="02000303000000000000" pitchFamily="2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8133409" y="2286252"/>
            <a:ext cx="1999501" cy="1625397"/>
            <a:chOff x="8530451" y="2725861"/>
            <a:chExt cx="1999501" cy="1625397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503" y="2725861"/>
              <a:ext cx="1625397" cy="1625397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2725" y="3020128"/>
              <a:ext cx="1067227" cy="1067227"/>
            </a:xfrm>
            <a:prstGeom prst="rect">
              <a:avLst/>
            </a:prstGeom>
          </p:spPr>
        </p:pic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0451" y="3020128"/>
              <a:ext cx="1067227" cy="1067227"/>
            </a:xfrm>
            <a:prstGeom prst="rect">
              <a:avLst/>
            </a:prstGeom>
          </p:spPr>
        </p:pic>
      </p:grpSp>
      <p:grpSp>
        <p:nvGrpSpPr>
          <p:cNvPr id="8" name="Skupina 7"/>
          <p:cNvGrpSpPr/>
          <p:nvPr/>
        </p:nvGrpSpPr>
        <p:grpSpPr>
          <a:xfrm>
            <a:off x="1680472" y="2271071"/>
            <a:ext cx="1999501" cy="1625397"/>
            <a:chOff x="8530451" y="2725861"/>
            <a:chExt cx="1999501" cy="1625397"/>
          </a:xfrm>
        </p:grpSpPr>
        <p:pic>
          <p:nvPicPr>
            <p:cNvPr id="9" name="Obrázek 8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503" y="2725861"/>
              <a:ext cx="1625397" cy="1625397"/>
            </a:xfrm>
            <a:prstGeom prst="rect">
              <a:avLst/>
            </a:prstGeom>
          </p:spPr>
        </p:pic>
        <p:pic>
          <p:nvPicPr>
            <p:cNvPr id="10" name="Obrázek 9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2725" y="3020128"/>
              <a:ext cx="1067227" cy="1067227"/>
            </a:xfrm>
            <a:prstGeom prst="rect">
              <a:avLst/>
            </a:prstGeom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2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3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0451" y="3020128"/>
              <a:ext cx="1067227" cy="1067227"/>
            </a:xfrm>
            <a:prstGeom prst="rect">
              <a:avLst/>
            </a:prstGeom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017" y="2454442"/>
            <a:ext cx="1320196" cy="1320196"/>
          </a:xfrm>
          <a:prstGeom prst="rect">
            <a:avLst/>
          </a:prstGeom>
        </p:spPr>
      </p:pic>
      <p:cxnSp>
        <p:nvCxnSpPr>
          <p:cNvPr id="19" name="Přímá spojnice 18"/>
          <p:cNvCxnSpPr>
            <a:stCxn id="10" idx="3"/>
            <a:endCxn id="12" idx="1"/>
          </p:cNvCxnSpPr>
          <p:nvPr/>
        </p:nvCxnSpPr>
        <p:spPr>
          <a:xfrm>
            <a:off x="3679973" y="3098952"/>
            <a:ext cx="1464044" cy="15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7" idx="1"/>
          </p:cNvCxnSpPr>
          <p:nvPr/>
        </p:nvCxnSpPr>
        <p:spPr>
          <a:xfrm>
            <a:off x="6371417" y="3114132"/>
            <a:ext cx="1761992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7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516893"/>
            <a:ext cx="9324607" cy="1012827"/>
          </a:xfrm>
        </p:spPr>
        <p:txBody>
          <a:bodyPr/>
          <a:lstStyle/>
          <a:p>
            <a:r>
              <a:rPr lang="cs-CZ" dirty="0" smtClean="0"/>
              <a:t>Další 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769" y="1529720"/>
            <a:ext cx="9692098" cy="4195481"/>
          </a:xfrm>
        </p:spPr>
        <p:txBody>
          <a:bodyPr>
            <a:noAutofit/>
          </a:bodyPr>
          <a:lstStyle/>
          <a:p>
            <a:pPr marL="171450" indent="-171450">
              <a:buFontTx/>
              <a:buChar char="-"/>
            </a:pPr>
            <a:r>
              <a:rPr lang="cs-CZ" sz="24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firmy vlastněné stranou („průtokové ohřívače“)</a:t>
            </a:r>
            <a:r>
              <a:rPr lang="cs-CZ" sz="24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</a:t>
            </a:r>
            <a:endParaRPr lang="cs-CZ" sz="2400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628650" lvl="1" indent="-171450">
              <a:buFontTx/>
              <a:buChar char="-"/>
            </a:pP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Cíl, akciová společnost</a:t>
            </a:r>
          </a:p>
          <a:p>
            <a:pPr marL="171450" indent="-171450">
              <a:buFontTx/>
              <a:buChar char="-"/>
            </a:pPr>
            <a:r>
              <a:rPr lang="cs-CZ" sz="24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přiznaná investice</a:t>
            </a:r>
          </a:p>
          <a:p>
            <a:pPr marL="628650" lvl="1" indent="-171450">
              <a:buFontTx/>
              <a:buChar char="-"/>
            </a:pP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Ladislav </a:t>
            </a:r>
            <a:r>
              <a:rPr lang="cs-CZ" sz="2200" dirty="0">
                <a:solidFill>
                  <a:schemeClr val="tx1"/>
                </a:solidFill>
                <a:latin typeface="Oswald light" panose="02000303000000000000" pitchFamily="2" charset="0"/>
              </a:rPr>
              <a:t>Stříteský (</a:t>
            </a: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SPO)</a:t>
            </a:r>
            <a:endParaRPr lang="cs-CZ" sz="2200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171450" indent="-171450">
              <a:buFontTx/>
              <a:buChar char="-"/>
            </a:pPr>
            <a:r>
              <a:rPr lang="cs-CZ" sz="2400" b="1" dirty="0">
                <a:solidFill>
                  <a:schemeClr val="tx1"/>
                </a:solidFill>
                <a:latin typeface="Oswald light" panose="02000303000000000000" pitchFamily="2" charset="0"/>
              </a:rPr>
              <a:t>osoby stíhané či napojené na výnosy z trestné </a:t>
            </a:r>
            <a:r>
              <a:rPr lang="cs-CZ" sz="24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činnosti</a:t>
            </a:r>
            <a:endParaRPr lang="cs-CZ" sz="2400" dirty="0" smtClean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571500" lvl="1" indent="-171450">
              <a:buFontTx/>
              <a:buChar char="-"/>
            </a:pP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Zbyněk Fabík – měl podle médií vylákat 150 milionů korun z České spořitelny, daroval milion SPO a 300 tisíc korun TOP09, ale sám byl v té době již v insolvenci </a:t>
            </a:r>
          </a:p>
          <a:p>
            <a:pPr marL="171450" indent="-171450">
              <a:buFontTx/>
              <a:buChar char="-"/>
            </a:pPr>
            <a:r>
              <a:rPr lang="cs-CZ" sz="2400" b="1" dirty="0">
                <a:solidFill>
                  <a:schemeClr val="tx1"/>
                </a:solidFill>
                <a:latin typeface="Oswald light" panose="02000303000000000000" pitchFamily="2" charset="0"/>
              </a:rPr>
              <a:t>n</a:t>
            </a:r>
            <a:r>
              <a:rPr lang="cs-CZ" sz="24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efinanční </a:t>
            </a:r>
            <a:r>
              <a:rPr lang="cs-CZ" sz="2400" b="1" dirty="0">
                <a:solidFill>
                  <a:schemeClr val="tx1"/>
                </a:solidFill>
                <a:latin typeface="Oswald light" panose="02000303000000000000" pitchFamily="2" charset="0"/>
              </a:rPr>
              <a:t>příspěvky </a:t>
            </a:r>
            <a:r>
              <a:rPr lang="cs-CZ" sz="24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– zvláštnosti </a:t>
            </a:r>
            <a:endParaRPr lang="cs-CZ" sz="2400" b="1" dirty="0" smtClean="0">
              <a:solidFill>
                <a:srgbClr val="FF0000"/>
              </a:solidFill>
              <a:latin typeface="Oswald light" panose="02000303000000000000" pitchFamily="2" charset="0"/>
            </a:endParaRPr>
          </a:p>
          <a:p>
            <a:pPr marL="571500" lvl="1" indent="-171450">
              <a:buFontTx/>
              <a:buChar char="-"/>
            </a:pP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Galaktická </a:t>
            </a:r>
            <a:r>
              <a:rPr lang="cs-CZ" sz="2200" dirty="0">
                <a:solidFill>
                  <a:schemeClr val="tx1"/>
                </a:solidFill>
                <a:latin typeface="Oswald light" panose="02000303000000000000" pitchFamily="2" charset="0"/>
              </a:rPr>
              <a:t>agentura s.r.o</a:t>
            </a: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. – nefinanční dar ANO (2012)</a:t>
            </a:r>
          </a:p>
          <a:p>
            <a:pPr marL="571500" lvl="1" indent="-171450">
              <a:buFontTx/>
              <a:buChar char="-"/>
            </a:pPr>
            <a:r>
              <a:rPr lang="cs-CZ" sz="2200" dirty="0">
                <a:solidFill>
                  <a:schemeClr val="tx1"/>
                </a:solidFill>
                <a:latin typeface="Oswald light" panose="02000303000000000000" pitchFamily="2" charset="0"/>
              </a:rPr>
              <a:t>SPO a TOP09 – nezamýšlený nefinanční dar TOP09 za uveřejnění </a:t>
            </a: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fotografie M</a:t>
            </a:r>
            <a:r>
              <a:rPr lang="cs-CZ" sz="2200" dirty="0">
                <a:solidFill>
                  <a:schemeClr val="tx1"/>
                </a:solidFill>
                <a:latin typeface="Oswald light" panose="02000303000000000000" pitchFamily="2" charset="0"/>
              </a:rPr>
              <a:t>. Kalouska na billboardech </a:t>
            </a:r>
            <a:r>
              <a:rPr lang="cs-CZ" sz="22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SPO </a:t>
            </a:r>
            <a:endParaRPr lang="cs-CZ" sz="2200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571500" lvl="1" indent="-171450">
              <a:buFontTx/>
              <a:buChar char="-"/>
            </a:pPr>
            <a:endParaRPr lang="cs-CZ" sz="2000" dirty="0">
              <a:solidFill>
                <a:schemeClr val="tx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0387" y="777801"/>
            <a:ext cx="8462731" cy="1143000"/>
          </a:xfrm>
        </p:spPr>
        <p:txBody>
          <a:bodyPr>
            <a:noAutofit/>
          </a:bodyPr>
          <a:lstStyle/>
          <a:p>
            <a:r>
              <a:rPr lang="cs-CZ" sz="4400" dirty="0"/>
              <a:t>Financování </a:t>
            </a:r>
            <a:r>
              <a:rPr lang="cs-CZ" sz="4400" dirty="0" smtClean="0"/>
              <a:t>hnutí ANO – nový hráč na politickém trhu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867" y="2339475"/>
            <a:ext cx="10972800" cy="3982452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ANO je nový relevantní politický subjekt, má smysl se podrobně zabývat jeho financováním a </a:t>
            </a:r>
            <a:r>
              <a:rPr lang="cs-CZ" sz="2000" i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porovnat, zda trpí obdobnými problémy jako zavedené strany.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Zkoumaná data jsou aktuální k říjnu 2015.</a:t>
            </a:r>
            <a:endParaRPr lang="cs-CZ" i="1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lvl="1"/>
            <a:r>
              <a:rPr lang="cs-CZ" sz="20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2012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– čistě z darů, členské příspěvky představovali 0,12%</a:t>
            </a:r>
          </a:p>
          <a:p>
            <a:pPr marL="914400" lvl="2" indent="0">
              <a:buNone/>
            </a:pP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-Donoři: Andrej </a:t>
            </a:r>
            <a:r>
              <a:rPr lang="cs-CZ" sz="2000" dirty="0" err="1" smtClean="0">
                <a:solidFill>
                  <a:schemeClr val="tx1"/>
                </a:solidFill>
                <a:latin typeface="Oswald light" panose="02000303000000000000" pitchFamily="2" charset="0"/>
              </a:rPr>
              <a:t>Babiš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29,5m, DEZA a.s. 10m, </a:t>
            </a:r>
            <a:r>
              <a:rPr lang="cs-CZ" sz="2000" dirty="0" err="1" smtClean="0">
                <a:solidFill>
                  <a:schemeClr val="tx1"/>
                </a:solidFill>
                <a:latin typeface="Oswald light" panose="02000303000000000000" pitchFamily="2" charset="0"/>
              </a:rPr>
              <a:t>Lovochemie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a.s. 6m, PRECHEZA 6m, Synthesia a.s. 3m apod.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2013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– nejvyšší položkou půjčky a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úvěry (skoro 52% rozpočtu hnutí)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a uhrazení volebních nákladů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2014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– nejvyšší půjčky a úvěry (téměř 39% rozpočtu hnutí), příspěvky na činnost (33%) a dary (20%)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od 20.3.2015 zřízen transparentní účet (jeden z posledních)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Z tohoto pohledu celkem logický vývoj,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prvotní fázi projekt jednoho muže, hnutí je nejdřív sponzorováno jeho impériem a postupně začíná velkou část financování představovat dary, popř. půjčky. Při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podrobnějším zkoumání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však většina celkových příjmů 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je spojena s </a:t>
            </a:r>
            <a:r>
              <a:rPr lang="cs-CZ" sz="2000" dirty="0" err="1">
                <a:solidFill>
                  <a:schemeClr val="tx1"/>
                </a:solidFill>
                <a:latin typeface="Oswald light" panose="02000303000000000000" pitchFamily="2" charset="0"/>
              </a:rPr>
              <a:t>Agrofertem</a:t>
            </a:r>
            <a:r>
              <a:rPr lang="cs-CZ" sz="2000" dirty="0">
                <a:solidFill>
                  <a:schemeClr val="tx1"/>
                </a:solidFill>
                <a:latin typeface="Oswald light" panose="02000303000000000000" pitchFamily="2" charset="0"/>
              </a:rPr>
              <a:t> či s nimi </a:t>
            </a:r>
            <a:r>
              <a:rPr lang="cs-CZ" sz="20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spojenými firmami. Tuto tezi podporuje i spektrum dárců v roce 2015 – ve většině se jedná o členy, kandidáty nebo lidi, kteří jsou díky hnutí ve veřejných funkcích (lidé ANO). </a:t>
            </a:r>
          </a:p>
        </p:txBody>
      </p:sp>
    </p:spTree>
    <p:extLst>
      <p:ext uri="{BB962C8B-B14F-4D97-AF65-F5344CB8AC3E}">
        <p14:creationId xmlns:p14="http://schemas.microsoft.com/office/powerpoint/2010/main" val="9344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077502"/>
              </p:ext>
            </p:extLst>
          </p:nvPr>
        </p:nvGraphicFramePr>
        <p:xfrm>
          <a:off x="2127826" y="2104231"/>
          <a:ext cx="8120635" cy="3280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9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12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24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DARY </a:t>
                      </a:r>
                      <a:r>
                        <a:rPr lang="cs-CZ" sz="2000" u="none" strike="noStrike" dirty="0" smtClean="0">
                          <a:effectLst/>
                          <a:latin typeface="+mj-lt"/>
                        </a:rPr>
                        <a:t>CELKEM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105 406 692,5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57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PRÁVNICKÉ OSOBY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52 614 596,6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1664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j-lt"/>
                        </a:rPr>
                        <a:t>DARY OD FIREM NAPOJENÝCH NA AGROFERT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  <a:latin typeface="+mj-lt"/>
                        </a:rPr>
                        <a:t>min. 29 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974 269,0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17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DARY OD DODAVATELŮ AGROFERTU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 smtClean="0">
                          <a:effectLst/>
                          <a:latin typeface="+mj-lt"/>
                        </a:rPr>
                        <a:t>min.</a:t>
                      </a:r>
                      <a:r>
                        <a:rPr lang="cs-CZ" sz="20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cs-CZ" sz="2000" u="none" strike="noStrike" dirty="0" smtClean="0">
                          <a:effectLst/>
                          <a:latin typeface="+mj-lt"/>
                        </a:rPr>
                        <a:t>203 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000,0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17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FYZICKÉ OSOBY 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52 792 095,4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650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LIDÉ ANO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35 686 872,2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808682" y="5384800"/>
            <a:ext cx="4515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Oswald light" panose="02000303000000000000" pitchFamily="2" charset="0"/>
              </a:rPr>
              <a:t>Zdroj: Politickefinance.cz, Transparency International, data do 10/2015</a:t>
            </a:r>
            <a:endParaRPr lang="cs-CZ" sz="1400" dirty="0">
              <a:latin typeface="Oswald light" panose="02000303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82861" y="723041"/>
            <a:ext cx="6832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400" dirty="0">
                <a:latin typeface="+mj-lt"/>
              </a:rPr>
              <a:t>ANO - </a:t>
            </a:r>
            <a:r>
              <a:rPr lang="cs-CZ" sz="4000" dirty="0">
                <a:latin typeface="+mj-lt"/>
              </a:rPr>
              <a:t>Dary v </a:t>
            </a:r>
            <a:r>
              <a:rPr lang="cs-CZ" sz="4000" dirty="0" smtClean="0">
                <a:latin typeface="+mj-lt"/>
              </a:rPr>
              <a:t>číslech za 2012-2015</a:t>
            </a:r>
            <a:endParaRPr lang="cs-CZ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47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566" y="457780"/>
            <a:ext cx="846273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ANO – dary fyzické a právnické osoby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581708"/>
              </p:ext>
            </p:extLst>
          </p:nvPr>
        </p:nvGraphicFramePr>
        <p:xfrm>
          <a:off x="609600" y="1879599"/>
          <a:ext cx="10596664" cy="39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833533" y="5526806"/>
            <a:ext cx="520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Oswald light" panose="02000303000000000000" pitchFamily="2" charset="0"/>
              </a:rPr>
              <a:t>Zdroj: Politickefinance.cz, Transparency </a:t>
            </a:r>
            <a:r>
              <a:rPr lang="cs-CZ" sz="1600" dirty="0" smtClean="0">
                <a:latin typeface="Oswald light" panose="02000303000000000000" pitchFamily="2" charset="0"/>
              </a:rPr>
              <a:t>International (data </a:t>
            </a:r>
            <a:r>
              <a:rPr lang="cs-CZ" sz="1600" dirty="0">
                <a:latin typeface="Oswald light" panose="02000303000000000000" pitchFamily="2" charset="0"/>
              </a:rPr>
              <a:t>k</a:t>
            </a:r>
            <a:r>
              <a:rPr lang="cs-CZ" sz="1600" dirty="0" smtClean="0">
                <a:latin typeface="Oswald light" panose="02000303000000000000" pitchFamily="2" charset="0"/>
              </a:rPr>
              <a:t> 10/2015)</a:t>
            </a:r>
            <a:endParaRPr lang="cs-CZ" sz="1600" dirty="0">
              <a:latin typeface="Oswald light" panose="02000303000000000000" pitchFamily="2" charset="0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3330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2377" y="633549"/>
            <a:ext cx="8462731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ANO – příspěvky členů a lidí ve veřejných funkcích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2258" y="6103546"/>
            <a:ext cx="4520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Oswald light" panose="02000303000000000000" pitchFamily="2" charset="0"/>
              </a:rPr>
              <a:t>Zdroj: Politickefinance.cz, Transparency </a:t>
            </a:r>
            <a:r>
              <a:rPr lang="cs-CZ" sz="1400" dirty="0" smtClean="0">
                <a:latin typeface="Oswald light" panose="02000303000000000000" pitchFamily="2" charset="0"/>
              </a:rPr>
              <a:t>International (data </a:t>
            </a:r>
            <a:r>
              <a:rPr lang="cs-CZ" sz="1400" dirty="0">
                <a:latin typeface="Oswald light" panose="02000303000000000000" pitchFamily="2" charset="0"/>
              </a:rPr>
              <a:t>k</a:t>
            </a:r>
            <a:r>
              <a:rPr lang="cs-CZ" sz="1400" dirty="0" smtClean="0">
                <a:latin typeface="Oswald light" panose="02000303000000000000" pitchFamily="2" charset="0"/>
              </a:rPr>
              <a:t> 10/2015)</a:t>
            </a:r>
            <a:endParaRPr lang="cs-CZ" sz="1400" dirty="0">
              <a:latin typeface="Oswald light" panose="02000303000000000000" pitchFamily="2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336157"/>
              </p:ext>
            </p:extLst>
          </p:nvPr>
        </p:nvGraphicFramePr>
        <p:xfrm>
          <a:off x="609600" y="1577583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446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3044" y="384984"/>
            <a:ext cx="9404723" cy="1234766"/>
          </a:xfrm>
        </p:spPr>
        <p:txBody>
          <a:bodyPr>
            <a:normAutofit/>
          </a:bodyPr>
          <a:lstStyle/>
          <a:p>
            <a:pPr algn="ctr"/>
            <a:r>
              <a:rPr lang="cs-CZ" sz="5300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1779" y="1687484"/>
            <a:ext cx="10302625" cy="419548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Proč TI sleduje tuto oblast průběžně </a:t>
            </a: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Zákon o financování politických stran </a:t>
            </a: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Transparentní účty stran </a:t>
            </a: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Rizikové faktory </a:t>
            </a: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Otazníky  </a:t>
            </a: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Financování ANO – nový relevantní subjekt na politické mapě </a:t>
            </a:r>
          </a:p>
          <a:p>
            <a:pPr marL="457200" indent="-457200">
              <a:buAutoNum type="arabicPeriod"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TI: Monitoring krajských a senátních voleb 2016 </a:t>
            </a:r>
          </a:p>
          <a:p>
            <a:pPr algn="ctr"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  <a:latin typeface="+mj-lt"/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61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0060" y="548958"/>
            <a:ext cx="8462731" cy="1143000"/>
          </a:xfrm>
        </p:spPr>
        <p:txBody>
          <a:bodyPr/>
          <a:lstStyle/>
          <a:p>
            <a:r>
              <a:rPr lang="cs-CZ" dirty="0" smtClean="0"/>
              <a:t>ANO a zemědělské subjekty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36623" y="1802025"/>
            <a:ext cx="10249444" cy="4195481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ANO není agrární strana, přesto v porovnání s ostatními stranami výrazně vyšší poměr sponzorů ze zemědělství.</a:t>
            </a:r>
          </a:p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Z 363 firem (sponzorů ANO)– je jich nejméně 75 z tohoto sektoru, tedy minimálně 20% dárců hnutí ANO představuje firmy působící v zemědělském sektoru.</a:t>
            </a:r>
          </a:p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Tyto firmy až na výjimky nesponzorují hnutí vícekrát.</a:t>
            </a:r>
          </a:p>
          <a:p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lvl="0">
              <a:lnSpc>
                <a:spcPct val="115000"/>
              </a:lnSpc>
              <a:tabLst>
                <a:tab pos="457200" algn="l"/>
              </a:tabLst>
            </a:pPr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Příklady firem: </a:t>
            </a:r>
            <a:r>
              <a:rPr lang="cs-CZ" sz="2800" dirty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Agropodnik a.s. </a:t>
            </a:r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Hradec Králové, </a:t>
            </a:r>
            <a:r>
              <a:rPr lang="cs-CZ" sz="2800" dirty="0" err="1" smtClean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Tršická</a:t>
            </a:r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zemědělská a.s., </a:t>
            </a:r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			SENAGRO </a:t>
            </a:r>
            <a:r>
              <a:rPr lang="cs-CZ" sz="2800" dirty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a.s. či </a:t>
            </a:r>
            <a:r>
              <a:rPr lang="cs-CZ" sz="2800" dirty="0" err="1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Drůběžářský</a:t>
            </a:r>
            <a:r>
              <a:rPr lang="cs-CZ" sz="2800" dirty="0">
                <a:solidFill>
                  <a:schemeClr val="accent1"/>
                </a:solidFill>
                <a:latin typeface="Oswald light" panose="02000303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závod Klatovy a.s.</a:t>
            </a:r>
            <a:endParaRPr lang="cs-CZ" sz="2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hnutí ANO - 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97857"/>
            <a:ext cx="10515600" cy="4351338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Přímo AGROFERT a.s. není dárcem ani v jediném případě, nicméně jeho dcer je celá řada, stejně jako jeho dodavatelů či spjatých firem. Firmy 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napojené na AF 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darovaly 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minimálně 30 milionů korun</a:t>
            </a:r>
          </a:p>
          <a:p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D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rtivá většina darů od fyzických osob je od osob přímo spjatých s Andrejem </a:t>
            </a:r>
            <a:r>
              <a:rPr lang="cs-CZ" sz="2200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Babišem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(AGROFERT, 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členové ANO, Andrej </a:t>
            </a:r>
            <a:r>
              <a:rPr lang="cs-CZ" sz="2200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Babiš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sám).</a:t>
            </a:r>
          </a:p>
          <a:p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M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ediálně proprané mechanismy „kandiduj, zaplať„ nelze potvrdit, nicméně ani vyvrátit, většina kandidátů darovala, ale částky nejsou podle žádného vzorce.</a:t>
            </a:r>
          </a:p>
          <a:p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Podíl 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firem ze zemědělského prostředí je zarážející – může jít o 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nebývalé sympatie 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k 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zemědělské politice hnutí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, 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ANEBO o 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využití dominantního postavení </a:t>
            </a:r>
            <a:r>
              <a:rPr lang="cs-CZ" sz="2200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Agrofertu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v tomto sektoru.</a:t>
            </a:r>
          </a:p>
          <a:p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zajímaví dárci: RAVAK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, Česká infrastrukturní 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(Pergl zakladatel, </a:t>
            </a:r>
            <a:r>
              <a:rPr lang="cs-CZ" sz="2200" dirty="0" err="1">
                <a:solidFill>
                  <a:schemeClr val="accent1"/>
                </a:solidFill>
                <a:latin typeface="Oswald light" panose="02000303000000000000" pitchFamily="2" charset="0"/>
              </a:rPr>
              <a:t>offshore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, neznámý majitel) + Czech Business </a:t>
            </a:r>
            <a:r>
              <a:rPr lang="cs-CZ" sz="2200" dirty="0" err="1">
                <a:solidFill>
                  <a:schemeClr val="accent1"/>
                </a:solidFill>
                <a:latin typeface="Oswald light" panose="02000303000000000000" pitchFamily="2" charset="0"/>
              </a:rPr>
              <a:t>Council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, </a:t>
            </a:r>
            <a:r>
              <a:rPr lang="cs-CZ" sz="2200" dirty="0" err="1">
                <a:solidFill>
                  <a:schemeClr val="accent1"/>
                </a:solidFill>
                <a:latin typeface="Oswald light" panose="02000303000000000000" pitchFamily="2" charset="0"/>
              </a:rPr>
              <a:t>Eltodo</a:t>
            </a:r>
            <a:r>
              <a:rPr lang="cs-CZ" sz="2200" dirty="0">
                <a:solidFill>
                  <a:schemeClr val="accent1"/>
                </a:solidFill>
                <a:latin typeface="Oswald light" panose="02000303000000000000" pitchFamily="2" charset="0"/>
              </a:rPr>
              <a:t>, 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Zetor, Východočeši, Fortuna </a:t>
            </a:r>
            <a:r>
              <a:rPr lang="cs-CZ" sz="2200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Libri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(</a:t>
            </a:r>
            <a:r>
              <a:rPr lang="cs-CZ" sz="2200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offshore</a:t>
            </a:r>
            <a:r>
              <a:rPr lang="cs-CZ" sz="22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).</a:t>
            </a:r>
          </a:p>
          <a:p>
            <a:endParaRPr lang="cs-CZ" sz="2200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00763"/>
            <a:ext cx="8462731" cy="1143000"/>
          </a:xfrm>
        </p:spPr>
        <p:txBody>
          <a:bodyPr/>
          <a:lstStyle/>
          <a:p>
            <a:r>
              <a:rPr lang="cs-CZ" dirty="0" smtClean="0"/>
              <a:t>Další kroky pro zlepšení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-18"/>
              </a:rPr>
              <a:t>Je v zájmu České republiky přijmout zákon o financování politických stran co nejdříve.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-18"/>
              </a:rPr>
              <a:t>Bez Úřadu na dohled nad hospodařením stran není možná efektivní změna financování a omezení rizikových oblastí při dárcovství.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-18"/>
              </a:rPr>
              <a:t>Politické strany postupně přechází na dluhové financování, které představuje novou výzvu při monitoringu financování.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-18"/>
              </a:rPr>
              <a:t>Bez ohledu na zákon budeme monitorovat volby i tento rok.</a:t>
            </a:r>
          </a:p>
        </p:txBody>
      </p:sp>
    </p:spTree>
    <p:extLst>
      <p:ext uri="{BB962C8B-B14F-4D97-AF65-F5344CB8AC3E}">
        <p14:creationId xmlns:p14="http://schemas.microsoft.com/office/powerpoint/2010/main" val="2707703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3142" y="352498"/>
            <a:ext cx="9698039" cy="14005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Monitoring krajských a senátních voleb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1853248"/>
            <a:ext cx="10972800" cy="417501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www.transparentnivolby.cz  </a:t>
            </a:r>
          </a:p>
          <a:p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Cíle monitoringu: nastavit vyšší standard otevřenosti stran při poskytování informací o financování kampaní; přímý tlak na kandidující subjekty přímo během volební kampaně o větším transparentnost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Kritéria: 8 ukazatelů otevřenosti (dobré praxe) financování kandidátů a stran během kampaní</a:t>
            </a:r>
          </a:p>
          <a:p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b="1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Pracovní termíny monitoringu: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Únor: začátek monitoringu, investigativní činnost v krajích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Květen: oslovíme kandidující strany na republikové úrovni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Červenec: oslovíme všechny lídry a kandidáty do Senátu a v krajích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Konec září: zveřejnění výsledků a známkování TI  </a:t>
            </a: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  <p:pic>
        <p:nvPicPr>
          <p:cNvPr id="4" name="Obrázek 3" descr="\\tisad01.ad.transparency.cz\Plochy$\kotora\logo_motejl_159x80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181" y="585537"/>
            <a:ext cx="1930819" cy="934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858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8444" y="308784"/>
            <a:ext cx="9698039" cy="1400530"/>
          </a:xfrm>
        </p:spPr>
        <p:txBody>
          <a:bodyPr/>
          <a:lstStyle/>
          <a:p>
            <a:r>
              <a:rPr lang="cs-CZ" dirty="0" smtClean="0"/>
              <a:t>Monitoring voleb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709314"/>
            <a:ext cx="10972800" cy="422486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TI bude investigativně pátrat v krajích po propojení krajských politických špiček a jejich „dvorních“ firem, advokátních kanceláří a PR agentur; shánět místní kontakty v krajských městech</a:t>
            </a:r>
          </a:p>
          <a:p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Výzva veřejnosti: nahlašujte nám podezřelé okolnosti spojené s financováním krajských a senátních voleb:  </a:t>
            </a:r>
            <a:r>
              <a:rPr lang="cs-CZ" sz="2800" dirty="0" smtClean="0">
                <a:solidFill>
                  <a:srgbClr val="0070C0"/>
                </a:solidFill>
                <a:latin typeface="Oswald light" panose="02000303000000000000" pitchFamily="2" charset="0"/>
                <a:hlinkClick r:id="rId3"/>
              </a:rPr>
              <a:t>volby@transparency.cz</a:t>
            </a:r>
            <a:endParaRPr lang="cs-CZ" sz="2800" dirty="0" smtClean="0">
              <a:solidFill>
                <a:srgbClr val="0070C0"/>
              </a:solidFill>
              <a:latin typeface="Oswald light" panose="02000303000000000000" pitchFamily="2" charset="0"/>
            </a:endParaRPr>
          </a:p>
          <a:p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sz="28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TI potřebuje finanční podporu na realizaci tohoto projektu</a:t>
            </a:r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  <p:pic>
        <p:nvPicPr>
          <p:cNvPr id="4" name="Obrázek 3" descr="\\tisad01.ad.transparency.cz\Plochy$\kotora\logo_motejl_159x80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097" y="625641"/>
            <a:ext cx="1930819" cy="934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85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384985"/>
            <a:ext cx="9404723" cy="1234766"/>
          </a:xfrm>
        </p:spPr>
        <p:txBody>
          <a:bodyPr>
            <a:normAutofit/>
          </a:bodyPr>
          <a:lstStyle/>
          <a:p>
            <a:pPr algn="ctr"/>
            <a:r>
              <a:rPr lang="cs-CZ" sz="5300" dirty="0" smtClean="0"/>
              <a:t>Důvody monitoringu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53644"/>
            <a:ext cx="10302625" cy="44947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Bez institucionálního přezkumu (navržený Úřadu na dohled nad hospodařením stran) není možné prohloubit a zefektivnit monitoring, vynucovat sankcemi dodržování pravidel, zvýšit veřejný dohled. Právě tento typ monitoringu by tento úřad měl také dělat. 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TI monitorovala (a známkovala otevřenost </a:t>
            </a:r>
            <a:r>
              <a:rPr lang="cs-CZ" sz="3100" dirty="0">
                <a:solidFill>
                  <a:schemeClr val="accent1"/>
                </a:solidFill>
                <a:latin typeface="Oswald light" panose="02000303000000000000" pitchFamily="2" charset="0"/>
              </a:rPr>
              <a:t>financování kampaní) průběžně od prezidentských voleb 2012 všechny následující volby (tedy všechny typy v</a:t>
            </a: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oleb v ČR) a bude pokračovat letos u krajských a senátních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– tento veřejný tlak funguje a strany začínají více zveřejňovat, začínají to brát jako standard – ale změna se děje velmi pomalu a nedokonale.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Stranické finance je potřeba průběžně sledovat a analyzovat (jinak strany pouze zveřejní výroční zprávu příští duben a mezitím to nikdo neřeší).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Sledujeme nyní zejména příjmy stran (hlavně dary a sponzorské příspěvky právnických osob) – během voleb budeme podrobně sledovat i výdaje a další aspekty kampaní.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algn="ctr"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algn="ctr"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 algn="ctr">
              <a:buNone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304005" cy="1015135"/>
          </a:xfrm>
        </p:spPr>
        <p:txBody>
          <a:bodyPr>
            <a:normAutofit/>
          </a:bodyPr>
          <a:lstStyle/>
          <a:p>
            <a:pPr algn="ctr"/>
            <a:r>
              <a:rPr lang="cs-CZ" sz="5300" dirty="0" smtClean="0"/>
              <a:t>Zákon – aktuální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152" y="1814212"/>
            <a:ext cx="10551695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Návrh zákona leží ve sněmovně a není stále zařazen na program jednání – chybí politická shoda, i přes deklaraci jeho potřeby napříč politickým spektrem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). Existuje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reálné riziko, že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nebude projednán touto sněmovnou, a další sněmovní volby v roce 2017 proběhnou podle stávajících (nedostatečných) pravidel. Nebude dost času na vybudování Úřadu, aby začal působit již u voleb 2017.</a:t>
            </a:r>
          </a:p>
          <a:p>
            <a:pPr marL="0" indent="0">
              <a:buNone/>
            </a:pPr>
            <a:endParaRPr lang="cs-CZ" sz="2400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TI vyzývá vládní koalici: zařaďte projednání zákona na program sněmovny a přijměte ho co nejdříve!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Je nutné reagovat na trend, kdy strany přechází na dluhový způsob svého financování, berou si velké půjčky a úvěry. A není vždy jasné od koho, za jakých podmínek, jak probíhá splácení. Mění to klasický systém financování stran (kdy se sledovali hlavně sponzoři a jejich vazby).</a:t>
            </a:r>
          </a:p>
          <a:p>
            <a:pPr algn="ctr">
              <a:buFontTx/>
              <a:buChar char="-"/>
            </a:pPr>
            <a:endParaRPr lang="cs-CZ" sz="2800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 algn="ctr">
              <a:buNone/>
            </a:pPr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 algn="ctr">
              <a:buNone/>
            </a:pPr>
            <a:endParaRPr lang="cs-CZ" sz="2800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723651"/>
            <a:ext cx="9404723" cy="123476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300" dirty="0" smtClean="0"/>
              <a:t>Transparentní účet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25121"/>
            <a:ext cx="10302625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- Často zmiňovaný důkaz čistoty stranického financování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-</a:t>
            </a:r>
            <a:r>
              <a:rPr lang="cs-CZ" i="1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Výroční zprávy</a:t>
            </a: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(činnost) a </a:t>
            </a:r>
            <a:r>
              <a:rPr lang="cs-CZ" i="1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transparentní účet </a:t>
            </a: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(využívány hlavně volby)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- Veřejný tlak, monitoring voleb (www.transparentnivolby.cz)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- V současné době již většina stran má zaveden „transparentní účet“ (posun proti blízké minulosti).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ALE v drtivé většině doplněn o druhý, netransparentní účet (výjimka SZ), nepřiznané dary stále mohou existovat.</a:t>
            </a:r>
          </a:p>
          <a:p>
            <a:pPr algn="ctr"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algn="ctr">
              <a:buFontTx/>
              <a:buChar char="-"/>
            </a:pPr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349659" cy="1037879"/>
          </a:xfrm>
        </p:spPr>
        <p:txBody>
          <a:bodyPr/>
          <a:lstStyle/>
          <a:p>
            <a:pPr algn="ctr"/>
            <a:r>
              <a:rPr lang="cs-CZ" dirty="0"/>
              <a:t>Transparentní </a:t>
            </a:r>
            <a:r>
              <a:rPr lang="cs-CZ" dirty="0" smtClean="0"/>
              <a:t>účty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5385" y="1718733"/>
            <a:ext cx="10972800" cy="451661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ANO – příjmový zveřejňují, výdajový nedostupný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ČSSD – transparentní účty má jen na volby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KDU-ČSL – transparentní výdajový, ale skoro žádné výdaje neuvedeny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ODS - </a:t>
            </a:r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příjmový </a:t>
            </a: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je transparentní, </a:t>
            </a:r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výdajový nedostupný</a:t>
            </a:r>
          </a:p>
          <a:p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TOP09 – transparentní provozní účet, „dotovaný“ z jiného účtu</a:t>
            </a:r>
          </a:p>
          <a:p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ÚSVIT – transparentní účet pouze na kampaň do voleb do PS </a:t>
            </a: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2013</a:t>
            </a: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KSČM – má dva transparentní účty, nicméně jsou zveřejněny jen formou měsíčních/</a:t>
            </a:r>
            <a:r>
              <a:rPr lang="cs-CZ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čtvrletních</a:t>
            </a:r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 </a:t>
            </a:r>
            <a:r>
              <a:rPr lang="cs-CZ" dirty="0" err="1" smtClean="0">
                <a:solidFill>
                  <a:schemeClr val="accent1"/>
                </a:solidFill>
                <a:latin typeface="Oswald light" panose="02000303000000000000" pitchFamily="2" charset="0"/>
              </a:rPr>
              <a:t>pdf</a:t>
            </a:r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 výpisů</a:t>
            </a:r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STRANA ZELENÝCH – velké množství transparentních účtů (málo přehledné)</a:t>
            </a:r>
          </a:p>
          <a:p>
            <a:r>
              <a:rPr lang="cs-CZ" dirty="0">
                <a:solidFill>
                  <a:schemeClr val="accent1"/>
                </a:solidFill>
                <a:latin typeface="Oswald light" panose="02000303000000000000" pitchFamily="2" charset="0"/>
              </a:rPr>
              <a:t>Svobodní – jeden transparentní účet pro všechno</a:t>
            </a:r>
          </a:p>
          <a:p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r>
              <a:rPr lang="cs-CZ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Často jeden univerzální účet na chod strany i volební kampaně</a:t>
            </a:r>
          </a:p>
          <a:p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endParaRPr lang="cs-CZ" dirty="0" smtClean="0">
              <a:solidFill>
                <a:schemeClr val="accent1"/>
              </a:solidFill>
              <a:latin typeface="Oswald light" panose="02000303000000000000" pitchFamily="2" charset="0"/>
            </a:endParaRPr>
          </a:p>
          <a:p>
            <a:endParaRPr lang="cs-CZ" dirty="0">
              <a:solidFill>
                <a:schemeClr val="accent1"/>
              </a:solidFill>
              <a:latin typeface="Oswald light" panose="020003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178" y="440266"/>
            <a:ext cx="9399763" cy="1164921"/>
          </a:xfrm>
        </p:spPr>
        <p:txBody>
          <a:bodyPr>
            <a:normAutofit/>
          </a:bodyPr>
          <a:lstStyle/>
          <a:p>
            <a:r>
              <a:rPr lang="cs-CZ" dirty="0" smtClean="0"/>
              <a:t>Dary stranám - rizikové </a:t>
            </a:r>
            <a:r>
              <a:rPr lang="cs-CZ" dirty="0"/>
              <a:t>faktory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1779" y="1672921"/>
            <a:ext cx="10179203" cy="479538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P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roblematika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jasného určení dárce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(někdy nedostatek informací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u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fyzických osob,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někdy i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právnických osob).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Např. </a:t>
            </a:r>
            <a:r>
              <a:rPr lang="cs-CZ" sz="2400" dirty="0">
                <a:solidFill>
                  <a:schemeClr val="tx1"/>
                </a:solidFill>
                <a:latin typeface="Oswald light" panose="02000303000000000000" pitchFamily="2" charset="0"/>
              </a:rPr>
              <a:t>Libor Kapalín daroval straně LEV21 v roce 2012 11,3 milionu </a:t>
            </a:r>
            <a:r>
              <a:rPr lang="cs-CZ" sz="24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korun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. Ve výroční zprávě</a:t>
            </a:r>
            <a:r>
              <a:rPr lang="cs-CZ" sz="24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Oswald light" panose="02000303000000000000" pitchFamily="2" charset="0"/>
              </a:rPr>
              <a:t>není uvedeno ani datum narození, takže nelze jasně </a:t>
            </a:r>
            <a:r>
              <a:rPr lang="cs-CZ" sz="24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identifikovat. Nicméně může to být stejný L.K. stíhaný </a:t>
            </a:r>
            <a:r>
              <a:rPr lang="cs-CZ" sz="2400" dirty="0">
                <a:solidFill>
                  <a:schemeClr val="tx1"/>
                </a:solidFill>
                <a:latin typeface="Oswald light" panose="02000303000000000000" pitchFamily="2" charset="0"/>
              </a:rPr>
              <a:t>v souvislosti s kauzou Moravia </a:t>
            </a:r>
            <a:r>
              <a:rPr lang="cs-CZ" sz="2400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Banka.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Od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roku 2012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se objevuje trend výrazného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snížení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výše jednotlivých </a:t>
            </a:r>
            <a:r>
              <a:rPr lang="cs-CZ" sz="2400" dirty="0">
                <a:solidFill>
                  <a:schemeClr val="accent1"/>
                </a:solidFill>
                <a:latin typeface="Oswald light" panose="02000303000000000000" pitchFamily="2" charset="0"/>
              </a:rPr>
              <a:t>částek </a:t>
            </a:r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darů</a:t>
            </a:r>
          </a:p>
          <a:p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Data k analýze darů: primární zdrojem byly výroční zprávy politických stran a politickefinance.cz. </a:t>
            </a:r>
          </a:p>
          <a:p>
            <a:r>
              <a:rPr lang="cs-CZ" sz="2400" dirty="0" smtClean="0">
                <a:solidFill>
                  <a:schemeClr val="accent1"/>
                </a:solidFill>
                <a:latin typeface="Oswald light" panose="02000303000000000000" pitchFamily="2" charset="0"/>
              </a:rPr>
              <a:t>Na základě projektu Politickefinance.cz vytyčeny a následně i doplněny rizikové faktory dárcovství politickým stranám.</a:t>
            </a:r>
          </a:p>
        </p:txBody>
      </p:sp>
    </p:spTree>
    <p:extLst>
      <p:ext uri="{BB962C8B-B14F-4D97-AF65-F5344CB8AC3E}">
        <p14:creationId xmlns:p14="http://schemas.microsoft.com/office/powerpoint/2010/main" val="41975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6894" y="1811866"/>
            <a:ext cx="10972800" cy="4695921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veřejné zakázky – dárci, kteří je získávají</a:t>
            </a:r>
            <a:endParaRPr lang="cs-CZ" sz="2400" b="1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ELTODO a.s.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–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vlastník správce veřejného osvětlení v Praze daroval 100 000Kč ČSSD v roce 2011,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30 000Kč hnutí ANO v 2015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D-</a:t>
            </a:r>
            <a:r>
              <a:rPr lang="cs-CZ" b="1" dirty="0" err="1" smtClean="0">
                <a:solidFill>
                  <a:schemeClr val="tx1"/>
                </a:solidFill>
                <a:latin typeface="Oswald light" panose="02000303000000000000" pitchFamily="2" charset="0"/>
              </a:rPr>
              <a:t>Pharm</a:t>
            </a:r>
            <a:r>
              <a:rPr lang="cs-CZ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Oswald light" panose="02000303000000000000" pitchFamily="2" charset="0"/>
              </a:rPr>
              <a:t>s.r.o.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– prodejce léčiv daroval ODS v průběhu let 2012 – 2013 celkem 7,75 milionů Kč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latin typeface="Oswald light" panose="02000303000000000000" pitchFamily="2" charset="0"/>
              </a:rPr>
              <a:t>Silnice ČÁSLAV – HOLDING a.s.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– donor ODS v letech 2006-2012 (vyjma roku 2008,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kdy daroval 100 tisíc ČSSD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Luděk </a:t>
            </a:r>
            <a:r>
              <a:rPr lang="cs-CZ" b="1" dirty="0">
                <a:solidFill>
                  <a:schemeClr val="tx1"/>
                </a:solidFill>
                <a:latin typeface="Oswald light" panose="02000303000000000000" pitchFamily="2" charset="0"/>
              </a:rPr>
              <a:t>Sekyra/Sekyra Group a.s.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  - dlouhodobý sponzor KDU-ČSL (od roku 2011 daroval </a:t>
            </a:r>
            <a:endParaRPr lang="cs-CZ" dirty="0" smtClean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1314450" lvl="3" indent="0">
              <a:buNone/>
            </a:pP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	minimálně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4,7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milionu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Kč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latin typeface="Oswald light" panose="02000303000000000000" pitchFamily="2" charset="0"/>
              </a:rPr>
              <a:t>PSG International a.s.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 – v letech 2010 daroval 2 mil. Kč ODS a 50 tis. Kč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ČSSD,</a:t>
            </a:r>
          </a:p>
          <a:p>
            <a:pPr marL="1314450" lvl="3" indent="0">
              <a:buNone/>
            </a:pP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	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o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dva roky později přispěl 50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tis. 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Kč </a:t>
            </a:r>
            <a:r>
              <a:rPr lang="cs-CZ" dirty="0" smtClean="0">
                <a:solidFill>
                  <a:schemeClr val="tx1"/>
                </a:solidFill>
                <a:latin typeface="Oswald light" panose="02000303000000000000" pitchFamily="2" charset="0"/>
              </a:rPr>
              <a:t>ČSSD</a:t>
            </a:r>
            <a:endParaRPr lang="cs-CZ" dirty="0">
              <a:solidFill>
                <a:schemeClr val="tx1"/>
              </a:solidFill>
              <a:latin typeface="Oswald light" panose="02000303000000000000" pitchFamily="2" charset="0"/>
            </a:endParaRP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latin typeface="Oswald light" panose="02000303000000000000" pitchFamily="2" charset="0"/>
              </a:rPr>
              <a:t>Ladislav Stříteský</a:t>
            </a:r>
            <a:r>
              <a:rPr lang="cs-CZ" dirty="0">
                <a:solidFill>
                  <a:schemeClr val="tx1"/>
                </a:solidFill>
                <a:latin typeface="Oswald light" panose="02000303000000000000" pitchFamily="2" charset="0"/>
              </a:rPr>
              <a:t> daroval straně SPO 1 mil. Kč za zprostředkovaně nabízenou lukrativní veřejnou zakázku)</a:t>
            </a:r>
          </a:p>
          <a:p>
            <a:endParaRPr lang="cs-CZ" sz="3600" dirty="0">
              <a:solidFill>
                <a:schemeClr val="tx1"/>
              </a:solidFill>
              <a:latin typeface="Oswald light" panose="02000303000000000000" pitchFamily="2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928178" y="440266"/>
            <a:ext cx="9399763" cy="1164921"/>
          </a:xfrm>
        </p:spPr>
        <p:txBody>
          <a:bodyPr>
            <a:normAutofit/>
          </a:bodyPr>
          <a:lstStyle/>
          <a:p>
            <a:r>
              <a:rPr lang="cs-CZ" dirty="0" smtClean="0"/>
              <a:t>Rizikové faktory u dárců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4201" y="1423624"/>
            <a:ext cx="1053983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buClr>
                <a:schemeClr val="bg2"/>
              </a:buClr>
              <a:buFont typeface="+mj-lt"/>
              <a:buAutoNum type="arabicPeriod" startAt="2"/>
            </a:pPr>
            <a:r>
              <a:rPr lang="cs-CZ" sz="2800" b="1" dirty="0">
                <a:latin typeface="Oswald light" panose="02000303000000000000" pitchFamily="2" charset="0"/>
              </a:rPr>
              <a:t>evropské dotace</a:t>
            </a: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>
                <a:latin typeface="Oswald light" panose="02000303000000000000" pitchFamily="2" charset="0"/>
              </a:rPr>
              <a:t>DAKO-CZ a.s. </a:t>
            </a:r>
            <a:r>
              <a:rPr lang="cs-CZ" sz="2200" dirty="0">
                <a:latin typeface="Oswald light" panose="02000303000000000000" pitchFamily="2" charset="0"/>
              </a:rPr>
              <a:t>- evropské dotace v hodnotě přesahující 70 milionů </a:t>
            </a:r>
            <a:r>
              <a:rPr lang="cs-CZ" sz="2200" dirty="0" smtClean="0">
                <a:latin typeface="Oswald light" panose="02000303000000000000" pitchFamily="2" charset="0"/>
              </a:rPr>
              <a:t>Kč</a:t>
            </a: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latin typeface="Oswald light" panose="02000303000000000000" pitchFamily="2" charset="0"/>
              </a:rPr>
              <a:t>	</a:t>
            </a:r>
            <a:r>
              <a:rPr lang="cs-CZ" sz="2200" dirty="0" smtClean="0">
                <a:latin typeface="Oswald light" panose="02000303000000000000" pitchFamily="2" charset="0"/>
              </a:rPr>
              <a:t>	- </a:t>
            </a:r>
            <a:r>
              <a:rPr lang="cs-CZ" sz="2200" dirty="0">
                <a:latin typeface="Oswald light" panose="02000303000000000000" pitchFamily="2" charset="0"/>
              </a:rPr>
              <a:t>za roky 2013-2014 darovali straně SPO 3,5 milionu korun</a:t>
            </a: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>
                <a:latin typeface="Oswald light" panose="02000303000000000000" pitchFamily="2" charset="0"/>
              </a:rPr>
              <a:t>AGROFERT a.s. </a:t>
            </a:r>
            <a:r>
              <a:rPr lang="cs-CZ" sz="2200" dirty="0">
                <a:latin typeface="Oswald light" panose="02000303000000000000" pitchFamily="2" charset="0"/>
              </a:rPr>
              <a:t>– prostřednictvím dceřiných </a:t>
            </a:r>
            <a:r>
              <a:rPr lang="cs-CZ" sz="2200" dirty="0" smtClean="0">
                <a:latin typeface="Oswald light" panose="02000303000000000000" pitchFamily="2" charset="0"/>
              </a:rPr>
              <a:t>společností (</a:t>
            </a:r>
            <a:r>
              <a:rPr lang="cs-CZ" sz="2200" dirty="0" err="1" smtClean="0">
                <a:latin typeface="Oswald light" panose="02000303000000000000" pitchFamily="2" charset="0"/>
              </a:rPr>
              <a:t>Lovochemie</a:t>
            </a:r>
            <a:r>
              <a:rPr lang="cs-CZ" sz="2200" dirty="0" smtClean="0">
                <a:latin typeface="Oswald light" panose="02000303000000000000" pitchFamily="2" charset="0"/>
              </a:rPr>
              <a:t>, Synthesia, a jiné)</a:t>
            </a:r>
          </a:p>
          <a:p>
            <a:pPr marL="1771650" lvl="3" indent="-457200">
              <a:buClr>
                <a:schemeClr val="bg2"/>
              </a:buClr>
              <a:buFont typeface="+mj-lt"/>
              <a:buAutoNum type="arabicPeriod" startAt="2"/>
            </a:pPr>
            <a:endParaRPr lang="cs-CZ" sz="2200" b="1" dirty="0" smtClean="0">
              <a:latin typeface="Oswald light" panose="02000303000000000000" pitchFamily="2" charset="0"/>
            </a:endParaRPr>
          </a:p>
          <a:p>
            <a:pPr marL="971550" lvl="1" indent="-514350">
              <a:buClr>
                <a:schemeClr val="bg2"/>
              </a:buClr>
              <a:buFont typeface="+mj-lt"/>
              <a:buAutoNum type="arabicPeriod" startAt="2"/>
            </a:pPr>
            <a:r>
              <a:rPr lang="cs-CZ" sz="2800" b="1" dirty="0" smtClean="0">
                <a:latin typeface="Oswald light" panose="02000303000000000000" pitchFamily="2" charset="0"/>
              </a:rPr>
              <a:t>daňový ráj/anonymní akcie</a:t>
            </a:r>
            <a:endParaRPr lang="cs-CZ" sz="2800" b="1" dirty="0">
              <a:latin typeface="Oswald light" panose="02000303000000000000" pitchFamily="2" charset="0"/>
            </a:endParaRP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Oswald light" panose="02000303000000000000" pitchFamily="2" charset="0"/>
              </a:rPr>
              <a:t>FREKOMOS s.r.o. </a:t>
            </a:r>
            <a:r>
              <a:rPr lang="cs-CZ" sz="2200" dirty="0" smtClean="0">
                <a:latin typeface="Oswald light" panose="02000303000000000000" pitchFamily="2" charset="0"/>
              </a:rPr>
              <a:t>– dlouhodobý sponzor nejprve TOP09 a ODS s vlastníkem v Dánsku</a:t>
            </a:r>
            <a:endParaRPr lang="cs-CZ" sz="2200" dirty="0">
              <a:latin typeface="Oswald light" panose="02000303000000000000" pitchFamily="2" charset="0"/>
            </a:endParaRP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smtClean="0">
                <a:latin typeface="Oswald light" panose="02000303000000000000" pitchFamily="2" charset="0"/>
              </a:rPr>
              <a:t>Škoda </a:t>
            </a:r>
            <a:r>
              <a:rPr lang="cs-CZ" sz="2200" b="1" dirty="0">
                <a:latin typeface="Oswald light" panose="02000303000000000000" pitchFamily="2" charset="0"/>
              </a:rPr>
              <a:t>JS a.s</a:t>
            </a:r>
            <a:r>
              <a:rPr lang="cs-CZ" sz="2200" b="1" dirty="0" smtClean="0">
                <a:latin typeface="Oswald light" panose="02000303000000000000" pitchFamily="2" charset="0"/>
              </a:rPr>
              <a:t>. </a:t>
            </a:r>
            <a:r>
              <a:rPr lang="cs-CZ" sz="2200" dirty="0" smtClean="0">
                <a:latin typeface="Oswald light" panose="02000303000000000000" pitchFamily="2" charset="0"/>
              </a:rPr>
              <a:t>– </a:t>
            </a:r>
            <a:r>
              <a:rPr lang="cs-CZ" sz="2200" dirty="0" err="1" smtClean="0">
                <a:latin typeface="Oswald light" panose="02000303000000000000" pitchFamily="2" charset="0"/>
              </a:rPr>
              <a:t>onshorový</a:t>
            </a:r>
            <a:r>
              <a:rPr lang="cs-CZ" sz="2200" dirty="0" smtClean="0">
                <a:latin typeface="Oswald light" panose="02000303000000000000" pitchFamily="2" charset="0"/>
              </a:rPr>
              <a:t> vlastník OMZ B.V., darovala </a:t>
            </a:r>
            <a:r>
              <a:rPr lang="cs-CZ" sz="2200" dirty="0">
                <a:latin typeface="Oswald light" panose="02000303000000000000" pitchFamily="2" charset="0"/>
              </a:rPr>
              <a:t>v roce 2014 </a:t>
            </a:r>
            <a:r>
              <a:rPr lang="cs-CZ" sz="2200" dirty="0" smtClean="0">
                <a:latin typeface="Oswald light" panose="02000303000000000000" pitchFamily="2" charset="0"/>
              </a:rPr>
              <a:t> hnutí ANO </a:t>
            </a:r>
            <a:r>
              <a:rPr lang="cs-CZ" sz="2200" dirty="0">
                <a:latin typeface="Oswald light" panose="02000303000000000000" pitchFamily="2" charset="0"/>
              </a:rPr>
              <a:t>100 </a:t>
            </a:r>
            <a:r>
              <a:rPr lang="cs-CZ" sz="2200" dirty="0" smtClean="0">
                <a:latin typeface="Oswald light" panose="02000303000000000000" pitchFamily="2" charset="0"/>
              </a:rPr>
              <a:t>000 Kč</a:t>
            </a: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b="1" dirty="0" err="1">
                <a:latin typeface="Oswald light" panose="02000303000000000000" pitchFamily="2" charset="0"/>
              </a:rPr>
              <a:t>Kastelis</a:t>
            </a:r>
            <a:r>
              <a:rPr lang="cs-CZ" sz="2200" dirty="0">
                <a:latin typeface="Oswald light" panose="02000303000000000000" pitchFamily="2" charset="0"/>
              </a:rPr>
              <a:t> – jeden z příkladů firem z daňového ráje sponzorující </a:t>
            </a:r>
            <a:r>
              <a:rPr lang="cs-CZ" sz="2200" dirty="0" smtClean="0">
                <a:latin typeface="Oswald light" panose="02000303000000000000" pitchFamily="2" charset="0"/>
              </a:rPr>
              <a:t>VV (strana s nejvíce </a:t>
            </a:r>
            <a:r>
              <a:rPr lang="cs-CZ" sz="2200" dirty="0" err="1" smtClean="0">
                <a:latin typeface="Oswald light" panose="02000303000000000000" pitchFamily="2" charset="0"/>
              </a:rPr>
              <a:t>offshorovými</a:t>
            </a:r>
            <a:r>
              <a:rPr lang="cs-CZ" sz="2200" dirty="0" smtClean="0">
                <a:latin typeface="Oswald light" panose="02000303000000000000" pitchFamily="2" charset="0"/>
              </a:rPr>
              <a:t> sponzory)</a:t>
            </a:r>
          </a:p>
          <a:p>
            <a:pPr marL="1771650" lvl="3" indent="-457200">
              <a:buClr>
                <a:schemeClr val="bg2"/>
              </a:buClr>
              <a:buFont typeface="+mj-lt"/>
              <a:buAutoNum type="arabicPeriod"/>
            </a:pPr>
            <a:endParaRPr lang="cs-CZ" sz="2400" dirty="0" smtClean="0">
              <a:latin typeface="Oswald light" panose="02000303000000000000" pitchFamily="2" charset="0"/>
            </a:endParaRPr>
          </a:p>
          <a:p>
            <a:pPr marL="971550" lvl="1" indent="-514350">
              <a:buClr>
                <a:schemeClr val="bg2"/>
              </a:buClr>
              <a:buFont typeface="+mj-lt"/>
              <a:buAutoNum type="arabicPeriod" startAt="2"/>
            </a:pPr>
            <a:r>
              <a:rPr lang="cs-CZ" sz="2800" b="1" dirty="0" smtClean="0">
                <a:latin typeface="Oswald light" panose="02000303000000000000" pitchFamily="2" charset="0"/>
              </a:rPr>
              <a:t>prázdná schránka, firmy bez činnosti, zaměstnanců</a:t>
            </a:r>
            <a:endParaRPr lang="cs-CZ" sz="2800" b="1" dirty="0">
              <a:latin typeface="Oswald light" panose="02000303000000000000" pitchFamily="2" charset="0"/>
            </a:endParaRPr>
          </a:p>
          <a:p>
            <a:pPr marL="1771650" lvl="3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cs-CZ" sz="2200" dirty="0">
                <a:latin typeface="Oswald light" panose="02000303000000000000" pitchFamily="2" charset="0"/>
              </a:rPr>
              <a:t>Nebezpečí sponzoringu vlivových skupin i „malá domů</a:t>
            </a:r>
            <a:r>
              <a:rPr lang="cs-CZ" sz="2200" dirty="0" smtClean="0">
                <a:latin typeface="Oswald light" panose="02000303000000000000" pitchFamily="2" charset="0"/>
              </a:rPr>
              <a:t>“</a:t>
            </a:r>
            <a:endParaRPr lang="cs-CZ" sz="2200" dirty="0">
              <a:latin typeface="Oswald light" panose="02000303000000000000" pitchFamily="2" charset="0"/>
            </a:endParaRPr>
          </a:p>
          <a:p>
            <a:pPr marL="1771650" lvl="3" indent="-457200">
              <a:buClr>
                <a:schemeClr val="bg2"/>
              </a:buClr>
              <a:buFont typeface="+mj-lt"/>
              <a:buAutoNum type="arabicPeriod"/>
            </a:pPr>
            <a:endParaRPr lang="cs-CZ" sz="2400" dirty="0">
              <a:latin typeface="Oswald light" panose="02000303000000000000" pitchFamily="2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928178" y="440266"/>
            <a:ext cx="9399763" cy="1164921"/>
          </a:xfrm>
        </p:spPr>
        <p:txBody>
          <a:bodyPr>
            <a:normAutofit/>
          </a:bodyPr>
          <a:lstStyle/>
          <a:p>
            <a:r>
              <a:rPr lang="cs-CZ" dirty="0"/>
              <a:t>Rizikové faktory u dárců</a:t>
            </a:r>
          </a:p>
        </p:txBody>
      </p:sp>
    </p:spTree>
    <p:extLst>
      <p:ext uri="{BB962C8B-B14F-4D97-AF65-F5344CB8AC3E}">
        <p14:creationId xmlns:p14="http://schemas.microsoft.com/office/powerpoint/2010/main" val="11325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 - PowerPointPrezentace 2 (Alternativa - Oswald)">
  <a:themeElements>
    <a:clrScheme name="Transparency 1">
      <a:dk1>
        <a:srgbClr val="0065B3"/>
      </a:dk1>
      <a:lt1>
        <a:srgbClr val="C6EAFA"/>
      </a:lt1>
      <a:dk2>
        <a:srgbClr val="000000"/>
      </a:dk2>
      <a:lt2>
        <a:srgbClr val="00BFF3"/>
      </a:lt2>
      <a:accent1>
        <a:srgbClr val="0065B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nsparency Oswald">
      <a:majorFont>
        <a:latin typeface="Oswald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zor - PowerPointPrezentace 2 (Alternativa - Oswald)" id="{26D4AA9E-C11D-4D92-915C-9269BC988460}" vid="{386402B4-2D58-4310-887B-3AC4D7D4A80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 - PowerPointPrezentace 2 (Alternativa - Oswald)</Template>
  <TotalTime>6438</TotalTime>
  <Words>1887</Words>
  <Application>Microsoft Office PowerPoint</Application>
  <PresentationFormat>Vlastní</PresentationFormat>
  <Paragraphs>195</Paragraphs>
  <Slides>24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Vzor - PowerPointPrezentace 2 (Alternativa - Oswald)</vt:lpstr>
      <vt:lpstr>TI: Průběžný monitoring financování politických stran – únor 2016</vt:lpstr>
      <vt:lpstr>Obsah prezentace</vt:lpstr>
      <vt:lpstr>Důvody monitoringu</vt:lpstr>
      <vt:lpstr>Zákon – aktuální vývoj</vt:lpstr>
      <vt:lpstr>Transparentní účet </vt:lpstr>
      <vt:lpstr>Transparentní účty stran</vt:lpstr>
      <vt:lpstr>Dary stranám - rizikové faktory </vt:lpstr>
      <vt:lpstr>Rizikové faktory u dárců</vt:lpstr>
      <vt:lpstr>Rizikové faktory u dárců</vt:lpstr>
      <vt:lpstr>Rizikové faktory u dárců</vt:lpstr>
      <vt:lpstr>Otazníky – další faktory vyžadující odpovědi</vt:lpstr>
      <vt:lpstr>Kumulování darů od různých subjektů se stejným majitelem </vt:lpstr>
      <vt:lpstr>Kumulování darů od stejných subjektů ve stejný rok  </vt:lpstr>
      <vt:lpstr>Sponzorské dary strany straně </vt:lpstr>
      <vt:lpstr>Další otazníky</vt:lpstr>
      <vt:lpstr>Financování hnutí ANO – nový hráč na politickém trhu</vt:lpstr>
      <vt:lpstr>Prezentace aplikace PowerPoint</vt:lpstr>
      <vt:lpstr>ANO – dary fyzické a právnické osoby</vt:lpstr>
      <vt:lpstr>ANO – příspěvky členů a lidí ve veřejných funkcích</vt:lpstr>
      <vt:lpstr>ANO a zemědělské subjekty</vt:lpstr>
      <vt:lpstr>Financování hnutí ANO - závěry</vt:lpstr>
      <vt:lpstr>Další kroky pro zlepšení</vt:lpstr>
      <vt:lpstr>Monitoring krajských a senátních voleb 2016</vt:lpstr>
      <vt:lpstr>Monitoring voleb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finance</dc:title>
  <dc:creator>Milan Eibl</dc:creator>
  <cp:lastModifiedBy>David Kotora</cp:lastModifiedBy>
  <cp:revision>158</cp:revision>
  <cp:lastPrinted>2016-01-21T16:15:46Z</cp:lastPrinted>
  <dcterms:created xsi:type="dcterms:W3CDTF">2016-01-03T14:00:38Z</dcterms:created>
  <dcterms:modified xsi:type="dcterms:W3CDTF">2016-02-04T12:38:56Z</dcterms:modified>
</cp:coreProperties>
</file>